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316" r:id="rId10"/>
    <p:sldId id="264" r:id="rId11"/>
    <p:sldId id="318" r:id="rId12"/>
    <p:sldId id="322" r:id="rId13"/>
    <p:sldId id="323" r:id="rId14"/>
    <p:sldId id="324" r:id="rId15"/>
    <p:sldId id="267" r:id="rId16"/>
    <p:sldId id="268" r:id="rId17"/>
    <p:sldId id="30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309" r:id="rId34"/>
    <p:sldId id="310" r:id="rId35"/>
    <p:sldId id="311" r:id="rId36"/>
    <p:sldId id="285" r:id="rId37"/>
    <p:sldId id="286" r:id="rId38"/>
    <p:sldId id="287" r:id="rId39"/>
    <p:sldId id="313" r:id="rId40"/>
    <p:sldId id="314" r:id="rId41"/>
    <p:sldId id="288" r:id="rId42"/>
    <p:sldId id="315" r:id="rId43"/>
    <p:sldId id="289" r:id="rId44"/>
    <p:sldId id="291" r:id="rId45"/>
    <p:sldId id="317" r:id="rId46"/>
  </p:sldIdLst>
  <p:sldSz cx="9144000" cy="6858000" type="screen4x3"/>
  <p:notesSz cx="10021888" cy="6889750"/>
  <p:embeddedFontLst>
    <p:embeddedFont>
      <p:font typeface="나눔고딕 ExtraBold" panose="020B0600000101010101" charset="-127"/>
      <p:bold r:id="rId48"/>
    </p:embeddedFont>
    <p:embeddedFont>
      <p:font typeface="나눔고딕" pitchFamily="2" charset="-127"/>
      <p:regular r:id="rId49"/>
      <p:bold r:id="rId50"/>
    </p:embeddedFont>
    <p:embeddedFont>
      <p:font typeface="맑은 고딕" panose="020B0503020000020004" pitchFamily="50" charset="-127"/>
      <p:regular r:id="rId51"/>
      <p:bold r:id="rId52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0950"/>
    <a:srgbClr val="BADCF5"/>
    <a:srgbClr val="4949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0" d="100"/>
          <a:sy n="90" d="100"/>
        </p:scale>
        <p:origin x="123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font" Target="fonts/font3.fntdata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1.fntdata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font" Target="fonts/font4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43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5676900" y="1"/>
            <a:ext cx="4343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6C06FF-FBC1-463D-8500-7D927F8BB397}" type="datetimeFigureOut">
              <a:rPr lang="ko-KR" altLang="en-US" smtClean="0"/>
              <a:t>2025-02-27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3289300" y="517525"/>
            <a:ext cx="3443288" cy="2582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1001713" y="3273425"/>
            <a:ext cx="8018462" cy="31003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6543676"/>
            <a:ext cx="4343400" cy="3444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5676900" y="6543676"/>
            <a:ext cx="4343400" cy="3444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90044E-A08A-4994-BBF6-85AE7B36225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90044E-A08A-4994-BBF6-85AE7B36225F}" type="slidenum">
              <a:rPr lang="ko-KR" altLang="en-US" smtClean="0"/>
              <a:t>37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87776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2/27/2025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1" i="0">
                <a:solidFill>
                  <a:schemeClr val="tx1"/>
                </a:solidFill>
                <a:latin typeface="나눔고딕 ExtraBold"/>
                <a:cs typeface="나눔고딕 ExtraBold"/>
              </a:defRPr>
            </a:lvl1pPr>
          </a:lstStyle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pPr marL="38100">
                <a:lnSpc>
                  <a:spcPct val="100000"/>
                </a:lnSpc>
                <a:spcBef>
                  <a:spcPts val="40"/>
                </a:spcBef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090950"/>
                </a:solidFill>
                <a:latin typeface="나눔고딕 ExtraBold"/>
                <a:cs typeface="나눔고딕 Extra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2/27/2025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413823" y="6594998"/>
            <a:ext cx="316354" cy="125842"/>
          </a:xfrm>
        </p:spPr>
        <p:txBody>
          <a:bodyPr lIns="0" tIns="0" rIns="0" bIns="0"/>
          <a:lstStyle>
            <a:lvl1pPr>
              <a:defRPr sz="800" b="1" i="0">
                <a:solidFill>
                  <a:schemeClr val="tx1"/>
                </a:solidFill>
                <a:latin typeface="나눔고딕 ExtraBold"/>
                <a:cs typeface="나눔고딕 ExtraBold"/>
              </a:defRPr>
            </a:lvl1pPr>
          </a:lstStyle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pPr marL="38100">
                <a:lnSpc>
                  <a:spcPct val="100000"/>
                </a:lnSpc>
                <a:spcBef>
                  <a:spcPts val="40"/>
                </a:spcBef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090950"/>
                </a:solidFill>
                <a:latin typeface="나눔고딕 ExtraBold"/>
                <a:cs typeface="나눔고딕 Extra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2/27/2025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1" i="0">
                <a:solidFill>
                  <a:schemeClr val="tx1"/>
                </a:solidFill>
                <a:latin typeface="나눔고딕 ExtraBold"/>
                <a:cs typeface="나눔고딕 ExtraBold"/>
              </a:defRPr>
            </a:lvl1pPr>
          </a:lstStyle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pPr marL="38100">
                <a:lnSpc>
                  <a:spcPct val="100000"/>
                </a:lnSpc>
                <a:spcBef>
                  <a:spcPts val="40"/>
                </a:spcBef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090950"/>
                </a:solidFill>
                <a:latin typeface="나눔고딕 ExtraBold"/>
                <a:cs typeface="나눔고딕 Extra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2/27/2025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1" i="0">
                <a:solidFill>
                  <a:schemeClr val="tx1"/>
                </a:solidFill>
                <a:latin typeface="나눔고딕 ExtraBold"/>
                <a:cs typeface="나눔고딕 ExtraBold"/>
              </a:defRPr>
            </a:lvl1pPr>
          </a:lstStyle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pPr marL="38100">
                <a:lnSpc>
                  <a:spcPct val="100000"/>
                </a:lnSpc>
                <a:spcBef>
                  <a:spcPts val="40"/>
                </a:spcBef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2/27/2025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1" i="0">
                <a:solidFill>
                  <a:schemeClr val="tx1"/>
                </a:solidFill>
                <a:latin typeface="나눔고딕 ExtraBold"/>
                <a:cs typeface="나눔고딕 ExtraBold"/>
              </a:defRPr>
            </a:lvl1pPr>
          </a:lstStyle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pPr marL="38100">
                <a:lnSpc>
                  <a:spcPct val="100000"/>
                </a:lnSpc>
                <a:spcBef>
                  <a:spcPts val="40"/>
                </a:spcBef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39674" y="197611"/>
            <a:ext cx="8664651" cy="2997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rgbClr val="090950"/>
                </a:solidFill>
                <a:latin typeface="나눔고딕 ExtraBold"/>
                <a:cs typeface="나눔고딕 Extra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645920" y="1722056"/>
            <a:ext cx="7266305" cy="16179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2/27/2025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471670" y="6594998"/>
            <a:ext cx="214629" cy="142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00" b="1" i="0">
                <a:solidFill>
                  <a:schemeClr val="tx1"/>
                </a:solidFill>
                <a:latin typeface="나눔고딕 ExtraBold"/>
                <a:cs typeface="나눔고딕 ExtraBold"/>
              </a:defRPr>
            </a:lvl1pPr>
          </a:lstStyle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pPr marL="38100">
                <a:lnSpc>
                  <a:spcPct val="100000"/>
                </a:lnSpc>
                <a:spcBef>
                  <a:spcPts val="40"/>
                </a:spcBef>
              </a:pPr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7" Type="http://schemas.openxmlformats.org/officeDocument/2006/relationships/image" Target="../media/image48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6.jpeg"/><Relationship Id="rId4" Type="http://schemas.openxmlformats.org/officeDocument/2006/relationships/image" Target="../media/image5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0.jpeg"/><Relationship Id="rId4" Type="http://schemas.openxmlformats.org/officeDocument/2006/relationships/image" Target="../media/image59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2.png"/><Relationship Id="rId7" Type="http://schemas.openxmlformats.org/officeDocument/2006/relationships/image" Target="../media/image75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74.jpeg"/><Relationship Id="rId4" Type="http://schemas.openxmlformats.org/officeDocument/2006/relationships/image" Target="../media/image73.jpe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jpeg"/><Relationship Id="rId3" Type="http://schemas.openxmlformats.org/officeDocument/2006/relationships/image" Target="../media/image76.jpeg"/><Relationship Id="rId7" Type="http://schemas.openxmlformats.org/officeDocument/2006/relationships/image" Target="../media/image15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jpeg"/><Relationship Id="rId5" Type="http://schemas.openxmlformats.org/officeDocument/2006/relationships/image" Target="../media/image14.jpeg"/><Relationship Id="rId4" Type="http://schemas.openxmlformats.org/officeDocument/2006/relationships/image" Target="../media/image16.jpeg"/><Relationship Id="rId9" Type="http://schemas.openxmlformats.org/officeDocument/2006/relationships/image" Target="../media/image12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79.jpeg"/><Relationship Id="rId7" Type="http://schemas.openxmlformats.org/officeDocument/2006/relationships/image" Target="../media/image81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jpeg"/><Relationship Id="rId5" Type="http://schemas.openxmlformats.org/officeDocument/2006/relationships/image" Target="../media/image16.jpeg"/><Relationship Id="rId4" Type="http://schemas.openxmlformats.org/officeDocument/2006/relationships/image" Target="../media/image76.jpeg"/><Relationship Id="rId9" Type="http://schemas.openxmlformats.org/officeDocument/2006/relationships/image" Target="../media/image82.jpe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4.jpeg"/><Relationship Id="rId7" Type="http://schemas.openxmlformats.org/officeDocument/2006/relationships/image" Target="../media/image19.jpeg"/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7.jpeg"/><Relationship Id="rId5" Type="http://schemas.openxmlformats.org/officeDocument/2006/relationships/image" Target="../media/image86.jpeg"/><Relationship Id="rId4" Type="http://schemas.openxmlformats.org/officeDocument/2006/relationships/image" Target="../media/image85.jpe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9.png"/><Relationship Id="rId7" Type="http://schemas.openxmlformats.org/officeDocument/2006/relationships/image" Target="../media/image92.jpeg"/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91.jpeg"/><Relationship Id="rId4" Type="http://schemas.openxmlformats.org/officeDocument/2006/relationships/image" Target="../media/image90.jpe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jpeg"/><Relationship Id="rId3" Type="http://schemas.openxmlformats.org/officeDocument/2006/relationships/image" Target="../media/image91.jpeg"/><Relationship Id="rId7" Type="http://schemas.openxmlformats.org/officeDocument/2006/relationships/image" Target="../media/image92.jpeg"/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jpeg"/><Relationship Id="rId11" Type="http://schemas.openxmlformats.org/officeDocument/2006/relationships/image" Target="../media/image96.jpeg"/><Relationship Id="rId5" Type="http://schemas.openxmlformats.org/officeDocument/2006/relationships/image" Target="../media/image89.png"/><Relationship Id="rId10" Type="http://schemas.openxmlformats.org/officeDocument/2006/relationships/image" Target="../media/image95.png"/><Relationship Id="rId4" Type="http://schemas.openxmlformats.org/officeDocument/2006/relationships/image" Target="../media/image88.jpeg"/><Relationship Id="rId9" Type="http://schemas.openxmlformats.org/officeDocument/2006/relationships/image" Target="../media/image94.jpe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jpeg"/><Relationship Id="rId3" Type="http://schemas.openxmlformats.org/officeDocument/2006/relationships/image" Target="../media/image90.jpeg"/><Relationship Id="rId7" Type="http://schemas.openxmlformats.org/officeDocument/2006/relationships/image" Target="../media/image83.jpe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7.jpeg"/><Relationship Id="rId11" Type="http://schemas.openxmlformats.org/officeDocument/2006/relationships/image" Target="../media/image101.png"/><Relationship Id="rId5" Type="http://schemas.openxmlformats.org/officeDocument/2006/relationships/image" Target="../media/image26.jpeg"/><Relationship Id="rId10" Type="http://schemas.openxmlformats.org/officeDocument/2006/relationships/image" Target="../media/image100.jpeg"/><Relationship Id="rId4" Type="http://schemas.openxmlformats.org/officeDocument/2006/relationships/image" Target="../media/image91.jpeg"/><Relationship Id="rId9" Type="http://schemas.openxmlformats.org/officeDocument/2006/relationships/image" Target="../media/image99.jpe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jpeg"/><Relationship Id="rId3" Type="http://schemas.openxmlformats.org/officeDocument/2006/relationships/image" Target="../media/image103.jpeg"/><Relationship Id="rId7" Type="http://schemas.openxmlformats.org/officeDocument/2006/relationships/image" Target="../media/image106.jpeg"/><Relationship Id="rId2" Type="http://schemas.openxmlformats.org/officeDocument/2006/relationships/image" Target="../media/image102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5.jpeg"/><Relationship Id="rId5" Type="http://schemas.openxmlformats.org/officeDocument/2006/relationships/image" Target="../media/image90.jpeg"/><Relationship Id="rId4" Type="http://schemas.openxmlformats.org/officeDocument/2006/relationships/image" Target="../media/image104.jpeg"/><Relationship Id="rId9" Type="http://schemas.openxmlformats.org/officeDocument/2006/relationships/image" Target="../media/image1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jpeg"/><Relationship Id="rId2" Type="http://schemas.openxmlformats.org/officeDocument/2006/relationships/image" Target="../media/image108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1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image" Target="../media/image111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4.jpeg"/><Relationship Id="rId4" Type="http://schemas.openxmlformats.org/officeDocument/2006/relationships/image" Target="../media/image113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7" Type="http://schemas.openxmlformats.org/officeDocument/2006/relationships/image" Target="../media/image120.jpeg"/><Relationship Id="rId2" Type="http://schemas.openxmlformats.org/officeDocument/2006/relationships/image" Target="../media/image1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9.jpeg"/><Relationship Id="rId5" Type="http://schemas.openxmlformats.org/officeDocument/2006/relationships/image" Target="../media/image118.jpeg"/><Relationship Id="rId4" Type="http://schemas.openxmlformats.org/officeDocument/2006/relationships/image" Target="../media/image117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png"/><Relationship Id="rId2" Type="http://schemas.openxmlformats.org/officeDocument/2006/relationships/image" Target="../media/image1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24.png"/><Relationship Id="rId4" Type="http://schemas.openxmlformats.org/officeDocument/2006/relationships/image" Target="../media/image123.jpe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9.jpeg"/><Relationship Id="rId3" Type="http://schemas.openxmlformats.org/officeDocument/2006/relationships/image" Target="../media/image126.jpeg"/><Relationship Id="rId7" Type="http://schemas.openxmlformats.org/officeDocument/2006/relationships/image" Target="../media/image128.png"/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7.jpeg"/><Relationship Id="rId5" Type="http://schemas.openxmlformats.org/officeDocument/2006/relationships/image" Target="../media/image109.jpeg"/><Relationship Id="rId4" Type="http://schemas.openxmlformats.org/officeDocument/2006/relationships/image" Target="../media/image108.jpeg"/><Relationship Id="rId9" Type="http://schemas.openxmlformats.org/officeDocument/2006/relationships/image" Target="../media/image12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jpeg"/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31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jpeg"/><Relationship Id="rId2" Type="http://schemas.openxmlformats.org/officeDocument/2006/relationships/image" Target="../media/image13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35.png"/><Relationship Id="rId4" Type="http://schemas.openxmlformats.org/officeDocument/2006/relationships/image" Target="../media/image13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10" Type="http://schemas.openxmlformats.org/officeDocument/2006/relationships/image" Target="../media/image12.pn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2.jpeg"/><Relationship Id="rId7" Type="http://schemas.openxmlformats.org/officeDocument/2006/relationships/image" Target="../media/image1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Relationship Id="rId9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8.jpeg"/><Relationship Id="rId7" Type="http://schemas.openxmlformats.org/officeDocument/2006/relationships/image" Target="../media/image12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94956" y="572135"/>
            <a:ext cx="8554085" cy="5713730"/>
            <a:chOff x="295656" y="573023"/>
            <a:chExt cx="8554085" cy="5713730"/>
          </a:xfrm>
        </p:grpSpPr>
        <p:sp>
          <p:nvSpPr>
            <p:cNvPr id="3" name="object 3"/>
            <p:cNvSpPr/>
            <p:nvPr/>
          </p:nvSpPr>
          <p:spPr>
            <a:xfrm>
              <a:off x="314706" y="592073"/>
              <a:ext cx="8515985" cy="5675630"/>
            </a:xfrm>
            <a:custGeom>
              <a:avLst/>
              <a:gdLst/>
              <a:ahLst/>
              <a:cxnLst/>
              <a:rect l="l" t="t" r="r" b="b"/>
              <a:pathLst>
                <a:path w="8515985" h="5675630">
                  <a:moveTo>
                    <a:pt x="0" y="5675376"/>
                  </a:moveTo>
                  <a:lnTo>
                    <a:pt x="8515731" y="5675376"/>
                  </a:lnTo>
                  <a:lnTo>
                    <a:pt x="8515731" y="0"/>
                  </a:lnTo>
                  <a:lnTo>
                    <a:pt x="0" y="0"/>
                  </a:lnTo>
                  <a:lnTo>
                    <a:pt x="0" y="5675376"/>
                  </a:lnTo>
                  <a:close/>
                </a:path>
              </a:pathLst>
            </a:custGeom>
            <a:ln w="38100">
              <a:solidFill>
                <a:srgbClr val="93B3D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678686" y="1989581"/>
              <a:ext cx="5788025" cy="1080770"/>
            </a:xfrm>
            <a:custGeom>
              <a:avLst/>
              <a:gdLst/>
              <a:ahLst/>
              <a:cxnLst/>
              <a:rect l="l" t="t" r="r" b="b"/>
              <a:pathLst>
                <a:path w="5788025" h="1080770">
                  <a:moveTo>
                    <a:pt x="0" y="267715"/>
                  </a:moveTo>
                  <a:lnTo>
                    <a:pt x="4318" y="219582"/>
                  </a:lnTo>
                  <a:lnTo>
                    <a:pt x="16763" y="174243"/>
                  </a:lnTo>
                  <a:lnTo>
                    <a:pt x="36449" y="132587"/>
                  </a:lnTo>
                  <a:lnTo>
                    <a:pt x="62864" y="95250"/>
                  </a:lnTo>
                  <a:lnTo>
                    <a:pt x="95122" y="62991"/>
                  </a:lnTo>
                  <a:lnTo>
                    <a:pt x="132461" y="36575"/>
                  </a:lnTo>
                  <a:lnTo>
                    <a:pt x="174116" y="16763"/>
                  </a:lnTo>
                  <a:lnTo>
                    <a:pt x="219328" y="4317"/>
                  </a:lnTo>
                  <a:lnTo>
                    <a:pt x="267462" y="0"/>
                  </a:lnTo>
                  <a:lnTo>
                    <a:pt x="5520563" y="0"/>
                  </a:lnTo>
                  <a:lnTo>
                    <a:pt x="5568695" y="4317"/>
                  </a:lnTo>
                  <a:lnTo>
                    <a:pt x="5613908" y="16763"/>
                  </a:lnTo>
                  <a:lnTo>
                    <a:pt x="5655564" y="36575"/>
                  </a:lnTo>
                  <a:lnTo>
                    <a:pt x="5692902" y="62991"/>
                  </a:lnTo>
                  <a:lnTo>
                    <a:pt x="5725160" y="95250"/>
                  </a:lnTo>
                  <a:lnTo>
                    <a:pt x="5751448" y="132587"/>
                  </a:lnTo>
                  <a:lnTo>
                    <a:pt x="5771261" y="174243"/>
                  </a:lnTo>
                  <a:lnTo>
                    <a:pt x="5783707" y="219582"/>
                  </a:lnTo>
                  <a:lnTo>
                    <a:pt x="5788024" y="267715"/>
                  </a:lnTo>
                  <a:lnTo>
                    <a:pt x="5788024" y="812800"/>
                  </a:lnTo>
                  <a:lnTo>
                    <a:pt x="5783707" y="860932"/>
                  </a:lnTo>
                  <a:lnTo>
                    <a:pt x="5771261" y="906271"/>
                  </a:lnTo>
                  <a:lnTo>
                    <a:pt x="5751448" y="947927"/>
                  </a:lnTo>
                  <a:lnTo>
                    <a:pt x="5725160" y="985265"/>
                  </a:lnTo>
                  <a:lnTo>
                    <a:pt x="5692902" y="1017523"/>
                  </a:lnTo>
                  <a:lnTo>
                    <a:pt x="5655564" y="1043939"/>
                  </a:lnTo>
                  <a:lnTo>
                    <a:pt x="5613908" y="1063752"/>
                  </a:lnTo>
                  <a:lnTo>
                    <a:pt x="5568695" y="1076197"/>
                  </a:lnTo>
                  <a:lnTo>
                    <a:pt x="5520563" y="1080515"/>
                  </a:lnTo>
                  <a:lnTo>
                    <a:pt x="267462" y="1080515"/>
                  </a:lnTo>
                  <a:lnTo>
                    <a:pt x="219328" y="1076197"/>
                  </a:lnTo>
                  <a:lnTo>
                    <a:pt x="174116" y="1063752"/>
                  </a:lnTo>
                  <a:lnTo>
                    <a:pt x="132461" y="1043939"/>
                  </a:lnTo>
                  <a:lnTo>
                    <a:pt x="95122" y="1017523"/>
                  </a:lnTo>
                  <a:lnTo>
                    <a:pt x="62864" y="985265"/>
                  </a:lnTo>
                  <a:lnTo>
                    <a:pt x="36449" y="947927"/>
                  </a:lnTo>
                  <a:lnTo>
                    <a:pt x="16763" y="906271"/>
                  </a:lnTo>
                  <a:lnTo>
                    <a:pt x="4318" y="860932"/>
                  </a:lnTo>
                  <a:lnTo>
                    <a:pt x="0" y="812800"/>
                  </a:lnTo>
                  <a:lnTo>
                    <a:pt x="0" y="267715"/>
                  </a:lnTo>
                  <a:close/>
                </a:path>
              </a:pathLst>
            </a:custGeom>
            <a:ln w="32004">
              <a:solidFill>
                <a:srgbClr val="93B3D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523997" y="2375842"/>
            <a:ext cx="6096000" cy="84446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en-US" altLang="ko-KR" sz="2400" spc="-140" dirty="0">
                <a:solidFill>
                  <a:srgbClr val="000000"/>
                </a:solidFill>
              </a:rPr>
              <a:t>“</a:t>
            </a:r>
            <a:r>
              <a:rPr lang="ko-KR" altLang="en-US" sz="2400" spc="-140" dirty="0" err="1">
                <a:solidFill>
                  <a:srgbClr val="000000"/>
                </a:solidFill>
              </a:rPr>
              <a:t>유재은</a:t>
            </a:r>
            <a:r>
              <a:rPr lang="ko-KR" altLang="en-US" sz="2400" spc="-140" dirty="0">
                <a:solidFill>
                  <a:srgbClr val="000000"/>
                </a:solidFill>
              </a:rPr>
              <a:t> 프랜차이즈 연구소</a:t>
            </a:r>
            <a:r>
              <a:rPr lang="en-US" altLang="ko-KR" sz="2400" spc="-140" dirty="0">
                <a:solidFill>
                  <a:srgbClr val="000000"/>
                </a:solidFill>
              </a:rPr>
              <a:t>” </a:t>
            </a:r>
            <a:r>
              <a:rPr lang="ko-KR" altLang="en-US" sz="2400" spc="-140" dirty="0">
                <a:solidFill>
                  <a:srgbClr val="000000"/>
                </a:solidFill>
              </a:rPr>
              <a:t>를  소개합니다</a:t>
            </a:r>
            <a:br>
              <a:rPr lang="en-US" altLang="ko-KR" sz="3000" spc="-140" dirty="0">
                <a:solidFill>
                  <a:srgbClr val="000000"/>
                </a:solidFill>
              </a:rPr>
            </a:br>
            <a:r>
              <a:rPr lang="ko-KR" altLang="en-US" sz="3000" spc="-140" dirty="0">
                <a:solidFill>
                  <a:srgbClr val="000000"/>
                </a:solidFill>
              </a:rPr>
              <a:t> </a:t>
            </a:r>
            <a:endParaRPr sz="3000" dirty="0"/>
          </a:p>
        </p:txBody>
      </p:sp>
      <p:sp>
        <p:nvSpPr>
          <p:cNvPr id="8" name="TextBox 7"/>
          <p:cNvSpPr txBox="1"/>
          <p:nvPr/>
        </p:nvSpPr>
        <p:spPr>
          <a:xfrm>
            <a:off x="3429000" y="4338935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2025</a:t>
            </a:r>
            <a:endParaRPr lang="ko-KR" altLang="en-US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EC2B9D95-822D-40EA-8683-0E5A760CE87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1028" y="5189700"/>
            <a:ext cx="3281938" cy="59568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26489" y="1130934"/>
            <a:ext cx="5460111" cy="493458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나눔고딕 ExtraBold"/>
                <a:cs typeface="나눔고딕 ExtraBold"/>
              </a:rPr>
              <a:t>프랜차이즈</a:t>
            </a:r>
            <a:r>
              <a:rPr sz="1200" b="1" spc="-70" dirty="0">
                <a:latin typeface="나눔고딕 ExtraBold"/>
                <a:cs typeface="나눔고딕 ExtraBold"/>
              </a:rPr>
              <a:t> </a:t>
            </a:r>
            <a:r>
              <a:rPr sz="1200" b="1" dirty="0">
                <a:latin typeface="나눔고딕 ExtraBold"/>
                <a:cs typeface="나눔고딕 ExtraBold"/>
              </a:rPr>
              <a:t>주요</a:t>
            </a:r>
            <a:r>
              <a:rPr sz="1200" b="1" spc="-75" dirty="0">
                <a:latin typeface="나눔고딕 ExtraBold"/>
                <a:cs typeface="나눔고딕 ExtraBold"/>
              </a:rPr>
              <a:t> </a:t>
            </a:r>
            <a:r>
              <a:rPr sz="1200" b="1" dirty="0">
                <a:latin typeface="나눔고딕 ExtraBold"/>
                <a:cs typeface="나눔고딕 ExtraBold"/>
              </a:rPr>
              <a:t>전문</a:t>
            </a:r>
            <a:r>
              <a:rPr sz="1200" b="1" spc="-60" dirty="0">
                <a:latin typeface="나눔고딕 ExtraBold"/>
                <a:cs typeface="나눔고딕 ExtraBold"/>
              </a:rPr>
              <a:t> </a:t>
            </a:r>
            <a:r>
              <a:rPr sz="1200" b="1" dirty="0">
                <a:latin typeface="나눔고딕 ExtraBold"/>
                <a:cs typeface="나눔고딕 ExtraBold"/>
              </a:rPr>
              <a:t>강의</a:t>
            </a:r>
            <a:endParaRPr sz="1200" dirty="0">
              <a:latin typeface="나눔고딕 ExtraBold"/>
              <a:cs typeface="나눔고딕 ExtraBold"/>
            </a:endParaRPr>
          </a:p>
          <a:p>
            <a:pPr>
              <a:lnSpc>
                <a:spcPct val="100000"/>
              </a:lnSpc>
              <a:spcBef>
                <a:spcPts val="75"/>
              </a:spcBef>
            </a:pPr>
            <a:endParaRPr sz="800" dirty="0">
              <a:latin typeface="나눔고딕 ExtraBold"/>
              <a:cs typeface="나눔고딕 ExtraBold"/>
            </a:endParaRPr>
          </a:p>
          <a:p>
            <a:pPr marL="251460">
              <a:lnSpc>
                <a:spcPct val="100000"/>
              </a:lnSpc>
            </a:pPr>
            <a:r>
              <a:rPr sz="1000" b="1" spc="-15" dirty="0">
                <a:latin typeface="나눔고딕 ExtraBold"/>
                <a:cs typeface="나눔고딕 ExtraBold"/>
              </a:rPr>
              <a:t>프랜차이즈</a:t>
            </a:r>
            <a:r>
              <a:rPr sz="1000" b="1" spc="-20" dirty="0">
                <a:latin typeface="나눔고딕 ExtraBold"/>
                <a:cs typeface="나눔고딕 ExtraBold"/>
              </a:rPr>
              <a:t> </a:t>
            </a:r>
            <a:r>
              <a:rPr sz="1000" b="1" spc="-5" dirty="0">
                <a:latin typeface="나눔고딕 ExtraBold"/>
                <a:cs typeface="나눔고딕 ExtraBold"/>
              </a:rPr>
              <a:t>&amp;</a:t>
            </a:r>
            <a:r>
              <a:rPr sz="1000" b="1" spc="-25" dirty="0">
                <a:latin typeface="나눔고딕 ExtraBold"/>
                <a:cs typeface="나눔고딕 ExtraBold"/>
              </a:rPr>
              <a:t> </a:t>
            </a:r>
            <a:r>
              <a:rPr sz="1000" b="1" spc="-15" dirty="0">
                <a:latin typeface="나눔고딕 ExtraBold"/>
                <a:cs typeface="나눔고딕 ExtraBold"/>
              </a:rPr>
              <a:t>외식</a:t>
            </a:r>
            <a:r>
              <a:rPr sz="1000" b="1" spc="-25" dirty="0">
                <a:latin typeface="나눔고딕 ExtraBold"/>
                <a:cs typeface="나눔고딕 ExtraBold"/>
              </a:rPr>
              <a:t> </a:t>
            </a:r>
            <a:r>
              <a:rPr sz="1000" b="1" spc="-15" dirty="0">
                <a:latin typeface="나눔고딕 ExtraBold"/>
                <a:cs typeface="나눔고딕 ExtraBold"/>
              </a:rPr>
              <a:t>전문</a:t>
            </a:r>
            <a:r>
              <a:rPr sz="1000" b="1" spc="-20" dirty="0">
                <a:latin typeface="나눔고딕 ExtraBold"/>
                <a:cs typeface="나눔고딕 ExtraBold"/>
              </a:rPr>
              <a:t> </a:t>
            </a:r>
            <a:r>
              <a:rPr sz="1000" b="1" spc="-15" dirty="0" err="1">
                <a:latin typeface="나눔고딕 ExtraBold"/>
                <a:cs typeface="나눔고딕 ExtraBold"/>
              </a:rPr>
              <a:t>강의</a:t>
            </a:r>
            <a:r>
              <a:rPr sz="1000" b="1" spc="-25" dirty="0">
                <a:latin typeface="나눔고딕 ExtraBold"/>
                <a:cs typeface="나눔고딕 ExtraBold"/>
              </a:rPr>
              <a:t> </a:t>
            </a:r>
            <a:r>
              <a:rPr sz="1000" b="1" spc="-20" dirty="0">
                <a:latin typeface="나눔고딕 ExtraBold"/>
                <a:cs typeface="나눔고딕 ExtraBold"/>
              </a:rPr>
              <a:t>2</a:t>
            </a:r>
            <a:r>
              <a:rPr lang="en-US" sz="1000" b="1" spc="-20" dirty="0">
                <a:latin typeface="나눔고딕 ExtraBold"/>
                <a:cs typeface="나눔고딕 ExtraBold"/>
              </a:rPr>
              <a:t>7</a:t>
            </a:r>
            <a:r>
              <a:rPr sz="1000" b="1" spc="-20" dirty="0">
                <a:latin typeface="나눔고딕 ExtraBold"/>
                <a:cs typeface="나눔고딕 ExtraBold"/>
              </a:rPr>
              <a:t>년</a:t>
            </a:r>
            <a:r>
              <a:rPr lang="en-US" sz="1000" b="1" spc="-20" dirty="0">
                <a:latin typeface="나눔고딕 ExtraBold"/>
                <a:cs typeface="나눔고딕 ExtraBold"/>
              </a:rPr>
              <a:t> </a:t>
            </a:r>
            <a:r>
              <a:rPr sz="1000" b="1" spc="-20" dirty="0">
                <a:latin typeface="나눔고딕 ExtraBold"/>
                <a:cs typeface="나눔고딕 ExtraBold"/>
              </a:rPr>
              <a:t>간</a:t>
            </a:r>
            <a:r>
              <a:rPr lang="en-US" sz="1000" b="1" spc="-20" dirty="0">
                <a:latin typeface="나눔고딕 ExtraBold"/>
                <a:cs typeface="나눔고딕 ExtraBold"/>
              </a:rPr>
              <a:t> </a:t>
            </a:r>
            <a:r>
              <a:rPr sz="1000" b="1" spc="-20" dirty="0">
                <a:latin typeface="나눔고딕 ExtraBold"/>
                <a:cs typeface="나눔고딕 ExtraBold"/>
              </a:rPr>
              <a:t>300회</a:t>
            </a:r>
            <a:r>
              <a:rPr sz="1000" b="1" spc="-25" dirty="0">
                <a:latin typeface="나눔고딕 ExtraBold"/>
                <a:cs typeface="나눔고딕 ExtraBold"/>
              </a:rPr>
              <a:t> </a:t>
            </a:r>
            <a:r>
              <a:rPr sz="1000" b="1" spc="-15" dirty="0" err="1">
                <a:latin typeface="나눔고딕 ExtraBold"/>
                <a:cs typeface="나눔고딕 ExtraBold"/>
              </a:rPr>
              <a:t>이상</a:t>
            </a:r>
            <a:r>
              <a:rPr lang="en-US" sz="1000" b="1" spc="-5" dirty="0">
                <a:latin typeface="나눔고딕 ExtraBold"/>
                <a:cs typeface="나눔고딕 ExtraBold"/>
              </a:rPr>
              <a:t> </a:t>
            </a:r>
            <a:r>
              <a:rPr sz="1000" b="1" spc="-20" dirty="0" err="1">
                <a:latin typeface="나눔고딕 ExtraBold"/>
                <a:cs typeface="나눔고딕 ExtraBold"/>
              </a:rPr>
              <a:t>실시</a:t>
            </a:r>
            <a:endParaRPr sz="1000" dirty="0">
              <a:latin typeface="나눔고딕 ExtraBold"/>
              <a:cs typeface="나눔고딕 ExtraBold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600" dirty="0">
              <a:latin typeface="나눔고딕 ExtraBold"/>
              <a:cs typeface="나눔고딕 ExtraBold"/>
            </a:endParaRPr>
          </a:p>
          <a:p>
            <a:pPr marL="332740" indent="-83185">
              <a:lnSpc>
                <a:spcPct val="100000"/>
              </a:lnSpc>
              <a:buChar char="-"/>
              <a:tabLst>
                <a:tab pos="333375" algn="l"/>
              </a:tabLst>
            </a:pPr>
            <a:r>
              <a:rPr sz="1000" spc="-15" dirty="0">
                <a:latin typeface="나눔고딕"/>
                <a:cs typeface="나눔고딕"/>
              </a:rPr>
              <a:t>연세대</a:t>
            </a:r>
            <a:r>
              <a:rPr sz="1000" spc="-30" dirty="0">
                <a:latin typeface="나눔고딕"/>
                <a:cs typeface="나눔고딕"/>
              </a:rPr>
              <a:t> </a:t>
            </a:r>
            <a:r>
              <a:rPr sz="1000" spc="-15" dirty="0">
                <a:latin typeface="나눔고딕"/>
                <a:cs typeface="나눔고딕"/>
              </a:rPr>
              <a:t>생활</a:t>
            </a:r>
            <a:r>
              <a:rPr sz="1000" spc="-25" dirty="0">
                <a:latin typeface="나눔고딕"/>
                <a:cs typeface="나눔고딕"/>
              </a:rPr>
              <a:t> </a:t>
            </a:r>
            <a:r>
              <a:rPr sz="1000" spc="-15" dirty="0">
                <a:latin typeface="나눔고딕"/>
                <a:cs typeface="나눔고딕"/>
              </a:rPr>
              <a:t>환경</a:t>
            </a:r>
            <a:r>
              <a:rPr sz="1000" spc="-25" dirty="0">
                <a:latin typeface="나눔고딕"/>
                <a:cs typeface="나눔고딕"/>
              </a:rPr>
              <a:t> </a:t>
            </a:r>
            <a:r>
              <a:rPr sz="1000" spc="-15" dirty="0">
                <a:latin typeface="나눔고딕"/>
                <a:cs typeface="나눔고딕"/>
              </a:rPr>
              <a:t>대학원</a:t>
            </a:r>
            <a:r>
              <a:rPr sz="1000" spc="-25" dirty="0">
                <a:latin typeface="나눔고딕"/>
                <a:cs typeface="나눔고딕"/>
              </a:rPr>
              <a:t> </a:t>
            </a:r>
            <a:r>
              <a:rPr sz="1000" spc="-5" dirty="0">
                <a:latin typeface="나눔고딕"/>
                <a:cs typeface="나눔고딕"/>
              </a:rPr>
              <a:t>/</a:t>
            </a:r>
            <a:r>
              <a:rPr sz="1000" spc="-25" dirty="0">
                <a:latin typeface="나눔고딕"/>
                <a:cs typeface="나눔고딕"/>
              </a:rPr>
              <a:t> </a:t>
            </a:r>
            <a:r>
              <a:rPr sz="1000" spc="-15" dirty="0">
                <a:latin typeface="나눔고딕"/>
                <a:cs typeface="나눔고딕"/>
              </a:rPr>
              <a:t>외식</a:t>
            </a:r>
            <a:r>
              <a:rPr sz="1000" spc="-25" dirty="0">
                <a:latin typeface="나눔고딕"/>
                <a:cs typeface="나눔고딕"/>
              </a:rPr>
              <a:t> </a:t>
            </a:r>
            <a:r>
              <a:rPr sz="1000" spc="-15" dirty="0">
                <a:latin typeface="나눔고딕"/>
                <a:cs typeface="나눔고딕"/>
              </a:rPr>
              <a:t>고위자</a:t>
            </a:r>
            <a:r>
              <a:rPr sz="1000" spc="-20" dirty="0">
                <a:latin typeface="나눔고딕"/>
                <a:cs typeface="나눔고딕"/>
              </a:rPr>
              <a:t> </a:t>
            </a:r>
            <a:r>
              <a:rPr sz="1000" spc="-15" dirty="0">
                <a:latin typeface="나눔고딕"/>
                <a:cs typeface="나눔고딕"/>
              </a:rPr>
              <a:t>과정</a:t>
            </a:r>
            <a:r>
              <a:rPr sz="1000" spc="-30" dirty="0">
                <a:latin typeface="나눔고딕"/>
                <a:cs typeface="나눔고딕"/>
              </a:rPr>
              <a:t> </a:t>
            </a:r>
            <a:r>
              <a:rPr sz="1000" spc="-20" dirty="0">
                <a:latin typeface="나눔고딕"/>
                <a:cs typeface="나눔고딕"/>
              </a:rPr>
              <a:t>강사</a:t>
            </a:r>
            <a:endParaRPr sz="1000" dirty="0">
              <a:latin typeface="나눔고딕"/>
              <a:cs typeface="나눔고딕"/>
            </a:endParaRPr>
          </a:p>
          <a:p>
            <a:pPr marL="332740" indent="-83185">
              <a:lnSpc>
                <a:spcPct val="100000"/>
              </a:lnSpc>
              <a:spcBef>
                <a:spcPts val="400"/>
              </a:spcBef>
              <a:buChar char="-"/>
              <a:tabLst>
                <a:tab pos="333375" algn="l"/>
              </a:tabLst>
            </a:pPr>
            <a:r>
              <a:rPr sz="1000" spc="-20" dirty="0">
                <a:latin typeface="나눔고딕"/>
                <a:cs typeface="나눔고딕"/>
              </a:rPr>
              <a:t>연세대학교</a:t>
            </a:r>
            <a:r>
              <a:rPr sz="1000" spc="-15" dirty="0">
                <a:latin typeface="나눔고딕"/>
                <a:cs typeface="나눔고딕"/>
              </a:rPr>
              <a:t> </a:t>
            </a:r>
            <a:r>
              <a:rPr sz="1000" spc="-5" dirty="0">
                <a:latin typeface="나눔고딕"/>
                <a:cs typeface="나눔고딕"/>
              </a:rPr>
              <a:t>/</a:t>
            </a:r>
            <a:r>
              <a:rPr sz="1000" spc="-40" dirty="0">
                <a:latin typeface="나눔고딕"/>
                <a:cs typeface="나눔고딕"/>
              </a:rPr>
              <a:t> </a:t>
            </a:r>
            <a:r>
              <a:rPr sz="1000" spc="-20" dirty="0">
                <a:latin typeface="나눔고딕"/>
                <a:cs typeface="나눔고딕"/>
              </a:rPr>
              <a:t>프랜차이즈</a:t>
            </a:r>
            <a:r>
              <a:rPr sz="1000" spc="-30" dirty="0">
                <a:latin typeface="나눔고딕"/>
                <a:cs typeface="나눔고딕"/>
              </a:rPr>
              <a:t> </a:t>
            </a:r>
            <a:r>
              <a:rPr sz="1000" spc="-15" dirty="0">
                <a:latin typeface="나눔고딕"/>
                <a:cs typeface="나눔고딕"/>
              </a:rPr>
              <a:t>CEO과정</a:t>
            </a:r>
            <a:r>
              <a:rPr sz="1000" spc="-5" dirty="0">
                <a:latin typeface="나눔고딕"/>
                <a:cs typeface="나눔고딕"/>
              </a:rPr>
              <a:t> </a:t>
            </a:r>
            <a:r>
              <a:rPr sz="1000" spc="-15" dirty="0">
                <a:latin typeface="나눔고딕"/>
                <a:cs typeface="나눔고딕"/>
              </a:rPr>
              <a:t>주강사</a:t>
            </a:r>
            <a:endParaRPr sz="1000" dirty="0">
              <a:latin typeface="나눔고딕"/>
              <a:cs typeface="나눔고딕"/>
            </a:endParaRPr>
          </a:p>
          <a:p>
            <a:pPr marL="332740" indent="-83185">
              <a:lnSpc>
                <a:spcPct val="100000"/>
              </a:lnSpc>
              <a:spcBef>
                <a:spcPts val="395"/>
              </a:spcBef>
              <a:buChar char="-"/>
              <a:tabLst>
                <a:tab pos="333375" algn="l"/>
              </a:tabLst>
            </a:pPr>
            <a:r>
              <a:rPr sz="1000" spc="-20" dirty="0">
                <a:latin typeface="나눔고딕"/>
                <a:cs typeface="나눔고딕"/>
              </a:rPr>
              <a:t>한국생산성본부 </a:t>
            </a:r>
            <a:r>
              <a:rPr sz="1000" spc="-5" dirty="0">
                <a:latin typeface="나눔고딕"/>
                <a:cs typeface="나눔고딕"/>
              </a:rPr>
              <a:t>/</a:t>
            </a:r>
            <a:r>
              <a:rPr sz="1000" spc="-55" dirty="0">
                <a:latin typeface="나눔고딕"/>
                <a:cs typeface="나눔고딕"/>
              </a:rPr>
              <a:t> </a:t>
            </a:r>
            <a:r>
              <a:rPr sz="1000" spc="-20" dirty="0">
                <a:latin typeface="나눔고딕"/>
                <a:cs typeface="나눔고딕"/>
              </a:rPr>
              <a:t>프랜차이즈</a:t>
            </a:r>
            <a:r>
              <a:rPr sz="1000" spc="-15" dirty="0">
                <a:latin typeface="나눔고딕"/>
                <a:cs typeface="나눔고딕"/>
              </a:rPr>
              <a:t> </a:t>
            </a:r>
            <a:r>
              <a:rPr sz="1000" spc="-20" dirty="0">
                <a:latin typeface="나눔고딕"/>
                <a:cs typeface="나눔고딕"/>
              </a:rPr>
              <a:t>강사</a:t>
            </a:r>
            <a:endParaRPr sz="1000" dirty="0">
              <a:latin typeface="나눔고딕"/>
              <a:cs typeface="나눔고딕"/>
            </a:endParaRPr>
          </a:p>
          <a:p>
            <a:pPr marL="332740" indent="-83185">
              <a:lnSpc>
                <a:spcPct val="100000"/>
              </a:lnSpc>
              <a:spcBef>
                <a:spcPts val="409"/>
              </a:spcBef>
              <a:buChar char="-"/>
              <a:tabLst>
                <a:tab pos="333375" algn="l"/>
              </a:tabLst>
            </a:pPr>
            <a:r>
              <a:rPr sz="1000" spc="-20" dirty="0">
                <a:latin typeface="나눔고딕"/>
                <a:cs typeface="나눔고딕"/>
              </a:rPr>
              <a:t>한국능률협회</a:t>
            </a:r>
            <a:r>
              <a:rPr sz="1000" spc="-35" dirty="0">
                <a:latin typeface="나눔고딕"/>
                <a:cs typeface="나눔고딕"/>
              </a:rPr>
              <a:t> </a:t>
            </a:r>
            <a:r>
              <a:rPr sz="1000" spc="-5" dirty="0">
                <a:latin typeface="나눔고딕"/>
                <a:cs typeface="나눔고딕"/>
              </a:rPr>
              <a:t>/</a:t>
            </a:r>
            <a:r>
              <a:rPr sz="1000" spc="-40" dirty="0">
                <a:latin typeface="나눔고딕"/>
                <a:cs typeface="나눔고딕"/>
              </a:rPr>
              <a:t> </a:t>
            </a:r>
            <a:r>
              <a:rPr sz="1000" spc="-20" dirty="0">
                <a:latin typeface="나눔고딕"/>
                <a:cs typeface="나눔고딕"/>
              </a:rPr>
              <a:t>프랜차이즈</a:t>
            </a:r>
            <a:r>
              <a:rPr sz="1000" spc="-40" dirty="0">
                <a:latin typeface="나눔고딕"/>
                <a:cs typeface="나눔고딕"/>
              </a:rPr>
              <a:t> </a:t>
            </a:r>
            <a:r>
              <a:rPr sz="1000" spc="-20" dirty="0">
                <a:latin typeface="나눔고딕"/>
                <a:cs typeface="나눔고딕"/>
              </a:rPr>
              <a:t>강사</a:t>
            </a:r>
            <a:endParaRPr sz="1000" dirty="0">
              <a:latin typeface="나눔고딕"/>
              <a:cs typeface="나눔고딕"/>
            </a:endParaRPr>
          </a:p>
          <a:p>
            <a:pPr marL="332740" indent="-83185">
              <a:lnSpc>
                <a:spcPct val="100000"/>
              </a:lnSpc>
              <a:spcBef>
                <a:spcPts val="395"/>
              </a:spcBef>
              <a:buChar char="-"/>
              <a:tabLst>
                <a:tab pos="333375" algn="l"/>
              </a:tabLst>
            </a:pPr>
            <a:r>
              <a:rPr sz="1000" spc="-20" dirty="0">
                <a:latin typeface="나눔고딕"/>
                <a:cs typeface="나눔고딕"/>
              </a:rPr>
              <a:t>한국산업인력공단</a:t>
            </a:r>
            <a:r>
              <a:rPr sz="1000" spc="-10" dirty="0">
                <a:latin typeface="나눔고딕"/>
                <a:cs typeface="나눔고딕"/>
              </a:rPr>
              <a:t> </a:t>
            </a:r>
            <a:r>
              <a:rPr sz="1000" spc="-5" dirty="0">
                <a:latin typeface="나눔고딕"/>
                <a:cs typeface="나눔고딕"/>
              </a:rPr>
              <a:t>/</a:t>
            </a:r>
            <a:r>
              <a:rPr sz="1000" spc="-40" dirty="0">
                <a:latin typeface="나눔고딕"/>
                <a:cs typeface="나눔고딕"/>
              </a:rPr>
              <a:t> </a:t>
            </a:r>
            <a:r>
              <a:rPr sz="1000" spc="-20" dirty="0">
                <a:latin typeface="나눔고딕"/>
                <a:cs typeface="나눔고딕"/>
              </a:rPr>
              <a:t>프랜차이즈</a:t>
            </a:r>
            <a:r>
              <a:rPr sz="1000" spc="-15" dirty="0">
                <a:latin typeface="나눔고딕"/>
                <a:cs typeface="나눔고딕"/>
              </a:rPr>
              <a:t> </a:t>
            </a:r>
            <a:r>
              <a:rPr sz="1000" spc="-20" dirty="0">
                <a:latin typeface="나눔고딕"/>
                <a:cs typeface="나눔고딕"/>
              </a:rPr>
              <a:t>강사</a:t>
            </a:r>
            <a:endParaRPr sz="1000" dirty="0">
              <a:latin typeface="나눔고딕"/>
              <a:cs typeface="나눔고딕"/>
            </a:endParaRPr>
          </a:p>
          <a:p>
            <a:pPr marL="332740" indent="-83185">
              <a:lnSpc>
                <a:spcPct val="100000"/>
              </a:lnSpc>
              <a:spcBef>
                <a:spcPts val="395"/>
              </a:spcBef>
              <a:buChar char="-"/>
              <a:tabLst>
                <a:tab pos="333375" algn="l"/>
              </a:tabLst>
            </a:pPr>
            <a:r>
              <a:rPr sz="1000" spc="-20" dirty="0">
                <a:latin typeface="나눔고딕"/>
                <a:cs typeface="나눔고딕"/>
              </a:rPr>
              <a:t>한국생산성본부</a:t>
            </a:r>
            <a:r>
              <a:rPr sz="1000" spc="-5" dirty="0">
                <a:latin typeface="나눔고딕"/>
                <a:cs typeface="나눔고딕"/>
              </a:rPr>
              <a:t> /</a:t>
            </a:r>
            <a:r>
              <a:rPr sz="1000" spc="-35" dirty="0">
                <a:latin typeface="나눔고딕"/>
                <a:cs typeface="나눔고딕"/>
              </a:rPr>
              <a:t> </a:t>
            </a:r>
            <a:r>
              <a:rPr sz="1000" spc="-20" dirty="0">
                <a:latin typeface="나눔고딕"/>
                <a:cs typeface="나눔고딕"/>
              </a:rPr>
              <a:t>프랜차이즈</a:t>
            </a:r>
            <a:r>
              <a:rPr sz="1000" spc="-15" dirty="0">
                <a:latin typeface="나눔고딕"/>
                <a:cs typeface="나눔고딕"/>
              </a:rPr>
              <a:t> CEO과정</a:t>
            </a:r>
            <a:r>
              <a:rPr sz="1000" dirty="0">
                <a:latin typeface="나눔고딕"/>
                <a:cs typeface="나눔고딕"/>
              </a:rPr>
              <a:t> </a:t>
            </a:r>
            <a:r>
              <a:rPr sz="1000" spc="-20" dirty="0">
                <a:latin typeface="나눔고딕"/>
                <a:cs typeface="나눔고딕"/>
              </a:rPr>
              <a:t>주강사</a:t>
            </a:r>
            <a:endParaRPr sz="1000" dirty="0">
              <a:latin typeface="나눔고딕"/>
              <a:cs typeface="나눔고딕"/>
            </a:endParaRPr>
          </a:p>
          <a:p>
            <a:pPr marL="332740" indent="-83185">
              <a:lnSpc>
                <a:spcPct val="100000"/>
              </a:lnSpc>
              <a:spcBef>
                <a:spcPts val="409"/>
              </a:spcBef>
              <a:buChar char="-"/>
              <a:tabLst>
                <a:tab pos="333375" algn="l"/>
              </a:tabLst>
            </a:pPr>
            <a:r>
              <a:rPr sz="1000" spc="-20" dirty="0">
                <a:latin typeface="나눔고딕"/>
                <a:cs typeface="나눔고딕"/>
              </a:rPr>
              <a:t>한국일보-백상경제연구원</a:t>
            </a:r>
            <a:r>
              <a:rPr sz="1000" spc="20" dirty="0">
                <a:latin typeface="나눔고딕"/>
                <a:cs typeface="나눔고딕"/>
              </a:rPr>
              <a:t> </a:t>
            </a:r>
            <a:r>
              <a:rPr sz="1000" spc="-5" dirty="0">
                <a:latin typeface="나눔고딕"/>
                <a:cs typeface="나눔고딕"/>
              </a:rPr>
              <a:t>/</a:t>
            </a:r>
            <a:r>
              <a:rPr sz="1000" spc="-20" dirty="0">
                <a:latin typeface="나눔고딕"/>
                <a:cs typeface="나눔고딕"/>
              </a:rPr>
              <a:t> 프랜차이즈 </a:t>
            </a:r>
            <a:r>
              <a:rPr sz="1000" spc="-15" dirty="0">
                <a:latin typeface="나눔고딕"/>
                <a:cs typeface="나눔고딕"/>
              </a:rPr>
              <a:t>본부장</a:t>
            </a:r>
            <a:r>
              <a:rPr sz="1000" spc="-10" dirty="0">
                <a:latin typeface="나눔고딕"/>
                <a:cs typeface="나눔고딕"/>
              </a:rPr>
              <a:t> </a:t>
            </a:r>
            <a:r>
              <a:rPr sz="1000" spc="-15" dirty="0">
                <a:latin typeface="나눔고딕"/>
                <a:cs typeface="나눔고딕"/>
              </a:rPr>
              <a:t>과정</a:t>
            </a:r>
            <a:r>
              <a:rPr sz="1000" spc="-35" dirty="0">
                <a:latin typeface="나눔고딕"/>
                <a:cs typeface="나눔고딕"/>
              </a:rPr>
              <a:t> </a:t>
            </a:r>
            <a:r>
              <a:rPr sz="1000" spc="-20" dirty="0">
                <a:latin typeface="나눔고딕"/>
                <a:cs typeface="나눔고딕"/>
              </a:rPr>
              <a:t>강사</a:t>
            </a:r>
            <a:endParaRPr sz="1000" dirty="0">
              <a:latin typeface="나눔고딕"/>
              <a:cs typeface="나눔고딕"/>
            </a:endParaRPr>
          </a:p>
          <a:p>
            <a:pPr marL="332740" indent="-83185">
              <a:lnSpc>
                <a:spcPct val="100000"/>
              </a:lnSpc>
              <a:spcBef>
                <a:spcPts val="395"/>
              </a:spcBef>
              <a:buChar char="-"/>
              <a:tabLst>
                <a:tab pos="333375" algn="l"/>
              </a:tabLst>
            </a:pPr>
            <a:r>
              <a:rPr sz="1000" spc="-15" dirty="0">
                <a:latin typeface="나눔고딕"/>
                <a:cs typeface="나눔고딕"/>
              </a:rPr>
              <a:t>한국인삼공사</a:t>
            </a:r>
            <a:r>
              <a:rPr sz="1000" spc="-25" dirty="0">
                <a:latin typeface="나눔고딕"/>
                <a:cs typeface="나눔고딕"/>
              </a:rPr>
              <a:t> </a:t>
            </a:r>
            <a:r>
              <a:rPr sz="1000" spc="-15" dirty="0">
                <a:latin typeface="나눔고딕"/>
                <a:cs typeface="나눔고딕"/>
              </a:rPr>
              <a:t>정관장</a:t>
            </a:r>
            <a:r>
              <a:rPr sz="1000" spc="-30" dirty="0">
                <a:latin typeface="나눔고딕"/>
                <a:cs typeface="나눔고딕"/>
              </a:rPr>
              <a:t> </a:t>
            </a:r>
            <a:r>
              <a:rPr sz="1000" spc="-5" dirty="0">
                <a:latin typeface="나눔고딕"/>
                <a:cs typeface="나눔고딕"/>
              </a:rPr>
              <a:t>/</a:t>
            </a:r>
            <a:r>
              <a:rPr sz="1000" spc="-40" dirty="0">
                <a:latin typeface="나눔고딕"/>
                <a:cs typeface="나눔고딕"/>
              </a:rPr>
              <a:t> </a:t>
            </a:r>
            <a:r>
              <a:rPr sz="1000" spc="-15" dirty="0">
                <a:latin typeface="나눔고딕"/>
                <a:cs typeface="나눔고딕"/>
              </a:rPr>
              <a:t>프랜차이즈</a:t>
            </a:r>
            <a:r>
              <a:rPr sz="1000" spc="-20" dirty="0">
                <a:latin typeface="나눔고딕"/>
                <a:cs typeface="나눔고딕"/>
              </a:rPr>
              <a:t> </a:t>
            </a:r>
            <a:r>
              <a:rPr sz="1000" spc="-10" dirty="0">
                <a:latin typeface="나눔고딕"/>
                <a:cs typeface="나눔고딕"/>
              </a:rPr>
              <a:t>전문</a:t>
            </a:r>
            <a:r>
              <a:rPr sz="1000" spc="-30" dirty="0">
                <a:latin typeface="나눔고딕"/>
                <a:cs typeface="나눔고딕"/>
              </a:rPr>
              <a:t> </a:t>
            </a:r>
            <a:r>
              <a:rPr sz="1000" spc="-20" dirty="0">
                <a:latin typeface="나눔고딕"/>
                <a:cs typeface="나눔고딕"/>
              </a:rPr>
              <a:t>강사</a:t>
            </a:r>
            <a:endParaRPr sz="1000" dirty="0">
              <a:latin typeface="나눔고딕"/>
              <a:cs typeface="나눔고딕"/>
            </a:endParaRPr>
          </a:p>
          <a:p>
            <a:pPr marL="332740" indent="-83185">
              <a:lnSpc>
                <a:spcPct val="100000"/>
              </a:lnSpc>
              <a:spcBef>
                <a:spcPts val="400"/>
              </a:spcBef>
              <a:buChar char="-"/>
              <a:tabLst>
                <a:tab pos="333375" algn="l"/>
              </a:tabLst>
            </a:pPr>
            <a:r>
              <a:rPr sz="1000" spc="-20" dirty="0">
                <a:latin typeface="나눔고딕"/>
                <a:cs typeface="나눔고딕"/>
              </a:rPr>
              <a:t>아모레퍼시픽그룹</a:t>
            </a:r>
            <a:r>
              <a:rPr sz="1000" dirty="0">
                <a:latin typeface="나눔고딕"/>
                <a:cs typeface="나눔고딕"/>
              </a:rPr>
              <a:t> </a:t>
            </a:r>
            <a:r>
              <a:rPr sz="1000" spc="-5" dirty="0">
                <a:latin typeface="나눔고딕"/>
                <a:cs typeface="나눔고딕"/>
              </a:rPr>
              <a:t>/</a:t>
            </a:r>
            <a:r>
              <a:rPr sz="1000" spc="-35" dirty="0">
                <a:latin typeface="나눔고딕"/>
                <a:cs typeface="나눔고딕"/>
              </a:rPr>
              <a:t> </a:t>
            </a:r>
            <a:r>
              <a:rPr sz="1000" spc="-15" dirty="0">
                <a:latin typeface="나눔고딕"/>
                <a:cs typeface="나눔고딕"/>
              </a:rPr>
              <a:t>유통</a:t>
            </a:r>
            <a:r>
              <a:rPr sz="1000" spc="-25" dirty="0">
                <a:latin typeface="나눔고딕"/>
                <a:cs typeface="나눔고딕"/>
              </a:rPr>
              <a:t> </a:t>
            </a:r>
            <a:r>
              <a:rPr sz="1000" spc="-20" dirty="0">
                <a:latin typeface="나눔고딕"/>
                <a:cs typeface="나눔고딕"/>
              </a:rPr>
              <a:t>MBA과정</a:t>
            </a:r>
            <a:r>
              <a:rPr sz="1000" spc="25" dirty="0">
                <a:latin typeface="나눔고딕"/>
                <a:cs typeface="나눔고딕"/>
              </a:rPr>
              <a:t> </a:t>
            </a:r>
            <a:r>
              <a:rPr sz="1000" spc="-15" dirty="0">
                <a:latin typeface="나눔고딕"/>
                <a:cs typeface="나눔고딕"/>
              </a:rPr>
              <a:t>프랜차이즈</a:t>
            </a:r>
            <a:r>
              <a:rPr sz="1000" spc="-20" dirty="0">
                <a:latin typeface="나눔고딕"/>
                <a:cs typeface="나눔고딕"/>
              </a:rPr>
              <a:t> </a:t>
            </a:r>
            <a:r>
              <a:rPr sz="1000" spc="-15" dirty="0">
                <a:latin typeface="나눔고딕"/>
                <a:cs typeface="나눔고딕"/>
              </a:rPr>
              <a:t>부문</a:t>
            </a:r>
            <a:r>
              <a:rPr sz="1000" spc="-20" dirty="0">
                <a:latin typeface="나눔고딕"/>
                <a:cs typeface="나눔고딕"/>
              </a:rPr>
              <a:t> 강사</a:t>
            </a:r>
            <a:endParaRPr sz="1000" dirty="0">
              <a:latin typeface="나눔고딕"/>
              <a:cs typeface="나눔고딕"/>
            </a:endParaRPr>
          </a:p>
          <a:p>
            <a:pPr marL="332740" indent="-83185">
              <a:lnSpc>
                <a:spcPct val="100000"/>
              </a:lnSpc>
              <a:spcBef>
                <a:spcPts val="405"/>
              </a:spcBef>
              <a:buChar char="-"/>
              <a:tabLst>
                <a:tab pos="333375" algn="l"/>
              </a:tabLst>
            </a:pPr>
            <a:r>
              <a:rPr sz="1000" spc="-20" dirty="0">
                <a:latin typeface="나눔고딕"/>
                <a:cs typeface="나눔고딕"/>
              </a:rPr>
              <a:t>아모레퍼시픽그룹</a:t>
            </a:r>
            <a:r>
              <a:rPr sz="1000" spc="-5" dirty="0">
                <a:latin typeface="나눔고딕"/>
                <a:cs typeface="나눔고딕"/>
              </a:rPr>
              <a:t> /</a:t>
            </a:r>
            <a:r>
              <a:rPr sz="1000" spc="-35" dirty="0">
                <a:latin typeface="나눔고딕"/>
                <a:cs typeface="나눔고딕"/>
              </a:rPr>
              <a:t> </a:t>
            </a:r>
            <a:r>
              <a:rPr sz="1000" spc="-15" dirty="0">
                <a:latin typeface="나눔고딕"/>
                <a:cs typeface="나눔고딕"/>
              </a:rPr>
              <a:t>에뛰드</a:t>
            </a:r>
            <a:r>
              <a:rPr sz="1000" spc="-30" dirty="0">
                <a:latin typeface="나눔고딕"/>
                <a:cs typeface="나눔고딕"/>
              </a:rPr>
              <a:t> </a:t>
            </a:r>
            <a:r>
              <a:rPr sz="1000" spc="-15" dirty="0">
                <a:latin typeface="나눔고딕"/>
                <a:cs typeface="나눔고딕"/>
              </a:rPr>
              <a:t>하우스</a:t>
            </a:r>
            <a:r>
              <a:rPr sz="1000" spc="-25" dirty="0">
                <a:latin typeface="나눔고딕"/>
                <a:cs typeface="나눔고딕"/>
              </a:rPr>
              <a:t> </a:t>
            </a:r>
            <a:r>
              <a:rPr sz="1000" spc="-15" dirty="0">
                <a:latin typeface="나눔고딕"/>
                <a:cs typeface="나눔고딕"/>
              </a:rPr>
              <a:t>프랜차이즈</a:t>
            </a:r>
            <a:r>
              <a:rPr sz="1000" spc="-35" dirty="0">
                <a:latin typeface="나눔고딕"/>
                <a:cs typeface="나눔고딕"/>
              </a:rPr>
              <a:t> </a:t>
            </a:r>
            <a:r>
              <a:rPr sz="1000" spc="-20" dirty="0">
                <a:latin typeface="나눔고딕"/>
                <a:cs typeface="나눔고딕"/>
              </a:rPr>
              <a:t>특강</a:t>
            </a:r>
            <a:endParaRPr sz="1000" dirty="0">
              <a:latin typeface="나눔고딕"/>
              <a:cs typeface="나눔고딕"/>
            </a:endParaRPr>
          </a:p>
          <a:p>
            <a:pPr marL="332740" indent="-83185">
              <a:lnSpc>
                <a:spcPct val="100000"/>
              </a:lnSpc>
              <a:spcBef>
                <a:spcPts val="400"/>
              </a:spcBef>
              <a:buChar char="-"/>
              <a:tabLst>
                <a:tab pos="333375" algn="l"/>
              </a:tabLst>
            </a:pPr>
            <a:r>
              <a:rPr sz="1000" spc="-20" dirty="0">
                <a:latin typeface="나눔고딕"/>
                <a:cs typeface="나눔고딕"/>
              </a:rPr>
              <a:t>경남대학</a:t>
            </a:r>
            <a:r>
              <a:rPr sz="1000" spc="-5" dirty="0">
                <a:latin typeface="나눔고딕"/>
                <a:cs typeface="나눔고딕"/>
              </a:rPr>
              <a:t>교</a:t>
            </a:r>
            <a:r>
              <a:rPr sz="1000" spc="-20" dirty="0">
                <a:latin typeface="나눔고딕"/>
                <a:cs typeface="나눔고딕"/>
              </a:rPr>
              <a:t> </a:t>
            </a:r>
            <a:r>
              <a:rPr sz="1000" spc="-5" dirty="0">
                <a:latin typeface="나눔고딕"/>
                <a:cs typeface="나눔고딕"/>
              </a:rPr>
              <a:t>/</a:t>
            </a:r>
            <a:r>
              <a:rPr sz="1000" spc="-45" dirty="0">
                <a:latin typeface="나눔고딕"/>
                <a:cs typeface="나눔고딕"/>
              </a:rPr>
              <a:t> </a:t>
            </a:r>
            <a:r>
              <a:rPr sz="1000" spc="-20" dirty="0">
                <a:latin typeface="나눔고딕"/>
                <a:cs typeface="나눔고딕"/>
              </a:rPr>
              <a:t>프랜차이</a:t>
            </a:r>
            <a:r>
              <a:rPr sz="1000" spc="-5" dirty="0">
                <a:latin typeface="나눔고딕"/>
                <a:cs typeface="나눔고딕"/>
              </a:rPr>
              <a:t>즈</a:t>
            </a:r>
            <a:r>
              <a:rPr sz="1000" spc="-45" dirty="0">
                <a:latin typeface="나눔고딕"/>
                <a:cs typeface="나눔고딕"/>
              </a:rPr>
              <a:t> </a:t>
            </a:r>
            <a:r>
              <a:rPr sz="1000" spc="-20" dirty="0">
                <a:latin typeface="나눔고딕"/>
                <a:cs typeface="나눔고딕"/>
              </a:rPr>
              <a:t>특강</a:t>
            </a:r>
            <a:endParaRPr sz="1000" dirty="0">
              <a:latin typeface="나눔고딕"/>
              <a:cs typeface="나눔고딕"/>
            </a:endParaRPr>
          </a:p>
          <a:p>
            <a:pPr marL="332740" indent="-83185">
              <a:lnSpc>
                <a:spcPct val="100000"/>
              </a:lnSpc>
              <a:spcBef>
                <a:spcPts val="395"/>
              </a:spcBef>
              <a:buChar char="-"/>
              <a:tabLst>
                <a:tab pos="333375" algn="l"/>
              </a:tabLst>
            </a:pPr>
            <a:r>
              <a:rPr sz="1000" spc="-20" dirty="0">
                <a:latin typeface="나눔고딕"/>
                <a:cs typeface="나눔고딕"/>
              </a:rPr>
              <a:t>영남대학교</a:t>
            </a:r>
            <a:r>
              <a:rPr sz="1000" spc="-25" dirty="0">
                <a:latin typeface="나눔고딕"/>
                <a:cs typeface="나눔고딕"/>
              </a:rPr>
              <a:t> </a:t>
            </a:r>
            <a:r>
              <a:rPr sz="1000" spc="-5" dirty="0">
                <a:latin typeface="나눔고딕"/>
                <a:cs typeface="나눔고딕"/>
              </a:rPr>
              <a:t>/</a:t>
            </a:r>
            <a:r>
              <a:rPr sz="1000" spc="-60" dirty="0">
                <a:latin typeface="나눔고딕"/>
                <a:cs typeface="나눔고딕"/>
              </a:rPr>
              <a:t> </a:t>
            </a:r>
            <a:r>
              <a:rPr sz="1000" spc="-20" dirty="0">
                <a:latin typeface="나눔고딕"/>
                <a:cs typeface="나눔고딕"/>
              </a:rPr>
              <a:t>프랜차이즈</a:t>
            </a:r>
            <a:r>
              <a:rPr sz="1000" spc="-40" dirty="0">
                <a:latin typeface="나눔고딕"/>
                <a:cs typeface="나눔고딕"/>
              </a:rPr>
              <a:t> </a:t>
            </a:r>
            <a:r>
              <a:rPr sz="1000" spc="-20" dirty="0">
                <a:latin typeface="나눔고딕"/>
                <a:cs typeface="나눔고딕"/>
              </a:rPr>
              <a:t>특강</a:t>
            </a:r>
            <a:endParaRPr sz="1000" dirty="0">
              <a:latin typeface="나눔고딕"/>
              <a:cs typeface="나눔고딕"/>
            </a:endParaRPr>
          </a:p>
          <a:p>
            <a:pPr marL="332740" indent="-83185">
              <a:lnSpc>
                <a:spcPct val="100000"/>
              </a:lnSpc>
              <a:spcBef>
                <a:spcPts val="405"/>
              </a:spcBef>
              <a:buChar char="-"/>
              <a:tabLst>
                <a:tab pos="333375" algn="l"/>
              </a:tabLst>
            </a:pPr>
            <a:r>
              <a:rPr sz="1000" spc="-15" dirty="0">
                <a:latin typeface="나눔고딕"/>
                <a:cs typeface="나눔고딕"/>
              </a:rPr>
              <a:t>다이소</a:t>
            </a:r>
            <a:r>
              <a:rPr sz="1000" spc="-45" dirty="0">
                <a:latin typeface="나눔고딕"/>
                <a:cs typeface="나눔고딕"/>
              </a:rPr>
              <a:t> </a:t>
            </a:r>
            <a:r>
              <a:rPr sz="1000" spc="-15" dirty="0">
                <a:latin typeface="나눔고딕"/>
                <a:cs typeface="나눔고딕"/>
              </a:rPr>
              <a:t>그룹</a:t>
            </a:r>
            <a:r>
              <a:rPr sz="1000" spc="-30" dirty="0">
                <a:latin typeface="나눔고딕"/>
                <a:cs typeface="나눔고딕"/>
              </a:rPr>
              <a:t> </a:t>
            </a:r>
            <a:r>
              <a:rPr sz="1000" spc="-5" dirty="0">
                <a:latin typeface="나눔고딕"/>
                <a:cs typeface="나눔고딕"/>
              </a:rPr>
              <a:t>/</a:t>
            </a:r>
            <a:r>
              <a:rPr sz="1000" spc="-40" dirty="0">
                <a:latin typeface="나눔고딕"/>
                <a:cs typeface="나눔고딕"/>
              </a:rPr>
              <a:t> </a:t>
            </a:r>
            <a:r>
              <a:rPr sz="1000" spc="-20" dirty="0">
                <a:latin typeface="나눔고딕"/>
                <a:cs typeface="나눔고딕"/>
              </a:rPr>
              <a:t>프랜차이즈</a:t>
            </a:r>
            <a:r>
              <a:rPr sz="1000" spc="-35" dirty="0">
                <a:latin typeface="나눔고딕"/>
                <a:cs typeface="나눔고딕"/>
              </a:rPr>
              <a:t> </a:t>
            </a:r>
            <a:r>
              <a:rPr sz="1000" spc="-20" dirty="0">
                <a:latin typeface="나눔고딕"/>
                <a:cs typeface="나눔고딕"/>
              </a:rPr>
              <a:t>특강</a:t>
            </a:r>
            <a:endParaRPr sz="1000" dirty="0">
              <a:latin typeface="나눔고딕"/>
              <a:cs typeface="나눔고딕"/>
            </a:endParaRPr>
          </a:p>
          <a:p>
            <a:pPr marL="332740" indent="-83185">
              <a:lnSpc>
                <a:spcPct val="100000"/>
              </a:lnSpc>
              <a:spcBef>
                <a:spcPts val="400"/>
              </a:spcBef>
              <a:buChar char="-"/>
              <a:tabLst>
                <a:tab pos="333375" algn="l"/>
              </a:tabLst>
            </a:pPr>
            <a:r>
              <a:rPr sz="1000" spc="-15" dirty="0">
                <a:latin typeface="나눔고딕"/>
                <a:cs typeface="나눔고딕"/>
              </a:rPr>
              <a:t>월간식당</a:t>
            </a:r>
            <a:r>
              <a:rPr sz="1000" spc="-40" dirty="0">
                <a:latin typeface="나눔고딕"/>
                <a:cs typeface="나눔고딕"/>
              </a:rPr>
              <a:t> </a:t>
            </a:r>
            <a:r>
              <a:rPr sz="1000" spc="-5" dirty="0">
                <a:latin typeface="나눔고딕"/>
                <a:cs typeface="나눔고딕"/>
              </a:rPr>
              <a:t>/</a:t>
            </a:r>
            <a:r>
              <a:rPr sz="1000" spc="-60" dirty="0">
                <a:latin typeface="나눔고딕"/>
                <a:cs typeface="나눔고딕"/>
              </a:rPr>
              <a:t> </a:t>
            </a:r>
            <a:r>
              <a:rPr sz="1000" spc="-15" dirty="0">
                <a:latin typeface="나눔고딕"/>
                <a:cs typeface="나눔고딕"/>
              </a:rPr>
              <a:t>프랜차이즈</a:t>
            </a:r>
            <a:r>
              <a:rPr sz="1000" spc="-35" dirty="0">
                <a:latin typeface="나눔고딕"/>
                <a:cs typeface="나눔고딕"/>
              </a:rPr>
              <a:t> </a:t>
            </a:r>
            <a:r>
              <a:rPr sz="1000" spc="-20" dirty="0">
                <a:latin typeface="나눔고딕"/>
                <a:cs typeface="나눔고딕"/>
              </a:rPr>
              <a:t>특강</a:t>
            </a:r>
            <a:endParaRPr sz="1000" dirty="0">
              <a:latin typeface="나눔고딕"/>
              <a:cs typeface="나눔고딕"/>
            </a:endParaRPr>
          </a:p>
          <a:p>
            <a:pPr marL="332740" indent="-83185">
              <a:lnSpc>
                <a:spcPct val="100000"/>
              </a:lnSpc>
              <a:spcBef>
                <a:spcPts val="395"/>
              </a:spcBef>
              <a:buChar char="-"/>
              <a:tabLst>
                <a:tab pos="333375" algn="l"/>
              </a:tabLst>
            </a:pPr>
            <a:r>
              <a:rPr sz="1000" spc="-15" dirty="0">
                <a:latin typeface="나눔고딕"/>
                <a:cs typeface="나눔고딕"/>
              </a:rPr>
              <a:t>한국</a:t>
            </a:r>
            <a:r>
              <a:rPr sz="1000" spc="-40" dirty="0">
                <a:latin typeface="나눔고딕"/>
                <a:cs typeface="나눔고딕"/>
              </a:rPr>
              <a:t> </a:t>
            </a:r>
            <a:r>
              <a:rPr sz="1000" spc="-20" dirty="0">
                <a:latin typeface="나눔고딕"/>
                <a:cs typeface="나눔고딕"/>
              </a:rPr>
              <a:t>체인스토어협회</a:t>
            </a:r>
            <a:r>
              <a:rPr sz="1000" spc="-15" dirty="0">
                <a:latin typeface="나눔고딕"/>
                <a:cs typeface="나눔고딕"/>
              </a:rPr>
              <a:t> </a:t>
            </a:r>
            <a:r>
              <a:rPr sz="1000" spc="-5" dirty="0">
                <a:latin typeface="나눔고딕"/>
                <a:cs typeface="나눔고딕"/>
              </a:rPr>
              <a:t>/</a:t>
            </a:r>
            <a:r>
              <a:rPr sz="1000" spc="-35" dirty="0">
                <a:latin typeface="나눔고딕"/>
                <a:cs typeface="나눔고딕"/>
              </a:rPr>
              <a:t> </a:t>
            </a:r>
            <a:r>
              <a:rPr sz="1000" spc="-20" dirty="0">
                <a:latin typeface="나눔고딕"/>
                <a:cs typeface="나눔고딕"/>
              </a:rPr>
              <a:t>프랜차이즈</a:t>
            </a:r>
            <a:r>
              <a:rPr sz="1000" spc="-15" dirty="0">
                <a:latin typeface="나눔고딕"/>
                <a:cs typeface="나눔고딕"/>
              </a:rPr>
              <a:t> 특강</a:t>
            </a:r>
            <a:endParaRPr sz="1000" dirty="0">
              <a:latin typeface="나눔고딕"/>
              <a:cs typeface="나눔고딕"/>
            </a:endParaRPr>
          </a:p>
          <a:p>
            <a:pPr marL="332740" indent="-83185">
              <a:lnSpc>
                <a:spcPct val="100000"/>
              </a:lnSpc>
              <a:spcBef>
                <a:spcPts val="409"/>
              </a:spcBef>
              <a:buChar char="-"/>
              <a:tabLst>
                <a:tab pos="333375" algn="l"/>
              </a:tabLst>
            </a:pPr>
            <a:r>
              <a:rPr sz="1000" spc="-15" dirty="0">
                <a:latin typeface="나눔고딕"/>
                <a:cs typeface="나눔고딕"/>
              </a:rPr>
              <a:t>한림대</a:t>
            </a:r>
            <a:r>
              <a:rPr sz="1000" spc="-45" dirty="0">
                <a:latin typeface="나눔고딕"/>
                <a:cs typeface="나눔고딕"/>
              </a:rPr>
              <a:t> </a:t>
            </a:r>
            <a:r>
              <a:rPr sz="1000" spc="-15" dirty="0">
                <a:latin typeface="나눔고딕"/>
                <a:cs typeface="나눔고딕"/>
              </a:rPr>
              <a:t>대학원</a:t>
            </a:r>
            <a:r>
              <a:rPr sz="1000" spc="-30" dirty="0">
                <a:latin typeface="나눔고딕"/>
                <a:cs typeface="나눔고딕"/>
              </a:rPr>
              <a:t> </a:t>
            </a:r>
            <a:r>
              <a:rPr sz="1000" spc="-5" dirty="0">
                <a:latin typeface="나눔고딕"/>
                <a:cs typeface="나눔고딕"/>
              </a:rPr>
              <a:t>/</a:t>
            </a:r>
            <a:r>
              <a:rPr sz="1000" spc="-45" dirty="0">
                <a:latin typeface="나눔고딕"/>
                <a:cs typeface="나눔고딕"/>
              </a:rPr>
              <a:t> </a:t>
            </a:r>
            <a:r>
              <a:rPr sz="1000" spc="-20" dirty="0">
                <a:latin typeface="나눔고딕"/>
                <a:cs typeface="나눔고딕"/>
              </a:rPr>
              <a:t>프랜차이즈</a:t>
            </a:r>
            <a:r>
              <a:rPr sz="1000" spc="-30" dirty="0">
                <a:latin typeface="나눔고딕"/>
                <a:cs typeface="나눔고딕"/>
              </a:rPr>
              <a:t> </a:t>
            </a:r>
            <a:r>
              <a:rPr sz="1000" spc="-20" dirty="0">
                <a:latin typeface="나눔고딕"/>
                <a:cs typeface="나눔고딕"/>
              </a:rPr>
              <a:t>특강</a:t>
            </a:r>
            <a:endParaRPr sz="1000" dirty="0">
              <a:latin typeface="나눔고딕"/>
              <a:cs typeface="나눔고딕"/>
            </a:endParaRPr>
          </a:p>
          <a:p>
            <a:pPr marL="332740" indent="-83185">
              <a:lnSpc>
                <a:spcPct val="100000"/>
              </a:lnSpc>
              <a:spcBef>
                <a:spcPts val="395"/>
              </a:spcBef>
              <a:buChar char="-"/>
              <a:tabLst>
                <a:tab pos="333375" algn="l"/>
              </a:tabLst>
            </a:pPr>
            <a:r>
              <a:rPr sz="1000" spc="-15" dirty="0">
                <a:latin typeface="나눔고딕"/>
                <a:cs typeface="나눔고딕"/>
              </a:rPr>
              <a:t>삼성전자 모바일</a:t>
            </a:r>
            <a:r>
              <a:rPr sz="1000" spc="-25" dirty="0">
                <a:latin typeface="나눔고딕"/>
                <a:cs typeface="나눔고딕"/>
              </a:rPr>
              <a:t> </a:t>
            </a:r>
            <a:r>
              <a:rPr sz="1000" spc="-15" dirty="0">
                <a:latin typeface="나눔고딕"/>
                <a:cs typeface="나눔고딕"/>
              </a:rPr>
              <a:t>사업팀</a:t>
            </a:r>
            <a:r>
              <a:rPr sz="1000" spc="-25" dirty="0">
                <a:latin typeface="나눔고딕"/>
                <a:cs typeface="나눔고딕"/>
              </a:rPr>
              <a:t> </a:t>
            </a:r>
            <a:r>
              <a:rPr sz="1000" spc="-5" dirty="0">
                <a:latin typeface="나눔고딕"/>
                <a:cs typeface="나눔고딕"/>
              </a:rPr>
              <a:t>/</a:t>
            </a:r>
            <a:r>
              <a:rPr sz="1000" spc="-30" dirty="0">
                <a:latin typeface="나눔고딕"/>
                <a:cs typeface="나눔고딕"/>
              </a:rPr>
              <a:t> </a:t>
            </a:r>
            <a:r>
              <a:rPr sz="1000" spc="-20" dirty="0">
                <a:latin typeface="나눔고딕"/>
                <a:cs typeface="나눔고딕"/>
              </a:rPr>
              <a:t>프랜차이즈</a:t>
            </a:r>
            <a:r>
              <a:rPr sz="1000" spc="-10" dirty="0">
                <a:latin typeface="나눔고딕"/>
                <a:cs typeface="나눔고딕"/>
              </a:rPr>
              <a:t> </a:t>
            </a:r>
            <a:r>
              <a:rPr sz="1000" spc="-15" dirty="0">
                <a:latin typeface="나눔고딕"/>
                <a:cs typeface="나눔고딕"/>
              </a:rPr>
              <a:t>상권</a:t>
            </a:r>
            <a:r>
              <a:rPr sz="1000" spc="-25" dirty="0">
                <a:latin typeface="나눔고딕"/>
                <a:cs typeface="나눔고딕"/>
              </a:rPr>
              <a:t> </a:t>
            </a:r>
            <a:r>
              <a:rPr sz="1000" spc="-15" dirty="0">
                <a:latin typeface="나눔고딕"/>
                <a:cs typeface="나눔고딕"/>
              </a:rPr>
              <a:t>특강</a:t>
            </a:r>
            <a:r>
              <a:rPr sz="1000" spc="-25" dirty="0">
                <a:latin typeface="나눔고딕"/>
                <a:cs typeface="나눔고딕"/>
              </a:rPr>
              <a:t> </a:t>
            </a:r>
            <a:r>
              <a:rPr sz="1000" spc="-15" dirty="0">
                <a:latin typeface="나눔고딕"/>
                <a:cs typeface="나눔고딕"/>
              </a:rPr>
              <a:t>(4회)</a:t>
            </a:r>
            <a:endParaRPr sz="1000" dirty="0">
              <a:latin typeface="나눔고딕"/>
              <a:cs typeface="나눔고딕"/>
            </a:endParaRPr>
          </a:p>
          <a:p>
            <a:pPr marL="332740" indent="-83185">
              <a:lnSpc>
                <a:spcPct val="100000"/>
              </a:lnSpc>
              <a:spcBef>
                <a:spcPts val="395"/>
              </a:spcBef>
              <a:buChar char="-"/>
              <a:tabLst>
                <a:tab pos="333375" algn="l"/>
              </a:tabLst>
            </a:pPr>
            <a:r>
              <a:rPr sz="1000" spc="-20" dirty="0">
                <a:latin typeface="나눔고딕"/>
                <a:cs typeface="나눔고딕"/>
              </a:rPr>
              <a:t>한국체인스토어협회</a:t>
            </a:r>
            <a:r>
              <a:rPr sz="1000" dirty="0">
                <a:latin typeface="나눔고딕"/>
                <a:cs typeface="나눔고딕"/>
              </a:rPr>
              <a:t> </a:t>
            </a:r>
            <a:r>
              <a:rPr sz="1000" spc="-5" dirty="0">
                <a:latin typeface="나눔고딕"/>
                <a:cs typeface="나눔고딕"/>
              </a:rPr>
              <a:t>/</a:t>
            </a:r>
            <a:r>
              <a:rPr sz="1000" spc="-40" dirty="0">
                <a:latin typeface="나눔고딕"/>
                <a:cs typeface="나눔고딕"/>
              </a:rPr>
              <a:t> </a:t>
            </a:r>
            <a:r>
              <a:rPr sz="1000" spc="-15" dirty="0">
                <a:latin typeface="나눔고딕"/>
                <a:cs typeface="나눔고딕"/>
              </a:rPr>
              <a:t>밀솔루션</a:t>
            </a:r>
            <a:r>
              <a:rPr sz="1000" spc="-5" dirty="0">
                <a:latin typeface="나눔고딕"/>
                <a:cs typeface="나눔고딕"/>
              </a:rPr>
              <a:t> </a:t>
            </a:r>
            <a:r>
              <a:rPr sz="1000" spc="-20" dirty="0">
                <a:latin typeface="나눔고딕"/>
                <a:cs typeface="나눔고딕"/>
              </a:rPr>
              <a:t>세미나(HMR)</a:t>
            </a:r>
            <a:endParaRPr sz="1000" dirty="0">
              <a:latin typeface="나눔고딕"/>
              <a:cs typeface="나눔고딕"/>
            </a:endParaRPr>
          </a:p>
          <a:p>
            <a:pPr marL="332740" indent="-83185">
              <a:lnSpc>
                <a:spcPct val="100000"/>
              </a:lnSpc>
              <a:spcBef>
                <a:spcPts val="409"/>
              </a:spcBef>
              <a:buChar char="-"/>
              <a:tabLst>
                <a:tab pos="333375" algn="l"/>
              </a:tabLst>
            </a:pPr>
            <a:r>
              <a:rPr sz="1000" spc="-20" dirty="0">
                <a:latin typeface="나눔고딕"/>
                <a:cs typeface="나눔고딕"/>
              </a:rPr>
              <a:t>아모제푸드</a:t>
            </a:r>
            <a:r>
              <a:rPr sz="1000" spc="-35" dirty="0">
                <a:latin typeface="나눔고딕"/>
                <a:cs typeface="나눔고딕"/>
              </a:rPr>
              <a:t> </a:t>
            </a:r>
            <a:r>
              <a:rPr sz="1000" spc="-20" dirty="0">
                <a:latin typeface="나눔고딕"/>
                <a:cs typeface="나눔고딕"/>
              </a:rPr>
              <a:t>프랜차이즈</a:t>
            </a:r>
            <a:r>
              <a:rPr sz="1000" spc="-30" dirty="0">
                <a:latin typeface="나눔고딕"/>
                <a:cs typeface="나눔고딕"/>
              </a:rPr>
              <a:t> </a:t>
            </a:r>
            <a:r>
              <a:rPr sz="1000" spc="-15" dirty="0">
                <a:latin typeface="나눔고딕"/>
                <a:cs typeface="나눔고딕"/>
              </a:rPr>
              <a:t>사업전략</a:t>
            </a:r>
            <a:r>
              <a:rPr sz="1000" spc="-20" dirty="0">
                <a:latin typeface="나눔고딕"/>
                <a:cs typeface="나눔고딕"/>
              </a:rPr>
              <a:t> 기업특강</a:t>
            </a:r>
            <a:endParaRPr sz="1000" dirty="0">
              <a:latin typeface="나눔고딕"/>
              <a:cs typeface="나눔고딕"/>
            </a:endParaRPr>
          </a:p>
          <a:p>
            <a:pPr marL="332740" indent="-83185">
              <a:lnSpc>
                <a:spcPct val="100000"/>
              </a:lnSpc>
              <a:spcBef>
                <a:spcPts val="395"/>
              </a:spcBef>
              <a:buChar char="-"/>
              <a:tabLst>
                <a:tab pos="333375" algn="l"/>
              </a:tabLst>
            </a:pPr>
            <a:r>
              <a:rPr sz="1000" spc="-20" dirty="0">
                <a:latin typeface="나눔고딕"/>
                <a:cs typeface="나눔고딕"/>
              </a:rPr>
              <a:t>아모레퍼시픽그룹</a:t>
            </a:r>
            <a:r>
              <a:rPr sz="1000" spc="-5" dirty="0">
                <a:latin typeface="나눔고딕"/>
                <a:cs typeface="나눔고딕"/>
              </a:rPr>
              <a:t> /</a:t>
            </a:r>
            <a:r>
              <a:rPr sz="1000" spc="-35" dirty="0">
                <a:latin typeface="나눔고딕"/>
                <a:cs typeface="나눔고딕"/>
              </a:rPr>
              <a:t> </a:t>
            </a:r>
            <a:r>
              <a:rPr sz="1000" spc="-20" dirty="0">
                <a:latin typeface="나눔고딕"/>
                <a:cs typeface="나눔고딕"/>
              </a:rPr>
              <a:t>상권분석교육과정</a:t>
            </a:r>
            <a:r>
              <a:rPr sz="1000" spc="15" dirty="0">
                <a:latin typeface="나눔고딕"/>
                <a:cs typeface="나눔고딕"/>
              </a:rPr>
              <a:t> </a:t>
            </a:r>
            <a:r>
              <a:rPr sz="1000" spc="-15" dirty="0">
                <a:latin typeface="나눔고딕"/>
                <a:cs typeface="나눔고딕"/>
              </a:rPr>
              <a:t>특강(</a:t>
            </a:r>
            <a:r>
              <a:rPr sz="1000" spc="-25" dirty="0">
                <a:latin typeface="나눔고딕"/>
                <a:cs typeface="나눔고딕"/>
              </a:rPr>
              <a:t> </a:t>
            </a:r>
            <a:r>
              <a:rPr sz="1000" spc="-15" dirty="0">
                <a:latin typeface="나눔고딕"/>
                <a:cs typeface="나눔고딕"/>
              </a:rPr>
              <a:t>4회</a:t>
            </a:r>
            <a:r>
              <a:rPr sz="1000" spc="-25" dirty="0">
                <a:latin typeface="나눔고딕"/>
                <a:cs typeface="나눔고딕"/>
              </a:rPr>
              <a:t> </a:t>
            </a:r>
            <a:r>
              <a:rPr sz="1000" spc="-5" dirty="0">
                <a:latin typeface="나눔고딕"/>
                <a:cs typeface="나눔고딕"/>
              </a:rPr>
              <a:t>)</a:t>
            </a:r>
            <a:endParaRPr sz="1000" dirty="0">
              <a:latin typeface="나눔고딕"/>
              <a:cs typeface="나눔고딕"/>
            </a:endParaRPr>
          </a:p>
          <a:p>
            <a:pPr marL="332740" indent="-83185">
              <a:lnSpc>
                <a:spcPct val="100000"/>
              </a:lnSpc>
              <a:spcBef>
                <a:spcPts val="395"/>
              </a:spcBef>
              <a:buChar char="-"/>
              <a:tabLst>
                <a:tab pos="333375" algn="l"/>
              </a:tabLst>
            </a:pPr>
            <a:r>
              <a:rPr sz="1000" spc="-15" dirty="0">
                <a:latin typeface="나눔고딕"/>
                <a:cs typeface="나눔고딕"/>
              </a:rPr>
              <a:t>한국프랜차이즈협회</a:t>
            </a:r>
            <a:r>
              <a:rPr sz="1000" spc="10" dirty="0">
                <a:latin typeface="나눔고딕"/>
                <a:cs typeface="나눔고딕"/>
              </a:rPr>
              <a:t> </a:t>
            </a:r>
            <a:r>
              <a:rPr sz="1000" spc="-5" dirty="0">
                <a:latin typeface="나눔고딕"/>
                <a:cs typeface="나눔고딕"/>
              </a:rPr>
              <a:t>/</a:t>
            </a:r>
            <a:r>
              <a:rPr sz="1000" spc="-40" dirty="0">
                <a:latin typeface="나눔고딕"/>
                <a:cs typeface="나눔고딕"/>
              </a:rPr>
              <a:t> </a:t>
            </a:r>
            <a:r>
              <a:rPr sz="1000" spc="-15" dirty="0">
                <a:latin typeface="나눔고딕"/>
                <a:cs typeface="나눔고딕"/>
              </a:rPr>
              <a:t>프랜차이즈</a:t>
            </a:r>
            <a:r>
              <a:rPr sz="1000" spc="10" dirty="0">
                <a:latin typeface="나눔고딕"/>
                <a:cs typeface="나눔고딕"/>
              </a:rPr>
              <a:t> </a:t>
            </a:r>
            <a:r>
              <a:rPr sz="1000" spc="-15" dirty="0">
                <a:latin typeface="나눔고딕"/>
                <a:cs typeface="나눔고딕"/>
              </a:rPr>
              <a:t>신규사업마케팅전략</a:t>
            </a:r>
            <a:r>
              <a:rPr sz="1000" spc="-20" dirty="0">
                <a:latin typeface="나눔고딕"/>
                <a:cs typeface="나눔고딕"/>
              </a:rPr>
              <a:t> </a:t>
            </a:r>
            <a:r>
              <a:rPr sz="1000" spc="-10" dirty="0">
                <a:latin typeface="나눔고딕"/>
                <a:cs typeface="나눔고딕"/>
              </a:rPr>
              <a:t>특강</a:t>
            </a:r>
            <a:r>
              <a:rPr sz="1000" spc="-25" dirty="0">
                <a:latin typeface="나눔고딕"/>
                <a:cs typeface="나눔고딕"/>
              </a:rPr>
              <a:t> </a:t>
            </a:r>
            <a:r>
              <a:rPr sz="1000" spc="-5" dirty="0">
                <a:latin typeface="나눔고딕"/>
                <a:cs typeface="나눔고딕"/>
              </a:rPr>
              <a:t>외</a:t>
            </a:r>
            <a:r>
              <a:rPr sz="1000" spc="250" dirty="0">
                <a:latin typeface="나눔고딕"/>
                <a:cs typeface="나눔고딕"/>
              </a:rPr>
              <a:t> </a:t>
            </a:r>
            <a:r>
              <a:rPr sz="1000" spc="-10" dirty="0">
                <a:latin typeface="나눔고딕"/>
                <a:cs typeface="나눔고딕"/>
              </a:rPr>
              <a:t>다수</a:t>
            </a:r>
            <a:r>
              <a:rPr sz="1000" spc="-25" dirty="0">
                <a:latin typeface="나눔고딕"/>
                <a:cs typeface="나눔고딕"/>
              </a:rPr>
              <a:t> </a:t>
            </a:r>
            <a:r>
              <a:rPr sz="1000" spc="-5" dirty="0">
                <a:latin typeface="나눔고딕"/>
                <a:cs typeface="나눔고딕"/>
              </a:rPr>
              <a:t>,</a:t>
            </a:r>
            <a:r>
              <a:rPr sz="1000" spc="-40" dirty="0">
                <a:latin typeface="나눔고딕"/>
                <a:cs typeface="나눔고딕"/>
              </a:rPr>
              <a:t> </a:t>
            </a:r>
            <a:r>
              <a:rPr sz="1000" spc="-20" dirty="0">
                <a:latin typeface="나눔고딕"/>
                <a:cs typeface="나눔고딕"/>
              </a:rPr>
              <a:t>300회</a:t>
            </a:r>
            <a:r>
              <a:rPr sz="1000" spc="-15" dirty="0">
                <a:latin typeface="나눔고딕"/>
                <a:cs typeface="나눔고딕"/>
              </a:rPr>
              <a:t> </a:t>
            </a:r>
            <a:r>
              <a:rPr sz="1000" spc="-20" dirty="0">
                <a:latin typeface="나눔고딕"/>
                <a:cs typeface="나눔고딕"/>
              </a:rPr>
              <a:t>이상실시</a:t>
            </a:r>
            <a:endParaRPr sz="1000" dirty="0">
              <a:latin typeface="나눔고딕"/>
              <a:cs typeface="나눔고딕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013460" y="967739"/>
            <a:ext cx="7118350" cy="5285105"/>
            <a:chOff x="1013460" y="967739"/>
            <a:chExt cx="7118350" cy="5285105"/>
          </a:xfrm>
        </p:grpSpPr>
        <p:sp>
          <p:nvSpPr>
            <p:cNvPr id="4" name="object 4"/>
            <p:cNvSpPr/>
            <p:nvPr/>
          </p:nvSpPr>
          <p:spPr>
            <a:xfrm>
              <a:off x="1641348" y="1418843"/>
              <a:ext cx="6135370" cy="15240"/>
            </a:xfrm>
            <a:custGeom>
              <a:avLst/>
              <a:gdLst/>
              <a:ahLst/>
              <a:cxnLst/>
              <a:rect l="l" t="t" r="r" b="b"/>
              <a:pathLst>
                <a:path w="6135370" h="15240">
                  <a:moveTo>
                    <a:pt x="0" y="14731"/>
                  </a:moveTo>
                  <a:lnTo>
                    <a:pt x="6135370" y="0"/>
                  </a:lnTo>
                </a:path>
              </a:pathLst>
            </a:custGeom>
            <a:ln w="12192">
              <a:solidFill>
                <a:srgbClr val="BDBDB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27938" y="982217"/>
              <a:ext cx="7089775" cy="5255895"/>
            </a:xfrm>
            <a:custGeom>
              <a:avLst/>
              <a:gdLst/>
              <a:ahLst/>
              <a:cxnLst/>
              <a:rect l="l" t="t" r="r" b="b"/>
              <a:pathLst>
                <a:path w="7089775" h="5255895">
                  <a:moveTo>
                    <a:pt x="0" y="5255768"/>
                  </a:moveTo>
                  <a:lnTo>
                    <a:pt x="7089267" y="5255768"/>
                  </a:lnTo>
                  <a:lnTo>
                    <a:pt x="7089267" y="0"/>
                  </a:lnTo>
                  <a:lnTo>
                    <a:pt x="0" y="0"/>
                  </a:lnTo>
                  <a:lnTo>
                    <a:pt x="0" y="5255768"/>
                  </a:lnTo>
                  <a:close/>
                </a:path>
              </a:pathLst>
            </a:custGeom>
            <a:ln w="28956">
              <a:solidFill>
                <a:srgbClr val="E6EBF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51459" y="260648"/>
            <a:ext cx="57626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375410" algn="l"/>
                <a:tab pos="1651000" algn="l"/>
              </a:tabLst>
            </a:pPr>
            <a:r>
              <a:rPr dirty="0"/>
              <a:t>유재은</a:t>
            </a:r>
            <a:r>
              <a:rPr spc="-40" dirty="0"/>
              <a:t> </a:t>
            </a:r>
            <a:r>
              <a:rPr dirty="0"/>
              <a:t>CEO	/	프랜차이즈</a:t>
            </a:r>
            <a:r>
              <a:rPr spc="-114" dirty="0"/>
              <a:t> </a:t>
            </a:r>
            <a:r>
              <a:rPr dirty="0"/>
              <a:t>전문</a:t>
            </a:r>
            <a:r>
              <a:rPr spc="-95" dirty="0"/>
              <a:t> </a:t>
            </a:r>
            <a:r>
              <a:rPr dirty="0"/>
              <a:t>강의</a:t>
            </a:r>
            <a:r>
              <a:rPr spc="-80" dirty="0"/>
              <a:t> </a:t>
            </a:r>
            <a:r>
              <a:rPr dirty="0"/>
              <a:t>경력</a:t>
            </a:r>
          </a:p>
        </p:txBody>
      </p:sp>
      <p:grpSp>
        <p:nvGrpSpPr>
          <p:cNvPr id="7" name="object 7"/>
          <p:cNvGrpSpPr/>
          <p:nvPr/>
        </p:nvGrpSpPr>
        <p:grpSpPr>
          <a:xfrm>
            <a:off x="251459" y="650763"/>
            <a:ext cx="8327390" cy="42545"/>
            <a:chOff x="251459" y="650763"/>
            <a:chExt cx="8327390" cy="42545"/>
          </a:xfrm>
        </p:grpSpPr>
        <p:sp>
          <p:nvSpPr>
            <p:cNvPr id="8" name="object 8"/>
            <p:cNvSpPr/>
            <p:nvPr/>
          </p:nvSpPr>
          <p:spPr>
            <a:xfrm>
              <a:off x="2816352" y="650763"/>
              <a:ext cx="5762625" cy="42545"/>
            </a:xfrm>
            <a:custGeom>
              <a:avLst/>
              <a:gdLst/>
              <a:ahLst/>
              <a:cxnLst/>
              <a:rect l="l" t="t" r="r" b="b"/>
              <a:pathLst>
                <a:path w="5762625" h="42545">
                  <a:moveTo>
                    <a:pt x="5762244" y="0"/>
                  </a:moveTo>
                  <a:lnTo>
                    <a:pt x="0" y="0"/>
                  </a:lnTo>
                  <a:lnTo>
                    <a:pt x="0" y="42402"/>
                  </a:lnTo>
                  <a:lnTo>
                    <a:pt x="5762244" y="42402"/>
                  </a:lnTo>
                  <a:lnTo>
                    <a:pt x="5762244" y="0"/>
                  </a:lnTo>
                  <a:close/>
                </a:path>
              </a:pathLst>
            </a:custGeom>
            <a:solidFill>
              <a:srgbClr val="E6EB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51459" y="650763"/>
              <a:ext cx="2688590" cy="42545"/>
            </a:xfrm>
            <a:custGeom>
              <a:avLst/>
              <a:gdLst/>
              <a:ahLst/>
              <a:cxnLst/>
              <a:rect l="l" t="t" r="r" b="b"/>
              <a:pathLst>
                <a:path w="2688590" h="42545">
                  <a:moveTo>
                    <a:pt x="2688082" y="0"/>
                  </a:moveTo>
                  <a:lnTo>
                    <a:pt x="0" y="0"/>
                  </a:lnTo>
                  <a:lnTo>
                    <a:pt x="0" y="42402"/>
                  </a:lnTo>
                  <a:lnTo>
                    <a:pt x="2688082" y="42402"/>
                  </a:lnTo>
                  <a:lnTo>
                    <a:pt x="2688082" y="0"/>
                  </a:lnTo>
                  <a:close/>
                </a:path>
              </a:pathLst>
            </a:custGeom>
            <a:solidFill>
              <a:srgbClr val="93B3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4466019" y="6597352"/>
            <a:ext cx="211962" cy="128240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z="800" b="1" dirty="0">
                <a:latin typeface="나눔고딕 ExtraBold"/>
                <a:cs typeface="나눔고딕 ExtraBold"/>
              </a:rPr>
              <a:pPr marL="38100">
                <a:lnSpc>
                  <a:spcPct val="100000"/>
                </a:lnSpc>
                <a:spcBef>
                  <a:spcPts val="40"/>
                </a:spcBef>
              </a:pPr>
              <a:t>10</a:t>
            </a:fld>
            <a:endParaRPr sz="800">
              <a:latin typeface="나눔고딕 ExtraBold"/>
              <a:cs typeface="나눔고딕 ExtraBold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37004" y="1885188"/>
            <a:ext cx="5271770" cy="2712922"/>
          </a:xfrm>
          <a:prstGeom prst="rect">
            <a:avLst/>
          </a:prstGeom>
          <a:ln w="76200">
            <a:solidFill>
              <a:srgbClr val="E6EBF6"/>
            </a:solidFill>
          </a:ln>
        </p:spPr>
        <p:txBody>
          <a:bodyPr vert="horz" wrap="square" lIns="0" tIns="1771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395"/>
              </a:spcBef>
            </a:pPr>
            <a:r>
              <a:rPr lang="en-US" altLang="ko-KR" sz="4400" b="1" dirty="0">
                <a:solidFill>
                  <a:srgbClr val="E6EBF6"/>
                </a:solidFill>
                <a:latin typeface="나눔고딕 ExtraBold"/>
                <a:cs typeface="나눔고딕 ExtraBold"/>
              </a:rPr>
              <a:t>Ⅱ</a:t>
            </a:r>
            <a:endParaRPr sz="4400" dirty="0">
              <a:latin typeface="나눔고딕 ExtraBold"/>
              <a:cs typeface="나눔고딕 ExtraBold"/>
            </a:endParaRPr>
          </a:p>
          <a:p>
            <a:pPr algn="ctr">
              <a:lnSpc>
                <a:spcPct val="100000"/>
              </a:lnSpc>
              <a:spcBef>
                <a:spcPts val="3354"/>
              </a:spcBef>
            </a:pPr>
            <a:r>
              <a:rPr lang="ko-KR" altLang="en-US" sz="3200" b="1" dirty="0">
                <a:solidFill>
                  <a:srgbClr val="090950"/>
                </a:solidFill>
                <a:latin typeface="나눔고딕 ExtraBold"/>
                <a:cs typeface="나눔고딕 ExtraBold"/>
              </a:rPr>
              <a:t>파트너 소개</a:t>
            </a:r>
            <a:endParaRPr lang="en-US" sz="3200" b="1" dirty="0">
              <a:solidFill>
                <a:srgbClr val="090950"/>
              </a:solidFill>
              <a:latin typeface="나눔고딕 ExtraBold"/>
              <a:cs typeface="나눔고딕 ExtraBold"/>
            </a:endParaRPr>
          </a:p>
          <a:p>
            <a:pPr algn="ctr">
              <a:lnSpc>
                <a:spcPct val="100000"/>
              </a:lnSpc>
              <a:spcBef>
                <a:spcPts val="3354"/>
              </a:spcBef>
            </a:pPr>
            <a:endParaRPr sz="3200" dirty="0">
              <a:latin typeface="나눔고딕 ExtraBold"/>
              <a:cs typeface="나눔고딕 ExtraBold"/>
            </a:endParaRPr>
          </a:p>
        </p:txBody>
      </p:sp>
    </p:spTree>
    <p:extLst>
      <p:ext uri="{BB962C8B-B14F-4D97-AF65-F5344CB8AC3E}">
        <p14:creationId xmlns:p14="http://schemas.microsoft.com/office/powerpoint/2010/main" val="29966371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08B8F5-4CDA-DD4F-DA88-E4AE2AFA2D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1">
            <a:extLst>
              <a:ext uri="{FF2B5EF4-FFF2-40B4-BE49-F238E27FC236}">
                <a16:creationId xmlns:a16="http://schemas.microsoft.com/office/drawing/2014/main" id="{578A881A-03F3-A511-E5C0-95F455A3CE35}"/>
              </a:ext>
            </a:extLst>
          </p:cNvPr>
          <p:cNvSpPr/>
          <p:nvPr/>
        </p:nvSpPr>
        <p:spPr>
          <a:xfrm>
            <a:off x="1941826" y="908720"/>
            <a:ext cx="6637151" cy="5085796"/>
          </a:xfrm>
          <a:custGeom>
            <a:avLst/>
            <a:gdLst/>
            <a:ahLst/>
            <a:cxnLst/>
            <a:rect l="l" t="t" r="r" b="b"/>
            <a:pathLst>
              <a:path w="5668009" h="4384675">
                <a:moveTo>
                  <a:pt x="0" y="4384167"/>
                </a:moveTo>
                <a:lnTo>
                  <a:pt x="5667502" y="4384167"/>
                </a:lnTo>
                <a:lnTo>
                  <a:pt x="5667502" y="0"/>
                </a:lnTo>
                <a:lnTo>
                  <a:pt x="0" y="0"/>
                </a:lnTo>
                <a:lnTo>
                  <a:pt x="0" y="4384167"/>
                </a:lnTo>
                <a:close/>
              </a:path>
            </a:pathLst>
          </a:custGeom>
          <a:ln w="28956">
            <a:solidFill>
              <a:srgbClr val="E6EBF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>
            <a:extLst>
              <a:ext uri="{FF2B5EF4-FFF2-40B4-BE49-F238E27FC236}">
                <a16:creationId xmlns:a16="http://schemas.microsoft.com/office/drawing/2014/main" id="{002CCD28-673E-ED77-B303-89BFA6D5E98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51459" y="260648"/>
            <a:ext cx="493354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375410" algn="l"/>
                <a:tab pos="1651000" algn="l"/>
              </a:tabLst>
            </a:pPr>
            <a:r>
              <a:rPr lang="ko-KR" altLang="en-US" dirty="0" err="1">
                <a:latin typeface="나눔고딕 ExtraBold" panose="020B0600000101010101" charset="-127"/>
                <a:ea typeface="나눔고딕 ExtraBold" panose="020B0600000101010101" charset="-127"/>
              </a:rPr>
              <a:t>홍성주</a:t>
            </a:r>
            <a:r>
              <a:rPr lang="ko-KR" altLang="en-US" dirty="0">
                <a:latin typeface="나눔고딕 ExtraBold" panose="020B0600000101010101" charset="-127"/>
                <a:ea typeface="나눔고딕 ExtraBold" panose="020B0600000101010101" charset="-127"/>
              </a:rPr>
              <a:t> 부사장  </a:t>
            </a:r>
            <a:r>
              <a:rPr dirty="0"/>
              <a:t>/</a:t>
            </a:r>
            <a:r>
              <a:rPr lang="en-US" dirty="0"/>
              <a:t>  </a:t>
            </a:r>
            <a:r>
              <a:rPr lang="ko-KR" altLang="en-US" dirty="0"/>
              <a:t>마케팅 전략 전문가</a:t>
            </a:r>
            <a:endParaRPr dirty="0"/>
          </a:p>
        </p:txBody>
      </p:sp>
      <p:grpSp>
        <p:nvGrpSpPr>
          <p:cNvPr id="23" name="object 23">
            <a:extLst>
              <a:ext uri="{FF2B5EF4-FFF2-40B4-BE49-F238E27FC236}">
                <a16:creationId xmlns:a16="http://schemas.microsoft.com/office/drawing/2014/main" id="{CC468503-A52D-52BD-CDC5-53D5B8E3CD48}"/>
              </a:ext>
            </a:extLst>
          </p:cNvPr>
          <p:cNvGrpSpPr/>
          <p:nvPr/>
        </p:nvGrpSpPr>
        <p:grpSpPr>
          <a:xfrm>
            <a:off x="251459" y="650763"/>
            <a:ext cx="8327390" cy="42545"/>
            <a:chOff x="251459" y="650763"/>
            <a:chExt cx="8327390" cy="42545"/>
          </a:xfrm>
        </p:grpSpPr>
        <p:sp>
          <p:nvSpPr>
            <p:cNvPr id="24" name="object 24">
              <a:extLst>
                <a:ext uri="{FF2B5EF4-FFF2-40B4-BE49-F238E27FC236}">
                  <a16:creationId xmlns:a16="http://schemas.microsoft.com/office/drawing/2014/main" id="{61162121-8CF0-DF20-061C-8F376AE443D4}"/>
                </a:ext>
              </a:extLst>
            </p:cNvPr>
            <p:cNvSpPr/>
            <p:nvPr/>
          </p:nvSpPr>
          <p:spPr>
            <a:xfrm>
              <a:off x="2816352" y="650763"/>
              <a:ext cx="5762625" cy="42545"/>
            </a:xfrm>
            <a:custGeom>
              <a:avLst/>
              <a:gdLst/>
              <a:ahLst/>
              <a:cxnLst/>
              <a:rect l="l" t="t" r="r" b="b"/>
              <a:pathLst>
                <a:path w="5762625" h="42545">
                  <a:moveTo>
                    <a:pt x="5762244" y="0"/>
                  </a:moveTo>
                  <a:lnTo>
                    <a:pt x="0" y="0"/>
                  </a:lnTo>
                  <a:lnTo>
                    <a:pt x="0" y="42402"/>
                  </a:lnTo>
                  <a:lnTo>
                    <a:pt x="5762244" y="42402"/>
                  </a:lnTo>
                  <a:lnTo>
                    <a:pt x="5762244" y="0"/>
                  </a:lnTo>
                  <a:close/>
                </a:path>
              </a:pathLst>
            </a:custGeom>
            <a:solidFill>
              <a:srgbClr val="E6EB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>
              <a:extLst>
                <a:ext uri="{FF2B5EF4-FFF2-40B4-BE49-F238E27FC236}">
                  <a16:creationId xmlns:a16="http://schemas.microsoft.com/office/drawing/2014/main" id="{354DE479-78BB-DC2D-5E1F-83D6D444E705}"/>
                </a:ext>
              </a:extLst>
            </p:cNvPr>
            <p:cNvSpPr/>
            <p:nvPr/>
          </p:nvSpPr>
          <p:spPr>
            <a:xfrm>
              <a:off x="251459" y="650763"/>
              <a:ext cx="2688590" cy="42545"/>
            </a:xfrm>
            <a:custGeom>
              <a:avLst/>
              <a:gdLst/>
              <a:ahLst/>
              <a:cxnLst/>
              <a:rect l="l" t="t" r="r" b="b"/>
              <a:pathLst>
                <a:path w="2688590" h="42545">
                  <a:moveTo>
                    <a:pt x="2688082" y="0"/>
                  </a:moveTo>
                  <a:lnTo>
                    <a:pt x="0" y="0"/>
                  </a:lnTo>
                  <a:lnTo>
                    <a:pt x="0" y="42402"/>
                  </a:lnTo>
                  <a:lnTo>
                    <a:pt x="2688082" y="42402"/>
                  </a:lnTo>
                  <a:lnTo>
                    <a:pt x="2688082" y="0"/>
                  </a:lnTo>
                  <a:close/>
                </a:path>
              </a:pathLst>
            </a:custGeom>
            <a:solidFill>
              <a:srgbClr val="93B3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>
            <a:extLst>
              <a:ext uri="{FF2B5EF4-FFF2-40B4-BE49-F238E27FC236}">
                <a16:creationId xmlns:a16="http://schemas.microsoft.com/office/drawing/2014/main" id="{8E9DDCC7-2AF7-FFF1-041F-86834CF6409C}"/>
              </a:ext>
            </a:extLst>
          </p:cNvPr>
          <p:cNvSpPr txBox="1"/>
          <p:nvPr/>
        </p:nvSpPr>
        <p:spPr>
          <a:xfrm>
            <a:off x="2195736" y="953353"/>
            <a:ext cx="5598052" cy="4240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88595" indent="-171450">
              <a:lnSpc>
                <a:spcPct val="200000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r>
              <a:rPr lang="ko-KR" altLang="en-US" sz="1050" b="1" spc="-20" dirty="0">
                <a:latin typeface="나눔고딕 ExtraBold" panose="020B0600000101010101" charset="-127"/>
                <a:ea typeface="나눔고딕 ExtraBold" panose="020B0600000101010101" charset="-127"/>
                <a:cs typeface="나눔고딕 ExtraBold"/>
              </a:rPr>
              <a:t>서울대학교 식품공학과 졸업</a:t>
            </a:r>
            <a:endParaRPr lang="en-US" altLang="ko-KR" sz="1050" b="1" spc="-20" dirty="0">
              <a:latin typeface="나눔고딕 ExtraBold" panose="020B0600000101010101" charset="-127"/>
              <a:ea typeface="나눔고딕 ExtraBold" panose="020B0600000101010101" charset="-127"/>
              <a:cs typeface="나눔고딕 ExtraBold"/>
            </a:endParaRPr>
          </a:p>
          <a:p>
            <a:pPr marL="188595" indent="-171450">
              <a:lnSpc>
                <a:spcPct val="200000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r>
              <a:rPr lang="en-US" sz="1050" b="1" spc="-20" dirty="0">
                <a:latin typeface="나눔고딕 ExtraBold" panose="020B0600000101010101" charset="-127"/>
                <a:ea typeface="나눔고딕 ExtraBold" panose="020B0600000101010101" charset="-127"/>
                <a:cs typeface="나눔고딕 ExtraBold"/>
              </a:rPr>
              <a:t>AIB(</a:t>
            </a:r>
            <a:r>
              <a:rPr lang="ko-KR" altLang="en-US" sz="1050" b="1" spc="-20" dirty="0" err="1">
                <a:latin typeface="나눔고딕 ExtraBold" panose="020B0600000101010101" charset="-127"/>
                <a:ea typeface="나눔고딕 ExtraBold" panose="020B0600000101010101" charset="-127"/>
                <a:cs typeface="나눔고딕 ExtraBold"/>
              </a:rPr>
              <a:t>미국베이커리협회</a:t>
            </a:r>
            <a:r>
              <a:rPr lang="en-US" altLang="ko-KR" sz="1050" b="1" spc="-20" dirty="0">
                <a:latin typeface="나눔고딕 ExtraBold" panose="020B0600000101010101" charset="-127"/>
                <a:ea typeface="나눔고딕 ExtraBold" panose="020B0600000101010101" charset="-127"/>
                <a:cs typeface="나눔고딕 ExtraBold"/>
              </a:rPr>
              <a:t>)</a:t>
            </a:r>
          </a:p>
          <a:p>
            <a:pPr marL="188595" indent="-171450">
              <a:lnSpc>
                <a:spcPct val="200000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r>
              <a:rPr lang="en-US" sz="1050" b="1" spc="-20" dirty="0">
                <a:latin typeface="나눔고딕 ExtraBold" panose="020B0600000101010101" charset="-127"/>
                <a:ea typeface="나눔고딕 ExtraBold" panose="020B0600000101010101" charset="-127"/>
                <a:cs typeface="나눔고딕 ExtraBold"/>
              </a:rPr>
              <a:t>BST(Baking</a:t>
            </a:r>
            <a:r>
              <a:rPr lang="ko-KR" altLang="en-US" sz="1050" b="1" spc="-20" dirty="0">
                <a:latin typeface="나눔고딕 ExtraBold" panose="020B0600000101010101" charset="-127"/>
                <a:ea typeface="나눔고딕 ExtraBold" panose="020B0600000101010101" charset="-127"/>
                <a:cs typeface="나눔고딕 ExtraBold"/>
              </a:rPr>
              <a:t> </a:t>
            </a:r>
            <a:r>
              <a:rPr lang="en-US" altLang="ko-KR" sz="1050" b="1" spc="-20" dirty="0">
                <a:latin typeface="나눔고딕 ExtraBold" panose="020B0600000101010101" charset="-127"/>
                <a:ea typeface="나눔고딕 ExtraBold" panose="020B0600000101010101" charset="-127"/>
                <a:cs typeface="나눔고딕 ExtraBold"/>
              </a:rPr>
              <a:t>Science</a:t>
            </a:r>
            <a:r>
              <a:rPr lang="ko-KR" altLang="en-US" sz="1050" b="1" spc="-20" dirty="0">
                <a:latin typeface="나눔고딕 ExtraBold" panose="020B0600000101010101" charset="-127"/>
                <a:ea typeface="나눔고딕 ExtraBold" panose="020B0600000101010101" charset="-127"/>
                <a:cs typeface="나눔고딕 ExtraBold"/>
              </a:rPr>
              <a:t> </a:t>
            </a:r>
            <a:r>
              <a:rPr lang="en-US" altLang="ko-KR" sz="1050" b="1" spc="-20" dirty="0">
                <a:latin typeface="나눔고딕 ExtraBold" panose="020B0600000101010101" charset="-127"/>
                <a:ea typeface="나눔고딕 ExtraBold" panose="020B0600000101010101" charset="-127"/>
                <a:cs typeface="나눔고딕 ExtraBold"/>
              </a:rPr>
              <a:t>&amp;</a:t>
            </a:r>
            <a:r>
              <a:rPr lang="ko-KR" altLang="en-US" sz="1050" b="1" spc="-20" dirty="0">
                <a:latin typeface="나눔고딕 ExtraBold" panose="020B0600000101010101" charset="-127"/>
                <a:ea typeface="나눔고딕 ExtraBold" panose="020B0600000101010101" charset="-127"/>
                <a:cs typeface="나눔고딕 ExtraBold"/>
              </a:rPr>
              <a:t> </a:t>
            </a:r>
            <a:r>
              <a:rPr lang="en-US" altLang="ko-KR" sz="1050" b="1" spc="-20" dirty="0">
                <a:latin typeface="나눔고딕 ExtraBold" panose="020B0600000101010101" charset="-127"/>
                <a:ea typeface="나눔고딕 ExtraBold" panose="020B0600000101010101" charset="-127"/>
                <a:cs typeface="나눔고딕 ExtraBold"/>
              </a:rPr>
              <a:t>Technology) 148</a:t>
            </a:r>
            <a:r>
              <a:rPr lang="ko-KR" altLang="en-US" sz="1050" b="1" spc="-20" dirty="0">
                <a:latin typeface="나눔고딕 ExtraBold" panose="020B0600000101010101" charset="-127"/>
                <a:ea typeface="나눔고딕 ExtraBold" panose="020B0600000101010101" charset="-127"/>
                <a:cs typeface="나눔고딕 ExtraBold"/>
              </a:rPr>
              <a:t>기</a:t>
            </a:r>
            <a:endParaRPr lang="en-US" altLang="ko-KR" sz="1050" b="1" spc="-20" dirty="0">
              <a:latin typeface="나눔고딕 ExtraBold" panose="020B0600000101010101" charset="-127"/>
              <a:ea typeface="나눔고딕 ExtraBold" panose="020B0600000101010101" charset="-127"/>
              <a:cs typeface="나눔고딕 ExtraBold"/>
            </a:endParaRPr>
          </a:p>
          <a:p>
            <a:pPr marL="188595" indent="-171450">
              <a:lnSpc>
                <a:spcPct val="200000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r>
              <a:rPr lang="ko-KR" altLang="en-US" sz="1050" b="1" spc="-20" dirty="0" err="1">
                <a:latin typeface="나눔고딕 ExtraBold" panose="020B0600000101010101" charset="-127"/>
                <a:ea typeface="나눔고딕 ExtraBold" panose="020B0600000101010101" charset="-127"/>
                <a:cs typeface="나눔고딕 ExtraBold"/>
              </a:rPr>
              <a:t>펩시코</a:t>
            </a:r>
            <a:r>
              <a:rPr lang="en-US" altLang="ko-KR" sz="1050" b="1" spc="-20" dirty="0">
                <a:latin typeface="나눔고딕 ExtraBold" panose="020B0600000101010101" charset="-127"/>
                <a:ea typeface="나눔고딕 ExtraBold" panose="020B0600000101010101" charset="-127"/>
                <a:cs typeface="나눔고딕 ExtraBold"/>
              </a:rPr>
              <a:t>, </a:t>
            </a:r>
            <a:r>
              <a:rPr lang="ko-KR" altLang="en-US" sz="1050" b="1" spc="-20" dirty="0" err="1">
                <a:latin typeface="나눔고딕 ExtraBold" panose="020B0600000101010101" charset="-127"/>
                <a:ea typeface="나눔고딕 ExtraBold" panose="020B0600000101010101" charset="-127"/>
                <a:cs typeface="나눔고딕 ExtraBold"/>
              </a:rPr>
              <a:t>리바이스</a:t>
            </a:r>
            <a:r>
              <a:rPr lang="en-US" altLang="ko-KR" sz="1050" b="1" spc="-20" dirty="0">
                <a:latin typeface="나눔고딕 ExtraBold" panose="020B0600000101010101" charset="-127"/>
                <a:ea typeface="나눔고딕 ExtraBold" panose="020B0600000101010101" charset="-127"/>
                <a:cs typeface="나눔고딕 ExtraBold"/>
              </a:rPr>
              <a:t>. </a:t>
            </a:r>
            <a:r>
              <a:rPr lang="ko-KR" altLang="en-US" sz="1050" b="1" spc="-20" dirty="0" err="1">
                <a:latin typeface="나눔고딕 ExtraBold" panose="020B0600000101010101" charset="-127"/>
                <a:ea typeface="나눔고딕 ExtraBold" panose="020B0600000101010101" charset="-127"/>
                <a:cs typeface="나눔고딕 ExtraBold"/>
              </a:rPr>
              <a:t>삼양사</a:t>
            </a:r>
            <a:r>
              <a:rPr lang="en-US" altLang="ko-KR" sz="1050" b="1" spc="-20" dirty="0">
                <a:latin typeface="나눔고딕 ExtraBold" panose="020B0600000101010101" charset="-127"/>
                <a:ea typeface="나눔고딕 ExtraBold" panose="020B0600000101010101" charset="-127"/>
                <a:cs typeface="나눔고딕 ExtraBold"/>
              </a:rPr>
              <a:t>. CJ</a:t>
            </a:r>
            <a:r>
              <a:rPr lang="ko-KR" altLang="en-US" sz="1050" b="1" spc="-20" dirty="0">
                <a:latin typeface="나눔고딕 ExtraBold" panose="020B0600000101010101" charset="-127"/>
                <a:ea typeface="나눔고딕 ExtraBold" panose="020B0600000101010101" charset="-127"/>
                <a:cs typeface="나눔고딕 ExtraBold"/>
              </a:rPr>
              <a:t>해표</a:t>
            </a:r>
            <a:r>
              <a:rPr lang="en-US" altLang="ko-KR" sz="1050" b="1" spc="-20" dirty="0">
                <a:latin typeface="나눔고딕 ExtraBold" panose="020B0600000101010101" charset="-127"/>
                <a:ea typeface="나눔고딕 ExtraBold" panose="020B0600000101010101" charset="-127"/>
                <a:cs typeface="나눔고딕 ExtraBold"/>
              </a:rPr>
              <a:t>. </a:t>
            </a:r>
            <a:r>
              <a:rPr lang="ko-KR" altLang="en-US" sz="1050" b="1" spc="-20" dirty="0">
                <a:latin typeface="나눔고딕 ExtraBold" panose="020B0600000101010101" charset="-127"/>
                <a:ea typeface="나눔고딕 ExtraBold" panose="020B0600000101010101" charset="-127"/>
                <a:cs typeface="나눔고딕 ExtraBold"/>
              </a:rPr>
              <a:t>서울대 </a:t>
            </a:r>
            <a:r>
              <a:rPr lang="en-US" altLang="ko-KR" sz="1050" b="1" spc="-20" dirty="0">
                <a:latin typeface="나눔고딕 ExtraBold" panose="020B0600000101010101" charset="-127"/>
                <a:ea typeface="나눔고딕 ExtraBold" panose="020B0600000101010101" charset="-127"/>
                <a:cs typeface="나눔고딕 ExtraBold"/>
              </a:rPr>
              <a:t>6</a:t>
            </a:r>
            <a:r>
              <a:rPr lang="ko-KR" altLang="en-US" sz="1050" b="1" spc="-20" dirty="0">
                <a:latin typeface="나눔고딕 ExtraBold" panose="020B0600000101010101" charset="-127"/>
                <a:ea typeface="나눔고딕 ExtraBold" panose="020B0600000101010101" charset="-127"/>
                <a:cs typeface="나눔고딕 ExtraBold"/>
              </a:rPr>
              <a:t>차 </a:t>
            </a:r>
            <a:r>
              <a:rPr lang="ko-KR" altLang="en-US" sz="1050" b="1" spc="-20" dirty="0" err="1">
                <a:latin typeface="나눔고딕 ExtraBold" panose="020B0600000101010101" charset="-127"/>
                <a:ea typeface="나눔고딕 ExtraBold" panose="020B0600000101010101" charset="-127"/>
                <a:cs typeface="나눔고딕 ExtraBold"/>
              </a:rPr>
              <a:t>산업단</a:t>
            </a:r>
            <a:r>
              <a:rPr lang="en-US" altLang="ko-KR" sz="1050" b="1" spc="-20" dirty="0">
                <a:latin typeface="나눔고딕 ExtraBold" panose="020B0600000101010101" charset="-127"/>
                <a:ea typeface="나눔고딕 ExtraBold" panose="020B0600000101010101" charset="-127"/>
                <a:cs typeface="나눔고딕 ExtraBold"/>
              </a:rPr>
              <a:t>, </a:t>
            </a:r>
            <a:r>
              <a:rPr lang="ko-KR" altLang="en-US" sz="1050" b="1" spc="-20" dirty="0" err="1">
                <a:latin typeface="나눔고딕 ExtraBold" panose="020B0600000101010101" charset="-127"/>
                <a:ea typeface="나눔고딕 ExtraBold" panose="020B0600000101010101" charset="-127"/>
                <a:cs typeface="나눔고딕 ExtraBold"/>
              </a:rPr>
              <a:t>삼립식품</a:t>
            </a:r>
            <a:r>
              <a:rPr lang="en-US" altLang="ko-KR" sz="1050" b="1" spc="-20" dirty="0">
                <a:latin typeface="나눔고딕 ExtraBold" panose="020B0600000101010101" charset="-127"/>
                <a:ea typeface="나눔고딕 ExtraBold" panose="020B0600000101010101" charset="-127"/>
                <a:cs typeface="나눔고딕 ExtraBold"/>
              </a:rPr>
              <a:t>, </a:t>
            </a:r>
            <a:r>
              <a:rPr lang="ko-KR" altLang="en-US" sz="1050" b="1" spc="-20" dirty="0" err="1">
                <a:latin typeface="나눔고딕 ExtraBold" panose="020B0600000101010101" charset="-127"/>
                <a:ea typeface="나눔고딕 ExtraBold" panose="020B0600000101010101" charset="-127"/>
                <a:cs typeface="나눔고딕 ExtraBold"/>
              </a:rPr>
              <a:t>미감자협회</a:t>
            </a:r>
            <a:r>
              <a:rPr lang="ko-KR" altLang="en-US" sz="1050" b="1" spc="-20" dirty="0">
                <a:latin typeface="나눔고딕 ExtraBold" panose="020B0600000101010101" charset="-127"/>
                <a:ea typeface="나눔고딕 ExtraBold" panose="020B0600000101010101" charset="-127"/>
                <a:cs typeface="나눔고딕 ExtraBold"/>
              </a:rPr>
              <a:t> 등 자문</a:t>
            </a:r>
            <a:endParaRPr lang="en-US" altLang="ko-KR" sz="1050" b="1" spc="-20" dirty="0">
              <a:latin typeface="나눔고딕 ExtraBold" panose="020B0600000101010101" charset="-127"/>
              <a:ea typeface="나눔고딕 ExtraBold" panose="020B0600000101010101" charset="-127"/>
              <a:cs typeface="나눔고딕 ExtraBold"/>
            </a:endParaRPr>
          </a:p>
          <a:p>
            <a:pPr marL="188595" indent="-171450">
              <a:lnSpc>
                <a:spcPct val="200000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r>
              <a:rPr lang="en-US" sz="1050" b="1" spc="-20" dirty="0">
                <a:latin typeface="나눔고딕 ExtraBold" panose="020B0600000101010101" charset="-127"/>
                <a:ea typeface="나눔고딕 ExtraBold" panose="020B0600000101010101" charset="-127"/>
                <a:cs typeface="나눔고딕 ExtraBold"/>
              </a:rPr>
              <a:t>CJ, </a:t>
            </a:r>
            <a:r>
              <a:rPr lang="ko-KR" altLang="en-US" sz="1050" b="1" spc="-20" dirty="0">
                <a:latin typeface="나눔고딕 ExtraBold" panose="020B0600000101010101" charset="-127"/>
                <a:ea typeface="나눔고딕 ExtraBold" panose="020B0600000101010101" charset="-127"/>
                <a:cs typeface="나눔고딕 ExtraBold"/>
              </a:rPr>
              <a:t>오리온</a:t>
            </a:r>
            <a:r>
              <a:rPr lang="en-US" altLang="ko-KR" sz="1050" b="1" spc="-20" dirty="0">
                <a:latin typeface="나눔고딕 ExtraBold" panose="020B0600000101010101" charset="-127"/>
                <a:ea typeface="나눔고딕 ExtraBold" panose="020B0600000101010101" charset="-127"/>
                <a:cs typeface="나눔고딕 ExtraBold"/>
              </a:rPr>
              <a:t>, </a:t>
            </a:r>
            <a:r>
              <a:rPr lang="ko-KR" altLang="en-US" sz="1050" b="1" spc="-20" dirty="0" err="1">
                <a:latin typeface="나눔고딕 ExtraBold" panose="020B0600000101010101" charset="-127"/>
                <a:ea typeface="나눔고딕 ExtraBold" panose="020B0600000101010101" charset="-127"/>
                <a:cs typeface="나눔고딕 ExtraBold"/>
              </a:rPr>
              <a:t>삼양사</a:t>
            </a:r>
            <a:r>
              <a:rPr lang="en-US" altLang="ko-KR" sz="1050" b="1" spc="-20" dirty="0">
                <a:latin typeface="나눔고딕 ExtraBold" panose="020B0600000101010101" charset="-127"/>
                <a:ea typeface="나눔고딕 ExtraBold" panose="020B0600000101010101" charset="-127"/>
                <a:cs typeface="나눔고딕 ExtraBold"/>
              </a:rPr>
              <a:t>, </a:t>
            </a:r>
            <a:r>
              <a:rPr lang="ko-KR" altLang="en-US" sz="1050" b="1" spc="-20" dirty="0">
                <a:latin typeface="나눔고딕 ExtraBold" panose="020B0600000101010101" charset="-127"/>
                <a:ea typeface="나눔고딕 ExtraBold" panose="020B0600000101010101" charset="-127"/>
                <a:cs typeface="나눔고딕 ExtraBold"/>
              </a:rPr>
              <a:t>풀무원 등 신상품 개발 및 브랜드 </a:t>
            </a:r>
            <a:r>
              <a:rPr lang="en-US" altLang="ko-KR" sz="1050" b="1" spc="-20" dirty="0">
                <a:latin typeface="나눔고딕 ExtraBold" panose="020B0600000101010101" charset="-127"/>
                <a:ea typeface="나눔고딕 ExtraBold" panose="020B0600000101010101" charset="-127"/>
                <a:cs typeface="나눔고딕 ExtraBold"/>
              </a:rPr>
              <a:t>/ </a:t>
            </a:r>
            <a:r>
              <a:rPr lang="ko-KR" altLang="en-US" sz="1050" b="1" spc="-20" dirty="0">
                <a:latin typeface="나눔고딕 ExtraBold" panose="020B0600000101010101" charset="-127"/>
                <a:ea typeface="나눔고딕 ExtraBold" panose="020B0600000101010101" charset="-127"/>
                <a:cs typeface="나눔고딕 ExtraBold"/>
              </a:rPr>
              <a:t>마케팅 전략 수립</a:t>
            </a:r>
            <a:endParaRPr lang="en-US" altLang="ko-KR" sz="1050" b="1" spc="-20" dirty="0">
              <a:latin typeface="나눔고딕 ExtraBold" panose="020B0600000101010101" charset="-127"/>
              <a:ea typeface="나눔고딕 ExtraBold" panose="020B0600000101010101" charset="-127"/>
              <a:cs typeface="나눔고딕 ExtraBold"/>
            </a:endParaRPr>
          </a:p>
          <a:p>
            <a:pPr marL="188595" indent="-171450">
              <a:lnSpc>
                <a:spcPct val="200000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r>
              <a:rPr lang="ko-KR" altLang="en-US" sz="1050" b="1" spc="-20" dirty="0">
                <a:latin typeface="나눔고딕 ExtraBold" panose="020B0600000101010101" charset="-127"/>
                <a:ea typeface="나눔고딕 ExtraBold" panose="020B0600000101010101" charset="-127"/>
                <a:cs typeface="나눔고딕 ExtraBold"/>
              </a:rPr>
              <a:t>한국일보 미디어그룹 </a:t>
            </a:r>
            <a:r>
              <a:rPr lang="en-US" altLang="ko-KR" sz="1050" b="1" spc="-20" dirty="0">
                <a:latin typeface="나눔고딕 ExtraBold" panose="020B0600000101010101" charset="-127"/>
                <a:ea typeface="나눔고딕 ExtraBold" panose="020B0600000101010101" charset="-127"/>
                <a:cs typeface="나눔고딕 ExtraBold"/>
              </a:rPr>
              <a:t>Good Brand Index </a:t>
            </a:r>
            <a:r>
              <a:rPr lang="ko-KR" altLang="en-US" sz="1050" b="1" spc="-20" dirty="0">
                <a:latin typeface="나눔고딕 ExtraBold" panose="020B0600000101010101" charset="-127"/>
                <a:ea typeface="나눔고딕 ExtraBold" panose="020B0600000101010101" charset="-127"/>
                <a:cs typeface="나눔고딕 ExtraBold"/>
              </a:rPr>
              <a:t>사업 진행</a:t>
            </a:r>
            <a:endParaRPr lang="en-US" altLang="ko-KR" sz="1050" b="1" spc="-20" dirty="0">
              <a:latin typeface="나눔고딕 ExtraBold" panose="020B0600000101010101" charset="-127"/>
              <a:ea typeface="나눔고딕 ExtraBold" panose="020B0600000101010101" charset="-127"/>
              <a:cs typeface="나눔고딕 ExtraBold"/>
            </a:endParaRPr>
          </a:p>
          <a:p>
            <a:pPr marL="188595" indent="-171450">
              <a:lnSpc>
                <a:spcPct val="200000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r>
              <a:rPr lang="ko-KR" altLang="en-US" sz="1050" b="1" spc="-20" dirty="0">
                <a:latin typeface="나눔고딕 ExtraBold" panose="020B0600000101010101" charset="-127"/>
                <a:ea typeface="나눔고딕 ExtraBold" panose="020B0600000101010101" charset="-127"/>
                <a:cs typeface="나눔고딕 ExtraBold"/>
              </a:rPr>
              <a:t>마케팅전략 강의</a:t>
            </a:r>
            <a:r>
              <a:rPr lang="en-US" altLang="ko-KR" sz="1050" b="1" spc="-20" dirty="0">
                <a:latin typeface="나눔고딕 ExtraBold" panose="020B0600000101010101" charset="-127"/>
                <a:ea typeface="나눔고딕 ExtraBold" panose="020B0600000101010101" charset="-127"/>
                <a:cs typeface="나눔고딕 ExtraBold"/>
              </a:rPr>
              <a:t>(</a:t>
            </a:r>
            <a:r>
              <a:rPr lang="ko-KR" altLang="en-US" sz="1050" b="1" spc="-20" dirty="0">
                <a:latin typeface="나눔고딕 ExtraBold" panose="020B0600000101010101" charset="-127"/>
                <a:ea typeface="나눔고딕 ExtraBold" panose="020B0600000101010101" charset="-127"/>
                <a:cs typeface="나눔고딕 ExtraBold"/>
              </a:rPr>
              <a:t>현대자동차</a:t>
            </a:r>
            <a:r>
              <a:rPr lang="en-US" altLang="ko-KR" sz="1050" b="1" spc="-20" dirty="0">
                <a:latin typeface="나눔고딕 ExtraBold" panose="020B0600000101010101" charset="-127"/>
                <a:ea typeface="나눔고딕 ExtraBold" panose="020B0600000101010101" charset="-127"/>
                <a:cs typeface="나눔고딕 ExtraBold"/>
              </a:rPr>
              <a:t>, LG, CJ, </a:t>
            </a:r>
            <a:r>
              <a:rPr lang="ko-KR" altLang="en-US" sz="1050" b="1" spc="-20" dirty="0">
                <a:latin typeface="나눔고딕 ExtraBold" panose="020B0600000101010101" charset="-127"/>
                <a:ea typeface="나눔고딕 ExtraBold" panose="020B0600000101010101" charset="-127"/>
                <a:cs typeface="나눔고딕 ExtraBold"/>
              </a:rPr>
              <a:t>삼성카드</a:t>
            </a:r>
            <a:r>
              <a:rPr lang="en-US" altLang="ko-KR" sz="1050" b="1" spc="-20" dirty="0">
                <a:latin typeface="나눔고딕 ExtraBold" panose="020B0600000101010101" charset="-127"/>
                <a:ea typeface="나눔고딕 ExtraBold" panose="020B0600000101010101" charset="-127"/>
                <a:cs typeface="나눔고딕 ExtraBold"/>
              </a:rPr>
              <a:t>, </a:t>
            </a:r>
            <a:r>
              <a:rPr lang="ko-KR" altLang="en-US" sz="1050" b="1" spc="-20" dirty="0" err="1">
                <a:latin typeface="나눔고딕 ExtraBold" panose="020B0600000101010101" charset="-127"/>
                <a:ea typeface="나눔고딕 ExtraBold" panose="020B0600000101010101" charset="-127"/>
                <a:cs typeface="나눔고딕 ExtraBold"/>
              </a:rPr>
              <a:t>서브원</a:t>
            </a:r>
            <a:r>
              <a:rPr lang="en-US" altLang="ko-KR" sz="1050" b="1" spc="-20" dirty="0">
                <a:latin typeface="나눔고딕 ExtraBold" panose="020B0600000101010101" charset="-127"/>
                <a:ea typeface="나눔고딕 ExtraBold" panose="020B0600000101010101" charset="-127"/>
                <a:cs typeface="나눔고딕 ExtraBold"/>
              </a:rPr>
              <a:t>, </a:t>
            </a:r>
            <a:r>
              <a:rPr lang="ko-KR" altLang="en-US" sz="1050" b="1" spc="-20" dirty="0">
                <a:latin typeface="나눔고딕 ExtraBold" panose="020B0600000101010101" charset="-127"/>
                <a:ea typeface="나눔고딕 ExtraBold" panose="020B0600000101010101" charset="-127"/>
                <a:cs typeface="나눔고딕 ExtraBold"/>
              </a:rPr>
              <a:t>아모레퍼시픽</a:t>
            </a:r>
            <a:r>
              <a:rPr lang="en-US" altLang="ko-KR" sz="1050" b="1" spc="-20" dirty="0">
                <a:latin typeface="나눔고딕 ExtraBold" panose="020B0600000101010101" charset="-127"/>
                <a:ea typeface="나눔고딕 ExtraBold" panose="020B0600000101010101" charset="-127"/>
                <a:cs typeface="나눔고딕 ExtraBold"/>
              </a:rPr>
              <a:t>, </a:t>
            </a:r>
            <a:r>
              <a:rPr lang="ko-KR" altLang="en-US" sz="1050" b="1" spc="-20" dirty="0" err="1">
                <a:latin typeface="나눔고딕 ExtraBold" panose="020B0600000101010101" charset="-127"/>
                <a:ea typeface="나눔고딕 ExtraBold" panose="020B0600000101010101" charset="-127"/>
                <a:cs typeface="나눔고딕 ExtraBold"/>
              </a:rPr>
              <a:t>에뛰드하우스</a:t>
            </a:r>
            <a:r>
              <a:rPr lang="en-US" altLang="ko-KR" sz="1050" b="1" spc="-20" dirty="0">
                <a:latin typeface="나눔고딕 ExtraBold" panose="020B0600000101010101" charset="-127"/>
                <a:ea typeface="나눔고딕 ExtraBold" panose="020B0600000101010101" charset="-127"/>
                <a:cs typeface="나눔고딕 ExtraBold"/>
              </a:rPr>
              <a:t>,</a:t>
            </a:r>
            <a:r>
              <a:rPr lang="ko-KR" altLang="en-US" sz="1050" b="1" spc="-20" dirty="0">
                <a:latin typeface="나눔고딕 ExtraBold" panose="020B0600000101010101" charset="-127"/>
                <a:ea typeface="나눔고딕 ExtraBold" panose="020B0600000101010101" charset="-127"/>
                <a:cs typeface="나눔고딕 ExtraBold"/>
              </a:rPr>
              <a:t> 서울우유 등</a:t>
            </a:r>
            <a:r>
              <a:rPr lang="en-US" altLang="ko-KR" sz="1050" b="1" spc="-20" dirty="0">
                <a:latin typeface="나눔고딕 ExtraBold" panose="020B0600000101010101" charset="-127"/>
                <a:ea typeface="나눔고딕 ExtraBold" panose="020B0600000101010101" charset="-127"/>
                <a:cs typeface="나눔고딕 ExtraBold"/>
              </a:rPr>
              <a:t>)</a:t>
            </a:r>
          </a:p>
          <a:p>
            <a:pPr marL="188595" indent="-171450">
              <a:lnSpc>
                <a:spcPct val="200000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r>
              <a:rPr lang="en-US" sz="1050" b="1" spc="-20" dirty="0">
                <a:latin typeface="나눔고딕 ExtraBold" panose="020B0600000101010101" charset="-127"/>
                <a:ea typeface="나눔고딕 ExtraBold" panose="020B0600000101010101" charset="-127"/>
                <a:cs typeface="나눔고딕 ExtraBold"/>
              </a:rPr>
              <a:t>WK</a:t>
            </a:r>
            <a:r>
              <a:rPr lang="ko-KR" altLang="en-US" sz="1050" b="1" spc="-20" dirty="0">
                <a:latin typeface="나눔고딕 ExtraBold" panose="020B0600000101010101" charset="-127"/>
                <a:ea typeface="나눔고딕 ExtraBold" panose="020B0600000101010101" charset="-127"/>
                <a:cs typeface="나눔고딕 ExtraBold"/>
              </a:rPr>
              <a:t>마케팅그룹 컨설팅사업본부장</a:t>
            </a:r>
            <a:r>
              <a:rPr lang="en-US" altLang="ko-KR" sz="1050" b="1" spc="-20" dirty="0">
                <a:latin typeface="나눔고딕 ExtraBold" panose="020B0600000101010101" charset="-127"/>
                <a:ea typeface="나눔고딕 ExtraBold" panose="020B0600000101010101" charset="-127"/>
                <a:cs typeface="나눔고딕 ExtraBold"/>
              </a:rPr>
              <a:t>(</a:t>
            </a:r>
            <a:r>
              <a:rPr lang="ko-KR" altLang="en-US" sz="1050" b="1" spc="-20" dirty="0">
                <a:latin typeface="나눔고딕 ExtraBold" panose="020B0600000101010101" charset="-127"/>
                <a:ea typeface="나눔고딕 ExtraBold" panose="020B0600000101010101" charset="-127"/>
                <a:cs typeface="나눔고딕 ExtraBold"/>
              </a:rPr>
              <a:t>전무</a:t>
            </a:r>
            <a:r>
              <a:rPr lang="en-US" altLang="ko-KR" sz="1050" b="1" spc="-20" dirty="0">
                <a:latin typeface="나눔고딕 ExtraBold" panose="020B0600000101010101" charset="-127"/>
                <a:ea typeface="나눔고딕 ExtraBold" panose="020B0600000101010101" charset="-127"/>
                <a:cs typeface="나눔고딕 ExtraBold"/>
              </a:rPr>
              <a:t>)</a:t>
            </a:r>
          </a:p>
          <a:p>
            <a:pPr marL="188595" indent="-171450">
              <a:lnSpc>
                <a:spcPct val="200000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r>
              <a:rPr lang="ko-KR" altLang="en-US" sz="1050" b="1" spc="-20" dirty="0">
                <a:latin typeface="나눔고딕 ExtraBold" panose="020B0600000101010101" charset="-127"/>
                <a:ea typeface="나눔고딕 ExtraBold" panose="020B0600000101010101" charset="-127"/>
                <a:cs typeface="나눔고딕 ExtraBold"/>
              </a:rPr>
              <a:t>신세계그룹</a:t>
            </a:r>
            <a:r>
              <a:rPr lang="en-US" altLang="ko-KR" sz="1050" b="1" spc="-20" dirty="0">
                <a:latin typeface="나눔고딕 ExtraBold" panose="020B0600000101010101" charset="-127"/>
                <a:ea typeface="나눔고딕 ExtraBold" panose="020B0600000101010101" charset="-127"/>
                <a:cs typeface="나눔고딕 ExtraBold"/>
              </a:rPr>
              <a:t> SVN(</a:t>
            </a:r>
            <a:r>
              <a:rPr lang="ko-KR" altLang="en-US" sz="1050" b="1" spc="-20" dirty="0">
                <a:latin typeface="나눔고딕 ExtraBold" panose="020B0600000101010101" charset="-127"/>
                <a:ea typeface="나눔고딕 ExtraBold" panose="020B0600000101010101" charset="-127"/>
                <a:cs typeface="나눔고딕 ExtraBold"/>
              </a:rPr>
              <a:t>前 </a:t>
            </a:r>
            <a:r>
              <a:rPr lang="ko-KR" altLang="en-US" sz="1050" b="1" spc="-20" dirty="0" err="1">
                <a:latin typeface="나눔고딕 ExtraBold" panose="020B0600000101010101" charset="-127"/>
                <a:ea typeface="나눔고딕 ExtraBold" panose="020B0600000101010101" charset="-127"/>
                <a:cs typeface="나눔고딕 ExtraBold"/>
              </a:rPr>
              <a:t>조선호텔베이커리</a:t>
            </a:r>
            <a:r>
              <a:rPr lang="en-US" altLang="ko-KR" sz="1050" b="1" spc="-20" dirty="0">
                <a:latin typeface="나눔고딕 ExtraBold" panose="020B0600000101010101" charset="-127"/>
                <a:ea typeface="나눔고딕 ExtraBold" panose="020B0600000101010101" charset="-127"/>
                <a:cs typeface="나눔고딕 ExtraBold"/>
              </a:rPr>
              <a:t>)</a:t>
            </a:r>
            <a:r>
              <a:rPr lang="ko-KR" altLang="en-US" sz="1050" b="1" spc="-20" dirty="0">
                <a:latin typeface="나눔고딕 ExtraBold" panose="020B0600000101010101" charset="-127"/>
                <a:ea typeface="나눔고딕 ExtraBold" panose="020B0600000101010101" charset="-127"/>
                <a:cs typeface="나눔고딕 ExtraBold"/>
              </a:rPr>
              <a:t> </a:t>
            </a:r>
            <a:r>
              <a:rPr lang="en-US" altLang="ko-KR" sz="1050" b="1" spc="-20" dirty="0">
                <a:latin typeface="나눔고딕 ExtraBold" panose="020B0600000101010101" charset="-127"/>
                <a:ea typeface="나눔고딕 ExtraBold" panose="020B0600000101010101" charset="-127"/>
                <a:cs typeface="나눔고딕 ExtraBold"/>
              </a:rPr>
              <a:t>CMO(</a:t>
            </a:r>
            <a:r>
              <a:rPr lang="ko-KR" altLang="en-US" sz="1050" b="1" spc="-20" dirty="0">
                <a:latin typeface="나눔고딕 ExtraBold" panose="020B0600000101010101" charset="-127"/>
                <a:ea typeface="나눔고딕 ExtraBold" panose="020B0600000101010101" charset="-127"/>
                <a:cs typeface="나눔고딕 ExtraBold"/>
              </a:rPr>
              <a:t>상무</a:t>
            </a:r>
            <a:r>
              <a:rPr lang="en-US" altLang="ko-KR" sz="1050" b="1" spc="-20" dirty="0">
                <a:latin typeface="나눔고딕 ExtraBold" panose="020B0600000101010101" charset="-127"/>
                <a:ea typeface="나눔고딕 ExtraBold" panose="020B0600000101010101" charset="-127"/>
                <a:cs typeface="나눔고딕 ExtraBold"/>
              </a:rPr>
              <a:t>)</a:t>
            </a:r>
          </a:p>
          <a:p>
            <a:pPr marL="188595" indent="-171450">
              <a:lnSpc>
                <a:spcPct val="200000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r>
              <a:rPr lang="en-US" sz="1050" b="1" spc="-20" dirty="0">
                <a:latin typeface="나눔고딕 ExtraBold" panose="020B0600000101010101" charset="-127"/>
                <a:ea typeface="나눔고딕 ExtraBold" panose="020B0600000101010101" charset="-127"/>
                <a:cs typeface="나눔고딕 ExtraBold"/>
              </a:rPr>
              <a:t>HJ Heinz Korea CMO/COO/CEO</a:t>
            </a:r>
          </a:p>
          <a:p>
            <a:pPr marL="188595" indent="-171450">
              <a:lnSpc>
                <a:spcPct val="200000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r>
              <a:rPr lang="en-US" sz="1050" b="1" spc="-20" dirty="0">
                <a:latin typeface="나눔고딕 ExtraBold" panose="020B0600000101010101" charset="-127"/>
                <a:ea typeface="나눔고딕 ExtraBold" panose="020B0600000101010101" charset="-127"/>
                <a:cs typeface="나눔고딕 ExtraBold"/>
              </a:rPr>
              <a:t>CJ</a:t>
            </a:r>
            <a:r>
              <a:rPr lang="ko-KR" altLang="en-US" sz="1050" b="1" spc="-20" dirty="0">
                <a:latin typeface="나눔고딕 ExtraBold" panose="020B0600000101010101" charset="-127"/>
                <a:ea typeface="나눔고딕 ExtraBold" panose="020B0600000101010101" charset="-127"/>
                <a:cs typeface="나눔고딕 ExtraBold"/>
              </a:rPr>
              <a:t>그룹 마케팅 팀장</a:t>
            </a:r>
            <a:endParaRPr lang="en-US" altLang="ko-KR" sz="1050" b="1" spc="-20" dirty="0">
              <a:latin typeface="나눔고딕 ExtraBold" panose="020B0600000101010101" charset="-127"/>
              <a:ea typeface="나눔고딕 ExtraBold" panose="020B0600000101010101" charset="-127"/>
              <a:cs typeface="나눔고딕 ExtraBold"/>
            </a:endParaRPr>
          </a:p>
          <a:p>
            <a:pPr marL="188595" indent="-171450">
              <a:lnSpc>
                <a:spcPct val="200000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r>
              <a:rPr lang="ko-KR" altLang="en-US" sz="1050" b="1" spc="-20" dirty="0" err="1">
                <a:latin typeface="나눔고딕 ExtraBold" panose="020B0600000101010101" charset="-127"/>
                <a:ea typeface="나눔고딕 ExtraBold" panose="020B0600000101010101" charset="-127"/>
                <a:cs typeface="나눔고딕 ExtraBold"/>
              </a:rPr>
              <a:t>삼립샤니</a:t>
            </a:r>
            <a:r>
              <a:rPr lang="en-US" altLang="ko-KR" sz="1050" b="1" spc="-20" dirty="0">
                <a:latin typeface="나눔고딕 ExtraBold" panose="020B0600000101010101" charset="-127"/>
                <a:ea typeface="나눔고딕 ExtraBold" panose="020B0600000101010101" charset="-127"/>
                <a:cs typeface="나눔고딕 ExtraBold"/>
              </a:rPr>
              <a:t>(</a:t>
            </a:r>
            <a:r>
              <a:rPr lang="ko-KR" altLang="en-US" sz="1050" b="1" spc="-20" dirty="0">
                <a:latin typeface="나눔고딕 ExtraBold" panose="020B0600000101010101" charset="-127"/>
                <a:ea typeface="나눔고딕 ExtraBold" panose="020B0600000101010101" charset="-127"/>
                <a:cs typeface="나눔고딕 ExtraBold"/>
              </a:rPr>
              <a:t>現 </a:t>
            </a:r>
            <a:r>
              <a:rPr lang="en-US" altLang="ko-KR" sz="1050" b="1" spc="-20" dirty="0">
                <a:latin typeface="나눔고딕 ExtraBold" panose="020B0600000101010101" charset="-127"/>
                <a:ea typeface="나눔고딕 ExtraBold" panose="020B0600000101010101" charset="-127"/>
                <a:cs typeface="나눔고딕 ExtraBold"/>
              </a:rPr>
              <a:t>SPC</a:t>
            </a:r>
            <a:r>
              <a:rPr lang="ko-KR" altLang="en-US" sz="1050" b="1" spc="-20" dirty="0">
                <a:latin typeface="나눔고딕 ExtraBold" panose="020B0600000101010101" charset="-127"/>
                <a:ea typeface="나눔고딕 ExtraBold" panose="020B0600000101010101" charset="-127"/>
                <a:cs typeface="나눔고딕 ExtraBold"/>
              </a:rPr>
              <a:t>그룹</a:t>
            </a:r>
            <a:r>
              <a:rPr lang="en-US" altLang="ko-KR" sz="1050" b="1" spc="-20" dirty="0">
                <a:latin typeface="나눔고딕 ExtraBold" panose="020B0600000101010101" charset="-127"/>
                <a:ea typeface="나눔고딕 ExtraBold" panose="020B0600000101010101" charset="-127"/>
                <a:cs typeface="나눔고딕 ExtraBold"/>
              </a:rPr>
              <a:t>) </a:t>
            </a:r>
            <a:r>
              <a:rPr lang="ko-KR" altLang="en-US" sz="1050" b="1" spc="-20" dirty="0">
                <a:latin typeface="나눔고딕 ExtraBold" panose="020B0600000101010101" charset="-127"/>
                <a:ea typeface="나눔고딕 ExtraBold" panose="020B0600000101010101" charset="-127"/>
                <a:cs typeface="나눔고딕 ExtraBold"/>
              </a:rPr>
              <a:t>마케팅 팀장</a:t>
            </a:r>
            <a:endParaRPr sz="1050" dirty="0">
              <a:latin typeface="나눔고딕 ExtraBold" panose="020B0600000101010101" charset="-127"/>
              <a:ea typeface="나눔고딕 ExtraBold" panose="020B0600000101010101" charset="-127"/>
              <a:cs typeface="나눔고딕 ExtraBold"/>
            </a:endParaRPr>
          </a:p>
          <a:p>
            <a:pPr>
              <a:lnSpc>
                <a:spcPct val="200000"/>
              </a:lnSpc>
              <a:spcBef>
                <a:spcPts val="25"/>
              </a:spcBef>
            </a:pPr>
            <a:endParaRPr sz="800" dirty="0">
              <a:latin typeface="나눔고딕 ExtraBold" panose="020B0600000101010101" charset="-127"/>
              <a:ea typeface="나눔고딕 ExtraBold" panose="020B0600000101010101" charset="-127"/>
              <a:cs typeface="나눔고딕 ExtraBold"/>
            </a:endParaRPr>
          </a:p>
        </p:txBody>
      </p:sp>
      <p:sp>
        <p:nvSpPr>
          <p:cNvPr id="40" name="object 40">
            <a:extLst>
              <a:ext uri="{FF2B5EF4-FFF2-40B4-BE49-F238E27FC236}">
                <a16:creationId xmlns:a16="http://schemas.microsoft.com/office/drawing/2014/main" id="{EEFA343A-6E7E-FCE3-6F15-4723556B0650}"/>
              </a:ext>
            </a:extLst>
          </p:cNvPr>
          <p:cNvSpPr txBox="1"/>
          <p:nvPr/>
        </p:nvSpPr>
        <p:spPr>
          <a:xfrm>
            <a:off x="4441461" y="6597352"/>
            <a:ext cx="268406" cy="128240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z="800" b="1" dirty="0">
                <a:latin typeface="나눔고딕 ExtraBold"/>
                <a:cs typeface="나눔고딕 ExtraBold"/>
              </a:rPr>
              <a:pPr marL="38100">
                <a:lnSpc>
                  <a:spcPct val="100000"/>
                </a:lnSpc>
                <a:spcBef>
                  <a:spcPts val="40"/>
                </a:spcBef>
              </a:pPr>
              <a:t>12</a:t>
            </a:fld>
            <a:endParaRPr sz="800" dirty="0">
              <a:latin typeface="나눔고딕 ExtraBold"/>
              <a:cs typeface="나눔고딕 ExtraBold"/>
            </a:endParaRPr>
          </a:p>
        </p:txBody>
      </p:sp>
      <p:pic>
        <p:nvPicPr>
          <p:cNvPr id="2" name="Picture 2" descr="Partner">
            <a:extLst>
              <a:ext uri="{FF2B5EF4-FFF2-40B4-BE49-F238E27FC236}">
                <a16:creationId xmlns:a16="http://schemas.microsoft.com/office/drawing/2014/main" id="{7FF492F5-E3A0-2BF1-998F-D4FB4A4D61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214" y="693308"/>
            <a:ext cx="1686833" cy="2189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37030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08B8F5-4CDA-DD4F-DA88-E4AE2AFA2D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bject 22">
            <a:extLst>
              <a:ext uri="{FF2B5EF4-FFF2-40B4-BE49-F238E27FC236}">
                <a16:creationId xmlns:a16="http://schemas.microsoft.com/office/drawing/2014/main" id="{002CCD28-673E-ED77-B303-89BFA6D5E98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51459" y="260648"/>
            <a:ext cx="493354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375410" algn="l"/>
                <a:tab pos="1651000" algn="l"/>
              </a:tabLst>
            </a:pPr>
            <a:r>
              <a:rPr lang="ko-KR" altLang="en-US" dirty="0" err="1">
                <a:latin typeface="나눔고딕 ExtraBold" panose="020B0600000101010101" charset="-127"/>
                <a:ea typeface="나눔고딕 ExtraBold" panose="020B0600000101010101" charset="-127"/>
              </a:rPr>
              <a:t>김왕민</a:t>
            </a:r>
            <a:r>
              <a:rPr lang="ko-KR" altLang="en-US" dirty="0">
                <a:latin typeface="나눔고딕 ExtraBold" panose="020B0600000101010101" charset="-127"/>
                <a:ea typeface="나눔고딕 ExtraBold" panose="020B0600000101010101" charset="-127"/>
              </a:rPr>
              <a:t> 부사장  </a:t>
            </a:r>
            <a:r>
              <a:rPr dirty="0"/>
              <a:t>/</a:t>
            </a:r>
            <a:r>
              <a:rPr lang="en-US" dirty="0"/>
              <a:t>  </a:t>
            </a:r>
            <a:r>
              <a:rPr lang="ko-KR" altLang="en-US" dirty="0"/>
              <a:t>유통 전략 전문가</a:t>
            </a:r>
            <a:endParaRPr dirty="0"/>
          </a:p>
        </p:txBody>
      </p:sp>
      <p:grpSp>
        <p:nvGrpSpPr>
          <p:cNvPr id="23" name="object 23">
            <a:extLst>
              <a:ext uri="{FF2B5EF4-FFF2-40B4-BE49-F238E27FC236}">
                <a16:creationId xmlns:a16="http://schemas.microsoft.com/office/drawing/2014/main" id="{CC468503-A52D-52BD-CDC5-53D5B8E3CD48}"/>
              </a:ext>
            </a:extLst>
          </p:cNvPr>
          <p:cNvGrpSpPr/>
          <p:nvPr/>
        </p:nvGrpSpPr>
        <p:grpSpPr>
          <a:xfrm>
            <a:off x="251459" y="650763"/>
            <a:ext cx="8327390" cy="42545"/>
            <a:chOff x="251459" y="650763"/>
            <a:chExt cx="8327390" cy="42545"/>
          </a:xfrm>
        </p:grpSpPr>
        <p:sp>
          <p:nvSpPr>
            <p:cNvPr id="24" name="object 24">
              <a:extLst>
                <a:ext uri="{FF2B5EF4-FFF2-40B4-BE49-F238E27FC236}">
                  <a16:creationId xmlns:a16="http://schemas.microsoft.com/office/drawing/2014/main" id="{61162121-8CF0-DF20-061C-8F376AE443D4}"/>
                </a:ext>
              </a:extLst>
            </p:cNvPr>
            <p:cNvSpPr/>
            <p:nvPr/>
          </p:nvSpPr>
          <p:spPr>
            <a:xfrm>
              <a:off x="2816352" y="650763"/>
              <a:ext cx="5762625" cy="42545"/>
            </a:xfrm>
            <a:custGeom>
              <a:avLst/>
              <a:gdLst/>
              <a:ahLst/>
              <a:cxnLst/>
              <a:rect l="l" t="t" r="r" b="b"/>
              <a:pathLst>
                <a:path w="5762625" h="42545">
                  <a:moveTo>
                    <a:pt x="5762244" y="0"/>
                  </a:moveTo>
                  <a:lnTo>
                    <a:pt x="0" y="0"/>
                  </a:lnTo>
                  <a:lnTo>
                    <a:pt x="0" y="42402"/>
                  </a:lnTo>
                  <a:lnTo>
                    <a:pt x="5762244" y="42402"/>
                  </a:lnTo>
                  <a:lnTo>
                    <a:pt x="5762244" y="0"/>
                  </a:lnTo>
                  <a:close/>
                </a:path>
              </a:pathLst>
            </a:custGeom>
            <a:solidFill>
              <a:srgbClr val="E6EB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>
              <a:extLst>
                <a:ext uri="{FF2B5EF4-FFF2-40B4-BE49-F238E27FC236}">
                  <a16:creationId xmlns:a16="http://schemas.microsoft.com/office/drawing/2014/main" id="{354DE479-78BB-DC2D-5E1F-83D6D444E705}"/>
                </a:ext>
              </a:extLst>
            </p:cNvPr>
            <p:cNvSpPr/>
            <p:nvPr/>
          </p:nvSpPr>
          <p:spPr>
            <a:xfrm>
              <a:off x="251459" y="650763"/>
              <a:ext cx="2688590" cy="42545"/>
            </a:xfrm>
            <a:custGeom>
              <a:avLst/>
              <a:gdLst/>
              <a:ahLst/>
              <a:cxnLst/>
              <a:rect l="l" t="t" r="r" b="b"/>
              <a:pathLst>
                <a:path w="2688590" h="42545">
                  <a:moveTo>
                    <a:pt x="2688082" y="0"/>
                  </a:moveTo>
                  <a:lnTo>
                    <a:pt x="0" y="0"/>
                  </a:lnTo>
                  <a:lnTo>
                    <a:pt x="0" y="42402"/>
                  </a:lnTo>
                  <a:lnTo>
                    <a:pt x="2688082" y="42402"/>
                  </a:lnTo>
                  <a:lnTo>
                    <a:pt x="2688082" y="0"/>
                  </a:lnTo>
                  <a:close/>
                </a:path>
              </a:pathLst>
            </a:custGeom>
            <a:solidFill>
              <a:srgbClr val="93B3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>
            <a:extLst>
              <a:ext uri="{FF2B5EF4-FFF2-40B4-BE49-F238E27FC236}">
                <a16:creationId xmlns:a16="http://schemas.microsoft.com/office/drawing/2014/main" id="{8E9DDCC7-2AF7-FFF1-041F-86834CF6409C}"/>
              </a:ext>
            </a:extLst>
          </p:cNvPr>
          <p:cNvSpPr txBox="1"/>
          <p:nvPr/>
        </p:nvSpPr>
        <p:spPr>
          <a:xfrm>
            <a:off x="2195736" y="980728"/>
            <a:ext cx="5598052" cy="431874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88595" indent="-171450">
              <a:lnSpc>
                <a:spcPct val="200000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r>
              <a:rPr lang="ko-KR" altLang="en-US" sz="1050" b="1" spc="-20" dirty="0">
                <a:latin typeface="나눔고딕 ExtraBold" panose="020B0600000101010101" charset="-127"/>
                <a:ea typeface="나눔고딕 ExtraBold" panose="020B0600000101010101" charset="-127"/>
                <a:cs typeface="나눔고딕 ExtraBold"/>
              </a:rPr>
              <a:t>건국대학교 디자인학부 생활미술학과 학사</a:t>
            </a:r>
            <a:endParaRPr lang="en-US" altLang="ko-KR" sz="1050" b="1" spc="-20" dirty="0">
              <a:latin typeface="나눔고딕 ExtraBold" panose="020B0600000101010101" charset="-127"/>
              <a:ea typeface="나눔고딕 ExtraBold" panose="020B0600000101010101" charset="-127"/>
              <a:cs typeface="나눔고딕 ExtraBold"/>
            </a:endParaRPr>
          </a:p>
          <a:p>
            <a:pPr marL="188595" indent="-171450">
              <a:lnSpc>
                <a:spcPct val="200000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r>
              <a:rPr lang="ko-KR" altLang="en-US" sz="1050" b="1" spc="-20" dirty="0">
                <a:latin typeface="나눔고딕 ExtraBold" panose="020B0600000101010101" charset="-127"/>
                <a:ea typeface="나눔고딕 ExtraBold" panose="020B0600000101010101" charset="-127"/>
                <a:cs typeface="나눔고딕 ExtraBold"/>
              </a:rPr>
              <a:t>건국대학교 디자인대학원 수료</a:t>
            </a:r>
            <a:endParaRPr lang="en-US" altLang="ko-KR" sz="800" b="1" spc="-20" dirty="0">
              <a:latin typeface="나눔고딕 ExtraBold" panose="020B0600000101010101" charset="-127"/>
              <a:ea typeface="나눔고딕 ExtraBold" panose="020B0600000101010101" charset="-127"/>
              <a:cs typeface="나눔고딕 ExtraBold"/>
            </a:endParaRPr>
          </a:p>
          <a:p>
            <a:pPr marL="188595" indent="-171450">
              <a:lnSpc>
                <a:spcPct val="200000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r>
              <a:rPr lang="ko-KR" altLang="en-US" sz="1050" b="1" spc="-20" dirty="0">
                <a:latin typeface="나눔고딕 ExtraBold" panose="020B0600000101010101" charset="-127"/>
                <a:ea typeface="나눔고딕 ExtraBold" panose="020B0600000101010101" charset="-127"/>
                <a:cs typeface="나눔고딕 ExtraBold"/>
              </a:rPr>
              <a:t>연세대학교 유통경영자과정 수료</a:t>
            </a:r>
            <a:endParaRPr lang="en-US" altLang="ko-KR" sz="1050" b="1" spc="-20" dirty="0">
              <a:latin typeface="나눔고딕 ExtraBold" panose="020B0600000101010101" charset="-127"/>
              <a:ea typeface="나눔고딕 ExtraBold" panose="020B0600000101010101" charset="-127"/>
              <a:cs typeface="나눔고딕 ExtraBold"/>
            </a:endParaRPr>
          </a:p>
          <a:p>
            <a:pPr marL="188595" indent="-171450">
              <a:lnSpc>
                <a:spcPct val="200000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r>
              <a:rPr lang="ko-KR" altLang="en-US" sz="1050" b="1" spc="-20" dirty="0">
                <a:latin typeface="나눔고딕 ExtraBold" panose="020B0600000101010101" charset="-127"/>
                <a:ea typeface="나눔고딕 ExtraBold" panose="020B0600000101010101" charset="-127"/>
                <a:cs typeface="나눔고딕 ExtraBold"/>
              </a:rPr>
              <a:t>건국대학교 디자인학부 출강</a:t>
            </a:r>
            <a:endParaRPr lang="en-US" altLang="ko-KR" sz="1050" b="1" spc="-20" dirty="0">
              <a:latin typeface="나눔고딕 ExtraBold" panose="020B0600000101010101" charset="-127"/>
              <a:ea typeface="나눔고딕 ExtraBold" panose="020B0600000101010101" charset="-127"/>
              <a:cs typeface="나눔고딕 ExtraBold"/>
            </a:endParaRPr>
          </a:p>
          <a:p>
            <a:pPr marL="188595" indent="-171450">
              <a:lnSpc>
                <a:spcPct val="200000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r>
              <a:rPr lang="ko-KR" altLang="en-US" sz="1050" b="1" spc="-20" dirty="0" err="1">
                <a:latin typeface="나눔고딕 ExtraBold" panose="020B0600000101010101" charset="-127"/>
                <a:ea typeface="나눔고딕 ExtraBold" panose="020B0600000101010101" charset="-127"/>
                <a:cs typeface="나눔고딕 ExtraBold"/>
              </a:rPr>
              <a:t>한국체인스토어협회</a:t>
            </a:r>
            <a:r>
              <a:rPr lang="en-US" altLang="ko-KR" sz="1050" b="1" spc="-20" dirty="0">
                <a:latin typeface="나눔고딕 ExtraBold" panose="020B0600000101010101" charset="-127"/>
                <a:ea typeface="나눔고딕 ExtraBold" panose="020B0600000101010101" charset="-127"/>
                <a:cs typeface="나눔고딕 ExtraBold"/>
              </a:rPr>
              <a:t>(</a:t>
            </a:r>
            <a:r>
              <a:rPr lang="ko-KR" altLang="en-US" sz="1050" b="1" spc="-20" dirty="0">
                <a:latin typeface="나눔고딕 ExtraBold" panose="020B0600000101010101" charset="-127"/>
                <a:ea typeface="나눔고딕 ExtraBold" panose="020B0600000101010101" charset="-127"/>
                <a:cs typeface="나눔고딕 ExtraBold"/>
              </a:rPr>
              <a:t>한국유통연수원</a:t>
            </a:r>
            <a:r>
              <a:rPr lang="en-US" altLang="ko-KR" sz="1050" b="1" spc="-20" dirty="0">
                <a:latin typeface="나눔고딕 ExtraBold" panose="020B0600000101010101" charset="-127"/>
                <a:ea typeface="나눔고딕 ExtraBold" panose="020B0600000101010101" charset="-127"/>
                <a:cs typeface="나눔고딕 ExtraBold"/>
              </a:rPr>
              <a:t>) </a:t>
            </a:r>
            <a:r>
              <a:rPr lang="ko-KR" altLang="en-US" sz="1050" b="1" spc="-20" dirty="0">
                <a:latin typeface="나눔고딕 ExtraBold" panose="020B0600000101010101" charset="-127"/>
                <a:ea typeface="나눔고딕 ExtraBold" panose="020B0600000101010101" charset="-127"/>
                <a:cs typeface="나눔고딕 ExtraBold"/>
              </a:rPr>
              <a:t>출강</a:t>
            </a:r>
            <a:endParaRPr lang="en-US" altLang="ko-KR" sz="1050" b="1" spc="-20" dirty="0">
              <a:latin typeface="나눔고딕 ExtraBold" panose="020B0600000101010101" charset="-127"/>
              <a:ea typeface="나눔고딕 ExtraBold" panose="020B0600000101010101" charset="-127"/>
              <a:cs typeface="나눔고딕 ExtraBold"/>
            </a:endParaRPr>
          </a:p>
          <a:p>
            <a:pPr marL="188595" indent="-171450">
              <a:lnSpc>
                <a:spcPct val="200000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r>
              <a:rPr lang="ko-KR" altLang="en-US" sz="1050" b="1" spc="-20" dirty="0">
                <a:latin typeface="나눔고딕 ExtraBold" panose="020B0600000101010101" charset="-127"/>
                <a:ea typeface="나눔고딕 ExtraBold" panose="020B0600000101010101" charset="-127"/>
                <a:cs typeface="나눔고딕 ExtraBold"/>
              </a:rPr>
              <a:t>경기도 농업기술원 출강</a:t>
            </a:r>
            <a:endParaRPr lang="en-US" altLang="ko-KR" sz="1050" b="1" spc="-20" dirty="0">
              <a:latin typeface="나눔고딕 ExtraBold" panose="020B0600000101010101" charset="-127"/>
              <a:ea typeface="나눔고딕 ExtraBold" panose="020B0600000101010101" charset="-127"/>
              <a:cs typeface="나눔고딕 ExtraBold"/>
            </a:endParaRPr>
          </a:p>
          <a:p>
            <a:pPr marL="188595" indent="-171450">
              <a:lnSpc>
                <a:spcPct val="200000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r>
              <a:rPr lang="ko-KR" altLang="en-US" sz="1050" b="1" spc="-20" dirty="0">
                <a:latin typeface="나눔고딕 ExtraBold" panose="020B0600000101010101" charset="-127"/>
                <a:ea typeface="나눔고딕 ExtraBold" panose="020B0600000101010101" charset="-127"/>
                <a:cs typeface="나눔고딕 ExtraBold"/>
              </a:rPr>
              <a:t>그래픽 디자이너 활동 </a:t>
            </a:r>
            <a:r>
              <a:rPr lang="en-US" altLang="ko-KR" sz="1050" b="1" spc="-20" dirty="0">
                <a:latin typeface="나눔고딕 ExtraBold" panose="020B0600000101010101" charset="-127"/>
                <a:ea typeface="나눔고딕 ExtraBold" panose="020B0600000101010101" charset="-127"/>
                <a:cs typeface="나눔고딕 ExtraBold"/>
              </a:rPr>
              <a:t>20</a:t>
            </a:r>
            <a:r>
              <a:rPr lang="ko-KR" altLang="en-US" sz="1050" b="1" spc="-20" dirty="0">
                <a:latin typeface="나눔고딕 ExtraBold" panose="020B0600000101010101" charset="-127"/>
                <a:ea typeface="나눔고딕 ExtraBold" panose="020B0600000101010101" charset="-127"/>
                <a:cs typeface="나눔고딕 ExtraBold"/>
              </a:rPr>
              <a:t>년 경력</a:t>
            </a:r>
            <a:endParaRPr lang="en-US" altLang="ko-KR" sz="1050" b="1" spc="-20" dirty="0">
              <a:latin typeface="나눔고딕 ExtraBold" panose="020B0600000101010101" charset="-127"/>
              <a:ea typeface="나눔고딕 ExtraBold" panose="020B0600000101010101" charset="-127"/>
              <a:cs typeface="나눔고딕 ExtraBold"/>
            </a:endParaRPr>
          </a:p>
          <a:p>
            <a:pPr marL="188595" indent="-171450">
              <a:lnSpc>
                <a:spcPct val="200000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r>
              <a:rPr lang="ko-KR" altLang="en-US" sz="1050" b="1" spc="-20" dirty="0">
                <a:latin typeface="나눔고딕 ExtraBold" panose="020B0600000101010101" charset="-127"/>
                <a:ea typeface="나눔고딕 ExtraBold" panose="020B0600000101010101" charset="-127"/>
                <a:cs typeface="나눔고딕 ExtraBold"/>
              </a:rPr>
              <a:t>디자인 회사 운영 </a:t>
            </a:r>
            <a:r>
              <a:rPr lang="en-US" altLang="ko-KR" sz="1050" b="1" spc="-20" dirty="0">
                <a:latin typeface="나눔고딕 ExtraBold" panose="020B0600000101010101" charset="-127"/>
                <a:ea typeface="나눔고딕 ExtraBold" panose="020B0600000101010101" charset="-127"/>
                <a:cs typeface="나눔고딕 ExtraBold"/>
              </a:rPr>
              <a:t>5</a:t>
            </a:r>
            <a:r>
              <a:rPr lang="ko-KR" altLang="en-US" sz="1050" b="1" spc="-20" dirty="0">
                <a:latin typeface="나눔고딕 ExtraBold" panose="020B0600000101010101" charset="-127"/>
                <a:ea typeface="나눔고딕 ExtraBold" panose="020B0600000101010101" charset="-127"/>
                <a:cs typeface="나눔고딕 ExtraBold"/>
              </a:rPr>
              <a:t>년 경력</a:t>
            </a:r>
            <a:endParaRPr lang="en-US" altLang="ko-KR" sz="1050" b="1" spc="-20" dirty="0">
              <a:latin typeface="나눔고딕 ExtraBold" panose="020B0600000101010101" charset="-127"/>
              <a:ea typeface="나눔고딕 ExtraBold" panose="020B0600000101010101" charset="-127"/>
              <a:cs typeface="나눔고딕 ExtraBold"/>
            </a:endParaRPr>
          </a:p>
          <a:p>
            <a:pPr marL="188595" indent="-171450">
              <a:lnSpc>
                <a:spcPct val="200000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r>
              <a:rPr lang="ko-KR" altLang="en-US" sz="1050" b="1" spc="-20" dirty="0">
                <a:latin typeface="나눔고딕 ExtraBold" panose="020B0600000101010101" charset="-127"/>
                <a:ea typeface="나눔고딕 ExtraBold" panose="020B0600000101010101" charset="-127"/>
                <a:cs typeface="나눔고딕 ExtraBold"/>
              </a:rPr>
              <a:t>㈜원플러스 상무이사 </a:t>
            </a:r>
            <a:r>
              <a:rPr lang="en-US" altLang="ko-KR" sz="1050" b="1" spc="-20" dirty="0">
                <a:latin typeface="나눔고딕 ExtraBold" panose="020B0600000101010101" charset="-127"/>
                <a:ea typeface="나눔고딕 ExtraBold" panose="020B0600000101010101" charset="-127"/>
                <a:cs typeface="나눔고딕 ExtraBold"/>
              </a:rPr>
              <a:t>13</a:t>
            </a:r>
            <a:r>
              <a:rPr lang="ko-KR" altLang="en-US" sz="1050" b="1" spc="-20" dirty="0">
                <a:latin typeface="나눔고딕 ExtraBold" panose="020B0600000101010101" charset="-127"/>
                <a:ea typeface="나눔고딕 ExtraBold" panose="020B0600000101010101" charset="-127"/>
                <a:cs typeface="나눔고딕 ExtraBold"/>
              </a:rPr>
              <a:t>년 경력</a:t>
            </a:r>
            <a:endParaRPr lang="en-US" altLang="ko-KR" sz="1050" b="1" spc="-20" dirty="0">
              <a:latin typeface="나눔고딕 ExtraBold" panose="020B0600000101010101" charset="-127"/>
              <a:ea typeface="나눔고딕 ExtraBold" panose="020B0600000101010101" charset="-127"/>
              <a:cs typeface="나눔고딕 ExtraBold"/>
            </a:endParaRPr>
          </a:p>
          <a:p>
            <a:pPr marL="188595" indent="-171450">
              <a:lnSpc>
                <a:spcPct val="200000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r>
              <a:rPr lang="ko-KR" altLang="en-US" sz="1050" b="1" spc="-20" dirty="0">
                <a:latin typeface="나눔고딕 ExtraBold" panose="020B0600000101010101" charset="-127"/>
                <a:ea typeface="나눔고딕 ExtraBold" panose="020B0600000101010101" charset="-127"/>
                <a:cs typeface="나눔고딕 ExtraBold"/>
              </a:rPr>
              <a:t>식품브랜드</a:t>
            </a:r>
            <a:r>
              <a:rPr lang="en-US" altLang="ko-KR" sz="1050" b="1" spc="-20" dirty="0">
                <a:latin typeface="나눔고딕 ExtraBold" panose="020B0600000101010101" charset="-127"/>
                <a:ea typeface="나눔고딕 ExtraBold" panose="020B0600000101010101" charset="-127"/>
                <a:cs typeface="나눔고딕 ExtraBold"/>
              </a:rPr>
              <a:t>/</a:t>
            </a:r>
            <a:r>
              <a:rPr lang="ko-KR" altLang="en-US" sz="1050" b="1" spc="-20" dirty="0">
                <a:latin typeface="나눔고딕 ExtraBold" panose="020B0600000101010101" charset="-127"/>
                <a:ea typeface="나눔고딕 ExtraBold" panose="020B0600000101010101" charset="-127"/>
                <a:cs typeface="나눔고딕 ExtraBold"/>
              </a:rPr>
              <a:t>상품 </a:t>
            </a:r>
            <a:r>
              <a:rPr lang="en-US" altLang="ko-KR" sz="1050" b="1" spc="-20" dirty="0">
                <a:latin typeface="나눔고딕 ExtraBold" panose="020B0600000101010101" charset="-127"/>
                <a:ea typeface="나눔고딕 ExtraBold" panose="020B0600000101010101" charset="-127"/>
                <a:cs typeface="나눔고딕 ExtraBold"/>
              </a:rPr>
              <a:t>R&amp;D</a:t>
            </a:r>
          </a:p>
          <a:p>
            <a:pPr marL="188595" indent="-171450">
              <a:lnSpc>
                <a:spcPct val="200000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r>
              <a:rPr lang="ko-KR" altLang="en-US" sz="1050" b="1" spc="-20" dirty="0">
                <a:latin typeface="나눔고딕 ExtraBold" panose="020B0600000101010101" charset="-127"/>
                <a:ea typeface="나눔고딕 ExtraBold" panose="020B0600000101010101" charset="-127"/>
                <a:cs typeface="나눔고딕 ExtraBold"/>
              </a:rPr>
              <a:t>마트</a:t>
            </a:r>
            <a:r>
              <a:rPr lang="en-US" altLang="ko-KR" sz="1050" b="1" spc="-20" dirty="0">
                <a:latin typeface="나눔고딕 ExtraBold" panose="020B0600000101010101" charset="-127"/>
                <a:ea typeface="나눔고딕 ExtraBold" panose="020B0600000101010101" charset="-127"/>
                <a:cs typeface="나눔고딕 ExtraBold"/>
              </a:rPr>
              <a:t>, </a:t>
            </a:r>
            <a:r>
              <a:rPr lang="ko-KR" altLang="en-US" sz="1050" b="1" spc="-20" dirty="0">
                <a:latin typeface="나눔고딕 ExtraBold" panose="020B0600000101010101" charset="-127"/>
                <a:ea typeface="나눔고딕 ExtraBold" panose="020B0600000101010101" charset="-127"/>
                <a:cs typeface="나눔고딕 ExtraBold"/>
              </a:rPr>
              <a:t>수퍼 체인 물류 시스템 개발</a:t>
            </a:r>
            <a:endParaRPr lang="en-US" altLang="ko-KR" sz="1050" b="1" spc="-20" dirty="0">
              <a:latin typeface="나눔고딕 ExtraBold" panose="020B0600000101010101" charset="-127"/>
              <a:ea typeface="나눔고딕 ExtraBold" panose="020B0600000101010101" charset="-127"/>
              <a:cs typeface="나눔고딕 ExtraBold"/>
            </a:endParaRPr>
          </a:p>
          <a:p>
            <a:pPr marL="188595" indent="-171450">
              <a:lnSpc>
                <a:spcPct val="200000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r>
              <a:rPr lang="ko-KR" altLang="en-US" sz="1050" b="1" spc="-20" dirty="0">
                <a:latin typeface="나눔고딕 ExtraBold" panose="020B0600000101010101" charset="-127"/>
                <a:ea typeface="나눔고딕 ExtraBold" panose="020B0600000101010101" charset="-127"/>
                <a:cs typeface="나눔고딕 ExtraBold"/>
              </a:rPr>
              <a:t>식자재 브랜드 </a:t>
            </a:r>
            <a:r>
              <a:rPr lang="en-US" altLang="ko-KR" sz="1050" b="1" spc="-20" dirty="0">
                <a:latin typeface="나눔고딕 ExtraBold" panose="020B0600000101010101" charset="-127"/>
                <a:ea typeface="나눔고딕 ExtraBold" panose="020B0600000101010101" charset="-127"/>
                <a:cs typeface="나눔고딕 ExtraBold"/>
              </a:rPr>
              <a:t>‘</a:t>
            </a:r>
            <a:r>
              <a:rPr lang="ko-KR" altLang="en-US" sz="1050" b="1" spc="-20" dirty="0">
                <a:latin typeface="나눔고딕 ExtraBold" panose="020B0600000101010101" charset="-127"/>
                <a:ea typeface="나눔고딕 ExtraBold" panose="020B0600000101010101" charset="-127"/>
                <a:cs typeface="나눔고딕 ExtraBold"/>
              </a:rPr>
              <a:t>식자재왕</a:t>
            </a:r>
            <a:r>
              <a:rPr lang="en-US" altLang="ko-KR" sz="1050" b="1" spc="-20" dirty="0">
                <a:latin typeface="나눔고딕 ExtraBold" panose="020B0600000101010101" charset="-127"/>
                <a:ea typeface="나눔고딕 ExtraBold" panose="020B0600000101010101" charset="-127"/>
                <a:cs typeface="나눔고딕 ExtraBold"/>
              </a:rPr>
              <a:t>‘ </a:t>
            </a:r>
            <a:r>
              <a:rPr lang="ko-KR" altLang="en-US" sz="1050" b="1" spc="-20" dirty="0">
                <a:latin typeface="나눔고딕 ExtraBold" panose="020B0600000101010101" charset="-127"/>
                <a:ea typeface="나눔고딕 ExtraBold" panose="020B0600000101010101" charset="-127"/>
                <a:cs typeface="나눔고딕 ExtraBold"/>
              </a:rPr>
              <a:t>개발</a:t>
            </a:r>
            <a:endParaRPr lang="en-US" altLang="ko-KR" sz="1050" b="1" spc="-20" dirty="0">
              <a:latin typeface="나눔고딕 ExtraBold" panose="020B0600000101010101" charset="-127"/>
              <a:ea typeface="나눔고딕 ExtraBold" panose="020B0600000101010101" charset="-127"/>
              <a:cs typeface="나눔고딕 ExtraBold"/>
            </a:endParaRPr>
          </a:p>
          <a:p>
            <a:pPr marL="188595" indent="-171450">
              <a:lnSpc>
                <a:spcPct val="200000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r>
              <a:rPr lang="ko-KR" altLang="en-US" sz="1050" b="1" spc="-20" dirty="0">
                <a:latin typeface="나눔고딕 ExtraBold" panose="020B0600000101010101" charset="-127"/>
                <a:ea typeface="나눔고딕 ExtraBold" panose="020B0600000101010101" charset="-127"/>
                <a:cs typeface="나눔고딕 ExtraBold"/>
              </a:rPr>
              <a:t>한국형 유통모델 </a:t>
            </a:r>
            <a:r>
              <a:rPr lang="en-US" altLang="ko-KR" sz="1050" b="1" spc="-20" dirty="0">
                <a:latin typeface="나눔고딕 ExtraBold" panose="020B0600000101010101" charset="-127"/>
                <a:ea typeface="나눔고딕 ExtraBold" panose="020B0600000101010101" charset="-127"/>
                <a:cs typeface="나눔고딕 ExtraBold"/>
              </a:rPr>
              <a:t>‘</a:t>
            </a:r>
            <a:r>
              <a:rPr lang="ko-KR" altLang="en-US" sz="1050" b="1" spc="-20" dirty="0" err="1">
                <a:latin typeface="나눔고딕 ExtraBold" panose="020B0600000101010101" charset="-127"/>
                <a:ea typeface="나눔고딕 ExtraBold" panose="020B0600000101010101" charset="-127"/>
                <a:cs typeface="나눔고딕 ExtraBold"/>
              </a:rPr>
              <a:t>왕도매식자재마트</a:t>
            </a:r>
            <a:r>
              <a:rPr lang="en-US" altLang="ko-KR" sz="1050" b="1" spc="-20" dirty="0">
                <a:latin typeface="나눔고딕 ExtraBold" panose="020B0600000101010101" charset="-127"/>
                <a:ea typeface="나눔고딕 ExtraBold" panose="020B0600000101010101" charset="-127"/>
                <a:cs typeface="나눔고딕 ExtraBold"/>
              </a:rPr>
              <a:t>‘ </a:t>
            </a:r>
            <a:r>
              <a:rPr lang="ko-KR" altLang="en-US" sz="1050" b="1" spc="-20" dirty="0">
                <a:latin typeface="나눔고딕 ExtraBold" panose="020B0600000101010101" charset="-127"/>
                <a:ea typeface="나눔고딕 ExtraBold" panose="020B0600000101010101" charset="-127"/>
                <a:cs typeface="나눔고딕 ExtraBold"/>
              </a:rPr>
              <a:t>개발</a:t>
            </a:r>
            <a:endParaRPr lang="en-US" altLang="ko-KR" sz="1050" b="1" spc="-20" dirty="0">
              <a:latin typeface="나눔고딕 ExtraBold" panose="020B0600000101010101" charset="-127"/>
              <a:ea typeface="나눔고딕 ExtraBold" panose="020B0600000101010101" charset="-127"/>
              <a:cs typeface="나눔고딕 ExtraBold"/>
            </a:endParaRPr>
          </a:p>
        </p:txBody>
      </p:sp>
      <p:sp>
        <p:nvSpPr>
          <p:cNvPr id="40" name="object 40">
            <a:extLst>
              <a:ext uri="{FF2B5EF4-FFF2-40B4-BE49-F238E27FC236}">
                <a16:creationId xmlns:a16="http://schemas.microsoft.com/office/drawing/2014/main" id="{EEFA343A-6E7E-FCE3-6F15-4723556B0650}"/>
              </a:ext>
            </a:extLst>
          </p:cNvPr>
          <p:cNvSpPr txBox="1"/>
          <p:nvPr/>
        </p:nvSpPr>
        <p:spPr>
          <a:xfrm>
            <a:off x="4441461" y="6597352"/>
            <a:ext cx="268406" cy="128240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z="800" b="1" dirty="0">
                <a:latin typeface="나눔고딕 ExtraBold"/>
                <a:cs typeface="나눔고딕 ExtraBold"/>
              </a:rPr>
              <a:pPr marL="38100">
                <a:lnSpc>
                  <a:spcPct val="100000"/>
                </a:lnSpc>
                <a:spcBef>
                  <a:spcPts val="40"/>
                </a:spcBef>
              </a:pPr>
              <a:t>13</a:t>
            </a:fld>
            <a:endParaRPr sz="800" dirty="0">
              <a:latin typeface="나눔고딕 ExtraBold"/>
              <a:cs typeface="나눔고딕 ExtraBold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7FF492F5-E3A0-2BF1-998F-D4FB4A4D61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51215" y="693308"/>
            <a:ext cx="1631346" cy="2117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ject 21">
            <a:extLst>
              <a:ext uri="{FF2B5EF4-FFF2-40B4-BE49-F238E27FC236}">
                <a16:creationId xmlns:a16="http://schemas.microsoft.com/office/drawing/2014/main" id="{CA98E08C-C2FC-7770-0263-C8818707767B}"/>
              </a:ext>
            </a:extLst>
          </p:cNvPr>
          <p:cNvSpPr/>
          <p:nvPr/>
        </p:nvSpPr>
        <p:spPr>
          <a:xfrm>
            <a:off x="1941826" y="908720"/>
            <a:ext cx="6637151" cy="5085796"/>
          </a:xfrm>
          <a:custGeom>
            <a:avLst/>
            <a:gdLst/>
            <a:ahLst/>
            <a:cxnLst/>
            <a:rect l="l" t="t" r="r" b="b"/>
            <a:pathLst>
              <a:path w="5668009" h="4384675">
                <a:moveTo>
                  <a:pt x="0" y="4384167"/>
                </a:moveTo>
                <a:lnTo>
                  <a:pt x="5667502" y="4384167"/>
                </a:lnTo>
                <a:lnTo>
                  <a:pt x="5667502" y="0"/>
                </a:lnTo>
                <a:lnTo>
                  <a:pt x="0" y="0"/>
                </a:lnTo>
                <a:lnTo>
                  <a:pt x="0" y="4384167"/>
                </a:lnTo>
                <a:close/>
              </a:path>
            </a:pathLst>
          </a:custGeom>
          <a:ln w="28956">
            <a:solidFill>
              <a:srgbClr val="E6EBF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366829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08B8F5-4CDA-DD4F-DA88-E4AE2AFA2D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bject 22">
            <a:extLst>
              <a:ext uri="{FF2B5EF4-FFF2-40B4-BE49-F238E27FC236}">
                <a16:creationId xmlns:a16="http://schemas.microsoft.com/office/drawing/2014/main" id="{002CCD28-673E-ED77-B303-89BFA6D5E98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51459" y="260648"/>
            <a:ext cx="493354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375410" algn="l"/>
                <a:tab pos="1651000" algn="l"/>
              </a:tabLst>
            </a:pPr>
            <a:r>
              <a:rPr lang="ko-KR" altLang="en-US" dirty="0" err="1">
                <a:latin typeface="나눔고딕 ExtraBold" panose="020B0600000101010101" charset="-127"/>
                <a:ea typeface="나눔고딕 ExtraBold" panose="020B0600000101010101" charset="-127"/>
              </a:rPr>
              <a:t>서준덕</a:t>
            </a:r>
            <a:r>
              <a:rPr lang="ko-KR" altLang="en-US" dirty="0">
                <a:latin typeface="나눔고딕 ExtraBold" panose="020B0600000101010101" charset="-127"/>
                <a:ea typeface="나눔고딕 ExtraBold" panose="020B0600000101010101" charset="-127"/>
              </a:rPr>
              <a:t> 부사장  </a:t>
            </a:r>
            <a:r>
              <a:rPr dirty="0"/>
              <a:t>/</a:t>
            </a:r>
            <a:r>
              <a:rPr lang="en-US" dirty="0"/>
              <a:t>  </a:t>
            </a:r>
            <a:r>
              <a:rPr lang="ko-KR" altLang="en-US" dirty="0"/>
              <a:t>영업 및 조직 구축 전문가</a:t>
            </a:r>
            <a:endParaRPr dirty="0"/>
          </a:p>
        </p:txBody>
      </p:sp>
      <p:grpSp>
        <p:nvGrpSpPr>
          <p:cNvPr id="23" name="object 23">
            <a:extLst>
              <a:ext uri="{FF2B5EF4-FFF2-40B4-BE49-F238E27FC236}">
                <a16:creationId xmlns:a16="http://schemas.microsoft.com/office/drawing/2014/main" id="{CC468503-A52D-52BD-CDC5-53D5B8E3CD48}"/>
              </a:ext>
            </a:extLst>
          </p:cNvPr>
          <p:cNvGrpSpPr/>
          <p:nvPr/>
        </p:nvGrpSpPr>
        <p:grpSpPr>
          <a:xfrm>
            <a:off x="251459" y="650763"/>
            <a:ext cx="8327390" cy="42545"/>
            <a:chOff x="251459" y="650763"/>
            <a:chExt cx="8327390" cy="42545"/>
          </a:xfrm>
        </p:grpSpPr>
        <p:sp>
          <p:nvSpPr>
            <p:cNvPr id="24" name="object 24">
              <a:extLst>
                <a:ext uri="{FF2B5EF4-FFF2-40B4-BE49-F238E27FC236}">
                  <a16:creationId xmlns:a16="http://schemas.microsoft.com/office/drawing/2014/main" id="{61162121-8CF0-DF20-061C-8F376AE443D4}"/>
                </a:ext>
              </a:extLst>
            </p:cNvPr>
            <p:cNvSpPr/>
            <p:nvPr/>
          </p:nvSpPr>
          <p:spPr>
            <a:xfrm>
              <a:off x="2816352" y="650763"/>
              <a:ext cx="5762625" cy="42545"/>
            </a:xfrm>
            <a:custGeom>
              <a:avLst/>
              <a:gdLst/>
              <a:ahLst/>
              <a:cxnLst/>
              <a:rect l="l" t="t" r="r" b="b"/>
              <a:pathLst>
                <a:path w="5762625" h="42545">
                  <a:moveTo>
                    <a:pt x="5762244" y="0"/>
                  </a:moveTo>
                  <a:lnTo>
                    <a:pt x="0" y="0"/>
                  </a:lnTo>
                  <a:lnTo>
                    <a:pt x="0" y="42402"/>
                  </a:lnTo>
                  <a:lnTo>
                    <a:pt x="5762244" y="42402"/>
                  </a:lnTo>
                  <a:lnTo>
                    <a:pt x="5762244" y="0"/>
                  </a:lnTo>
                  <a:close/>
                </a:path>
              </a:pathLst>
            </a:custGeom>
            <a:solidFill>
              <a:srgbClr val="E6EB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>
              <a:extLst>
                <a:ext uri="{FF2B5EF4-FFF2-40B4-BE49-F238E27FC236}">
                  <a16:creationId xmlns:a16="http://schemas.microsoft.com/office/drawing/2014/main" id="{354DE479-78BB-DC2D-5E1F-83D6D444E705}"/>
                </a:ext>
              </a:extLst>
            </p:cNvPr>
            <p:cNvSpPr/>
            <p:nvPr/>
          </p:nvSpPr>
          <p:spPr>
            <a:xfrm>
              <a:off x="251459" y="650763"/>
              <a:ext cx="2688590" cy="42545"/>
            </a:xfrm>
            <a:custGeom>
              <a:avLst/>
              <a:gdLst/>
              <a:ahLst/>
              <a:cxnLst/>
              <a:rect l="l" t="t" r="r" b="b"/>
              <a:pathLst>
                <a:path w="2688590" h="42545">
                  <a:moveTo>
                    <a:pt x="2688082" y="0"/>
                  </a:moveTo>
                  <a:lnTo>
                    <a:pt x="0" y="0"/>
                  </a:lnTo>
                  <a:lnTo>
                    <a:pt x="0" y="42402"/>
                  </a:lnTo>
                  <a:lnTo>
                    <a:pt x="2688082" y="42402"/>
                  </a:lnTo>
                  <a:lnTo>
                    <a:pt x="2688082" y="0"/>
                  </a:lnTo>
                  <a:close/>
                </a:path>
              </a:pathLst>
            </a:custGeom>
            <a:solidFill>
              <a:srgbClr val="93B3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>
            <a:extLst>
              <a:ext uri="{FF2B5EF4-FFF2-40B4-BE49-F238E27FC236}">
                <a16:creationId xmlns:a16="http://schemas.microsoft.com/office/drawing/2014/main" id="{8E9DDCC7-2AF7-FFF1-041F-86834CF6409C}"/>
              </a:ext>
            </a:extLst>
          </p:cNvPr>
          <p:cNvSpPr txBox="1"/>
          <p:nvPr/>
        </p:nvSpPr>
        <p:spPr>
          <a:xfrm>
            <a:off x="2195736" y="980728"/>
            <a:ext cx="5598052" cy="263879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88595" indent="-171450">
              <a:lnSpc>
                <a:spcPct val="200000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r>
              <a:rPr lang="ko-KR" altLang="en-US" sz="1050" b="1" spc="-20" dirty="0">
                <a:latin typeface="나눔고딕 ExtraBold" panose="020B0600000101010101" charset="-127"/>
                <a:ea typeface="나눔고딕 ExtraBold" panose="020B0600000101010101" charset="-127"/>
                <a:cs typeface="나눔고딕 ExtraBold"/>
              </a:rPr>
              <a:t>세종대 유통산업학 석사</a:t>
            </a:r>
            <a:endParaRPr lang="en-US" altLang="ko-KR" sz="1050" b="1" spc="-20" dirty="0">
              <a:latin typeface="나눔고딕 ExtraBold" panose="020B0600000101010101" charset="-127"/>
              <a:ea typeface="나눔고딕 ExtraBold" panose="020B0600000101010101" charset="-127"/>
              <a:cs typeface="나눔고딕 ExtraBold"/>
            </a:endParaRPr>
          </a:p>
          <a:p>
            <a:pPr marL="188595" indent="-171450">
              <a:lnSpc>
                <a:spcPct val="200000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r>
              <a:rPr lang="ko-KR" altLang="en-US" sz="1050" b="1" spc="-20" dirty="0">
                <a:latin typeface="나눔고딕 ExtraBold" panose="020B0600000101010101" charset="-127"/>
                <a:ea typeface="나눔고딕 ExtraBold" panose="020B0600000101010101" charset="-127"/>
                <a:cs typeface="나눔고딕 ExtraBold"/>
              </a:rPr>
              <a:t>한국유통연수원 영업 오퍼레이션 교수</a:t>
            </a:r>
            <a:endParaRPr lang="en-US" altLang="ko-KR" sz="1050" b="1" spc="-20" dirty="0">
              <a:latin typeface="나눔고딕 ExtraBold" panose="020B0600000101010101" charset="-127"/>
              <a:ea typeface="나눔고딕 ExtraBold" panose="020B0600000101010101" charset="-127"/>
              <a:cs typeface="나눔고딕 ExtraBold"/>
            </a:endParaRPr>
          </a:p>
          <a:p>
            <a:pPr marL="188595" indent="-171450">
              <a:lnSpc>
                <a:spcPct val="200000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r>
              <a:rPr lang="ko-KR" altLang="en-US" sz="1050" b="1" spc="-20" dirty="0">
                <a:latin typeface="나눔고딕 ExtraBold" panose="020B0600000101010101" charset="-127"/>
                <a:ea typeface="나눔고딕 ExtraBold" panose="020B0600000101010101" charset="-127"/>
                <a:cs typeface="나눔고딕 ExtraBold"/>
              </a:rPr>
              <a:t>연세대학교 유통경영자과정 수료</a:t>
            </a:r>
            <a:endParaRPr lang="en-US" altLang="ko-KR" sz="1050" b="1" spc="-20" dirty="0">
              <a:latin typeface="나눔고딕 ExtraBold" panose="020B0600000101010101" charset="-127"/>
              <a:ea typeface="나눔고딕 ExtraBold" panose="020B0600000101010101" charset="-127"/>
              <a:cs typeface="나눔고딕 ExtraBold"/>
            </a:endParaRPr>
          </a:p>
          <a:p>
            <a:pPr marL="188595" indent="-171450">
              <a:lnSpc>
                <a:spcPct val="200000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r>
              <a:rPr lang="ko-KR" altLang="en-US" sz="1050" b="1" spc="-20" dirty="0">
                <a:latin typeface="나눔고딕 ExtraBold" panose="020B0600000101010101" charset="-127"/>
                <a:ea typeface="나눔고딕 ExtraBold" panose="020B0600000101010101" charset="-127"/>
                <a:cs typeface="나눔고딕 ExtraBold"/>
              </a:rPr>
              <a:t>천일식품</a:t>
            </a:r>
            <a:r>
              <a:rPr lang="en-US" altLang="ko-KR" sz="1050" b="1" spc="-20" dirty="0">
                <a:latin typeface="나눔고딕 ExtraBold" panose="020B0600000101010101" charset="-127"/>
                <a:ea typeface="나눔고딕 ExtraBold" panose="020B0600000101010101" charset="-127"/>
                <a:cs typeface="나눔고딕 ExtraBold"/>
              </a:rPr>
              <a:t> / </a:t>
            </a:r>
            <a:r>
              <a:rPr lang="ko-KR" altLang="en-US" sz="1050" b="1" spc="-20" dirty="0">
                <a:latin typeface="나눔고딕 ExtraBold" panose="020B0600000101010101" charset="-127"/>
                <a:ea typeface="나눔고딕 ExtraBold" panose="020B0600000101010101" charset="-127"/>
                <a:cs typeface="나눔고딕 ExtraBold"/>
              </a:rPr>
              <a:t>영업마케팅 총괄 상무</a:t>
            </a:r>
            <a:endParaRPr lang="en-US" altLang="ko-KR" sz="1050" b="1" spc="-20" dirty="0">
              <a:latin typeface="나눔고딕 ExtraBold" panose="020B0600000101010101" charset="-127"/>
              <a:ea typeface="나눔고딕 ExtraBold" panose="020B0600000101010101" charset="-127"/>
              <a:cs typeface="나눔고딕 ExtraBold"/>
            </a:endParaRPr>
          </a:p>
          <a:p>
            <a:pPr marL="188595" indent="-171450">
              <a:lnSpc>
                <a:spcPct val="200000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r>
              <a:rPr lang="ko-KR" altLang="en-US" sz="1050" b="1" spc="-20" dirty="0">
                <a:latin typeface="나눔고딕 ExtraBold" panose="020B0600000101010101" charset="-127"/>
                <a:ea typeface="나눔고딕 ExtraBold" panose="020B0600000101010101" charset="-127"/>
                <a:cs typeface="나눔고딕 ExtraBold"/>
              </a:rPr>
              <a:t>웅진식품 </a:t>
            </a:r>
            <a:r>
              <a:rPr lang="en-US" altLang="ko-KR" sz="1050" b="1" spc="-20" dirty="0">
                <a:latin typeface="나눔고딕 ExtraBold" panose="020B0600000101010101" charset="-127"/>
                <a:ea typeface="나눔고딕 ExtraBold" panose="020B0600000101010101" charset="-127"/>
                <a:cs typeface="나눔고딕 ExtraBold"/>
              </a:rPr>
              <a:t>/ </a:t>
            </a:r>
            <a:r>
              <a:rPr lang="ko-KR" altLang="en-US" sz="1050" b="1" spc="-20" dirty="0">
                <a:latin typeface="나눔고딕 ExtraBold" panose="020B0600000101010101" charset="-127"/>
                <a:ea typeface="나눔고딕 ExtraBold" panose="020B0600000101010101" charset="-127"/>
                <a:cs typeface="나눔고딕 ExtraBold"/>
              </a:rPr>
              <a:t>영업총괄본부장 상무</a:t>
            </a:r>
            <a:endParaRPr lang="en-US" altLang="ko-KR" sz="1050" b="1" spc="-20" dirty="0">
              <a:latin typeface="나눔고딕 ExtraBold" panose="020B0600000101010101" charset="-127"/>
              <a:ea typeface="나눔고딕 ExtraBold" panose="020B0600000101010101" charset="-127"/>
              <a:cs typeface="나눔고딕 ExtraBold"/>
            </a:endParaRPr>
          </a:p>
          <a:p>
            <a:pPr marL="188595" indent="-171450">
              <a:lnSpc>
                <a:spcPct val="200000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r>
              <a:rPr lang="ko-KR" altLang="en-US" sz="1050" b="1" spc="-20" dirty="0" err="1">
                <a:latin typeface="나눔고딕 ExtraBold" panose="020B0600000101010101" charset="-127"/>
                <a:ea typeface="나눔고딕 ExtraBold" panose="020B0600000101010101" charset="-127"/>
                <a:cs typeface="나눔고딕 ExtraBold"/>
              </a:rPr>
              <a:t>동부팜가야</a:t>
            </a:r>
            <a:r>
              <a:rPr lang="ko-KR" altLang="en-US" sz="1050" b="1" spc="-20" dirty="0">
                <a:latin typeface="나눔고딕 ExtraBold" panose="020B0600000101010101" charset="-127"/>
                <a:ea typeface="나눔고딕 ExtraBold" panose="020B0600000101010101" charset="-127"/>
                <a:cs typeface="나눔고딕 ExtraBold"/>
              </a:rPr>
              <a:t> </a:t>
            </a:r>
            <a:r>
              <a:rPr lang="en-US" altLang="ko-KR" sz="1050" b="1" spc="-20" dirty="0">
                <a:latin typeface="나눔고딕 ExtraBold" panose="020B0600000101010101" charset="-127"/>
                <a:ea typeface="나눔고딕 ExtraBold" panose="020B0600000101010101" charset="-127"/>
                <a:cs typeface="나눔고딕 ExtraBold"/>
              </a:rPr>
              <a:t>/ M&amp;A </a:t>
            </a:r>
            <a:r>
              <a:rPr lang="ko-KR" altLang="en-US" sz="1050" b="1" spc="-20" dirty="0">
                <a:latin typeface="나눔고딕 ExtraBold" panose="020B0600000101010101" charset="-127"/>
                <a:ea typeface="나눔고딕 ExtraBold" panose="020B0600000101010101" charset="-127"/>
                <a:cs typeface="나눔고딕 ExtraBold"/>
              </a:rPr>
              <a:t>인수 본부장</a:t>
            </a:r>
            <a:endParaRPr lang="en-US" altLang="ko-KR" sz="1050" b="1" spc="-20" dirty="0">
              <a:latin typeface="나눔고딕 ExtraBold" panose="020B0600000101010101" charset="-127"/>
              <a:ea typeface="나눔고딕 ExtraBold" panose="020B0600000101010101" charset="-127"/>
              <a:cs typeface="나눔고딕 ExtraBold"/>
            </a:endParaRPr>
          </a:p>
          <a:p>
            <a:pPr marL="188595" indent="-171450">
              <a:lnSpc>
                <a:spcPct val="200000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r>
              <a:rPr lang="ko-KR" altLang="en-US" sz="1050" b="1" spc="-20" dirty="0" err="1">
                <a:latin typeface="나눔고딕 ExtraBold" panose="020B0600000101010101" charset="-127"/>
                <a:ea typeface="나눔고딕 ExtraBold" panose="020B0600000101010101" charset="-127"/>
                <a:cs typeface="나눔고딕 ExtraBold"/>
              </a:rPr>
              <a:t>농심그룹</a:t>
            </a:r>
            <a:r>
              <a:rPr lang="ko-KR" altLang="en-US" sz="1050" b="1" spc="-20" dirty="0">
                <a:latin typeface="나눔고딕 ExtraBold" panose="020B0600000101010101" charset="-127"/>
                <a:ea typeface="나눔고딕 ExtraBold" panose="020B0600000101010101" charset="-127"/>
                <a:cs typeface="나눔고딕 ExtraBold"/>
              </a:rPr>
              <a:t> </a:t>
            </a:r>
            <a:r>
              <a:rPr lang="en-US" altLang="ko-KR" sz="1050" b="1" spc="-20" dirty="0">
                <a:latin typeface="나눔고딕 ExtraBold" panose="020B0600000101010101" charset="-127"/>
                <a:ea typeface="나눔고딕 ExtraBold" panose="020B0600000101010101" charset="-127"/>
                <a:cs typeface="나눔고딕 ExtraBold"/>
              </a:rPr>
              <a:t>/ </a:t>
            </a:r>
            <a:r>
              <a:rPr lang="ko-KR" altLang="en-US" sz="1050" b="1" spc="-20" dirty="0" err="1">
                <a:latin typeface="나눔고딕 ExtraBold" panose="020B0600000101010101" charset="-127"/>
                <a:ea typeface="나눔고딕 ExtraBold" panose="020B0600000101010101" charset="-127"/>
                <a:cs typeface="나눔고딕 ExtraBold"/>
              </a:rPr>
              <a:t>특판영업부장</a:t>
            </a:r>
            <a:endParaRPr lang="en-US" altLang="ko-KR" sz="1050" b="1" spc="-20" dirty="0">
              <a:latin typeface="나눔고딕 ExtraBold" panose="020B0600000101010101" charset="-127"/>
              <a:ea typeface="나눔고딕 ExtraBold" panose="020B0600000101010101" charset="-127"/>
              <a:cs typeface="나눔고딕 ExtraBold"/>
            </a:endParaRPr>
          </a:p>
          <a:p>
            <a:pPr marL="188595" indent="-171450">
              <a:lnSpc>
                <a:spcPct val="200000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r>
              <a:rPr lang="ko-KR" altLang="en-US" sz="1050" b="1" spc="-20" dirty="0" err="1">
                <a:latin typeface="나눔고딕 ExtraBold" panose="020B0600000101010101" charset="-127"/>
                <a:ea typeface="나눔고딕 ExtraBold" panose="020B0600000101010101" charset="-127"/>
                <a:cs typeface="나눔고딕 ExtraBold"/>
              </a:rPr>
              <a:t>농심그룹</a:t>
            </a:r>
            <a:r>
              <a:rPr lang="ko-KR" altLang="en-US" sz="1050" b="1" spc="-20" dirty="0">
                <a:latin typeface="나눔고딕 ExtraBold" panose="020B0600000101010101" charset="-127"/>
                <a:ea typeface="나눔고딕 ExtraBold" panose="020B0600000101010101" charset="-127"/>
                <a:cs typeface="나눔고딕 ExtraBold"/>
              </a:rPr>
              <a:t> </a:t>
            </a:r>
            <a:r>
              <a:rPr lang="en-US" altLang="ko-KR" sz="1050" b="1" spc="-20" dirty="0">
                <a:latin typeface="나눔고딕 ExtraBold" panose="020B0600000101010101" charset="-127"/>
                <a:ea typeface="나눔고딕 ExtraBold" panose="020B0600000101010101" charset="-127"/>
                <a:cs typeface="나눔고딕 ExtraBold"/>
              </a:rPr>
              <a:t>/ </a:t>
            </a:r>
            <a:r>
              <a:rPr lang="ko-KR" altLang="en-US" sz="1050" b="1" spc="-20" dirty="0">
                <a:latin typeface="나눔고딕 ExtraBold" panose="020B0600000101010101" charset="-127"/>
                <a:ea typeface="나눔고딕 ExtraBold" panose="020B0600000101010101" charset="-127"/>
                <a:cs typeface="나눔고딕 ExtraBold"/>
              </a:rPr>
              <a:t>카테고리 매니지먼트 총괄 캡틴</a:t>
            </a:r>
            <a:endParaRPr lang="en-US" altLang="ko-KR" sz="1050" b="1" spc="-20" dirty="0">
              <a:latin typeface="나눔고딕 ExtraBold" panose="020B0600000101010101" charset="-127"/>
              <a:ea typeface="나눔고딕 ExtraBold" panose="020B0600000101010101" charset="-127"/>
              <a:cs typeface="나눔고딕 ExtraBold"/>
            </a:endParaRPr>
          </a:p>
        </p:txBody>
      </p:sp>
      <p:sp>
        <p:nvSpPr>
          <p:cNvPr id="40" name="object 40">
            <a:extLst>
              <a:ext uri="{FF2B5EF4-FFF2-40B4-BE49-F238E27FC236}">
                <a16:creationId xmlns:a16="http://schemas.microsoft.com/office/drawing/2014/main" id="{EEFA343A-6E7E-FCE3-6F15-4723556B0650}"/>
              </a:ext>
            </a:extLst>
          </p:cNvPr>
          <p:cNvSpPr txBox="1"/>
          <p:nvPr/>
        </p:nvSpPr>
        <p:spPr>
          <a:xfrm>
            <a:off x="4441461" y="6597352"/>
            <a:ext cx="268406" cy="128240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z="800" b="1" dirty="0">
                <a:latin typeface="나눔고딕 ExtraBold"/>
                <a:cs typeface="나눔고딕 ExtraBold"/>
              </a:rPr>
              <a:pPr marL="38100">
                <a:lnSpc>
                  <a:spcPct val="100000"/>
                </a:lnSpc>
                <a:spcBef>
                  <a:spcPts val="40"/>
                </a:spcBef>
              </a:pPr>
              <a:t>14</a:t>
            </a:fld>
            <a:endParaRPr sz="800" dirty="0">
              <a:latin typeface="나눔고딕 ExtraBold"/>
              <a:cs typeface="나눔고딕 ExtraBold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7FF492F5-E3A0-2BF1-998F-D4FB4A4D61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51215" y="693308"/>
            <a:ext cx="1686832" cy="2189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ject 21">
            <a:extLst>
              <a:ext uri="{FF2B5EF4-FFF2-40B4-BE49-F238E27FC236}">
                <a16:creationId xmlns:a16="http://schemas.microsoft.com/office/drawing/2014/main" id="{1CEF382C-F3A7-192A-A499-6B80B685BCFF}"/>
              </a:ext>
            </a:extLst>
          </p:cNvPr>
          <p:cNvSpPr/>
          <p:nvPr/>
        </p:nvSpPr>
        <p:spPr>
          <a:xfrm>
            <a:off x="1941826" y="908720"/>
            <a:ext cx="6637151" cy="5085796"/>
          </a:xfrm>
          <a:custGeom>
            <a:avLst/>
            <a:gdLst/>
            <a:ahLst/>
            <a:cxnLst/>
            <a:rect l="l" t="t" r="r" b="b"/>
            <a:pathLst>
              <a:path w="5668009" h="4384675">
                <a:moveTo>
                  <a:pt x="0" y="4384167"/>
                </a:moveTo>
                <a:lnTo>
                  <a:pt x="5667502" y="4384167"/>
                </a:lnTo>
                <a:lnTo>
                  <a:pt x="5667502" y="0"/>
                </a:lnTo>
                <a:lnTo>
                  <a:pt x="0" y="0"/>
                </a:lnTo>
                <a:lnTo>
                  <a:pt x="0" y="4384167"/>
                </a:lnTo>
                <a:close/>
              </a:path>
            </a:pathLst>
          </a:custGeom>
          <a:ln w="28956">
            <a:solidFill>
              <a:srgbClr val="E6EBF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801376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37004" y="1885188"/>
            <a:ext cx="5271770" cy="2712922"/>
          </a:xfrm>
          <a:prstGeom prst="rect">
            <a:avLst/>
          </a:prstGeom>
          <a:ln w="76200">
            <a:solidFill>
              <a:srgbClr val="E6EBF6"/>
            </a:solidFill>
          </a:ln>
        </p:spPr>
        <p:txBody>
          <a:bodyPr vert="horz" wrap="square" lIns="0" tIns="1771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395"/>
              </a:spcBef>
            </a:pPr>
            <a:r>
              <a:rPr lang="en-US" altLang="ko-KR" sz="4400" b="1" dirty="0">
                <a:solidFill>
                  <a:srgbClr val="E6EBF6"/>
                </a:solidFill>
                <a:latin typeface="나눔고딕 ExtraBold"/>
                <a:cs typeface="나눔고딕 ExtraBold"/>
              </a:rPr>
              <a:t>Ⅲ</a:t>
            </a:r>
            <a:endParaRPr sz="4400" dirty="0">
              <a:latin typeface="나눔고딕 ExtraBold"/>
              <a:cs typeface="나눔고딕 ExtraBold"/>
            </a:endParaRPr>
          </a:p>
          <a:p>
            <a:pPr algn="ctr">
              <a:lnSpc>
                <a:spcPct val="100000"/>
              </a:lnSpc>
              <a:spcBef>
                <a:spcPts val="3354"/>
              </a:spcBef>
            </a:pPr>
            <a:r>
              <a:rPr sz="3200" b="1" dirty="0" err="1">
                <a:solidFill>
                  <a:srgbClr val="090950"/>
                </a:solidFill>
                <a:latin typeface="나눔고딕 ExtraBold"/>
                <a:cs typeface="나눔고딕 ExtraBold"/>
              </a:rPr>
              <a:t>언론보도</a:t>
            </a:r>
            <a:endParaRPr lang="en-US" sz="3200" b="1" dirty="0">
              <a:solidFill>
                <a:srgbClr val="090950"/>
              </a:solidFill>
              <a:latin typeface="나눔고딕 ExtraBold"/>
              <a:cs typeface="나눔고딕 ExtraBold"/>
            </a:endParaRPr>
          </a:p>
          <a:p>
            <a:pPr algn="ctr">
              <a:lnSpc>
                <a:spcPct val="100000"/>
              </a:lnSpc>
              <a:spcBef>
                <a:spcPts val="3354"/>
              </a:spcBef>
            </a:pPr>
            <a:endParaRPr sz="3200" dirty="0">
              <a:latin typeface="나눔고딕 ExtraBold"/>
              <a:cs typeface="나눔고딕 ExtraBold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object 4"/>
          <p:cNvGrpSpPr/>
          <p:nvPr/>
        </p:nvGrpSpPr>
        <p:grpSpPr>
          <a:xfrm>
            <a:off x="251459" y="650763"/>
            <a:ext cx="8327390" cy="42545"/>
            <a:chOff x="251459" y="650763"/>
            <a:chExt cx="8327390" cy="42545"/>
          </a:xfrm>
        </p:grpSpPr>
        <p:sp>
          <p:nvSpPr>
            <p:cNvPr id="5" name="object 5"/>
            <p:cNvSpPr/>
            <p:nvPr/>
          </p:nvSpPr>
          <p:spPr>
            <a:xfrm>
              <a:off x="2816352" y="650763"/>
              <a:ext cx="5762625" cy="42545"/>
            </a:xfrm>
            <a:custGeom>
              <a:avLst/>
              <a:gdLst/>
              <a:ahLst/>
              <a:cxnLst/>
              <a:rect l="l" t="t" r="r" b="b"/>
              <a:pathLst>
                <a:path w="5762625" h="42545">
                  <a:moveTo>
                    <a:pt x="5762244" y="0"/>
                  </a:moveTo>
                  <a:lnTo>
                    <a:pt x="0" y="0"/>
                  </a:lnTo>
                  <a:lnTo>
                    <a:pt x="0" y="42402"/>
                  </a:lnTo>
                  <a:lnTo>
                    <a:pt x="5762244" y="42402"/>
                  </a:lnTo>
                  <a:lnTo>
                    <a:pt x="5762244" y="0"/>
                  </a:lnTo>
                  <a:close/>
                </a:path>
              </a:pathLst>
            </a:custGeom>
            <a:solidFill>
              <a:srgbClr val="E6EB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51459" y="650763"/>
              <a:ext cx="2688590" cy="42545"/>
            </a:xfrm>
            <a:custGeom>
              <a:avLst/>
              <a:gdLst/>
              <a:ahLst/>
              <a:cxnLst/>
              <a:rect l="l" t="t" r="r" b="b"/>
              <a:pathLst>
                <a:path w="2688590" h="42545">
                  <a:moveTo>
                    <a:pt x="2688082" y="0"/>
                  </a:moveTo>
                  <a:lnTo>
                    <a:pt x="0" y="0"/>
                  </a:lnTo>
                  <a:lnTo>
                    <a:pt x="0" y="42402"/>
                  </a:lnTo>
                  <a:lnTo>
                    <a:pt x="2688082" y="42402"/>
                  </a:lnTo>
                  <a:lnTo>
                    <a:pt x="2688082" y="0"/>
                  </a:lnTo>
                  <a:close/>
                </a:path>
              </a:pathLst>
            </a:custGeom>
            <a:solidFill>
              <a:srgbClr val="93B3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pPr marL="38100">
                <a:lnSpc>
                  <a:spcPct val="100000"/>
                </a:lnSpc>
                <a:spcBef>
                  <a:spcPts val="40"/>
                </a:spcBef>
              </a:pPr>
              <a:t>16</a:t>
            </a:fld>
            <a:endParaRPr dirty="0"/>
          </a:p>
        </p:txBody>
      </p:sp>
      <p:sp>
        <p:nvSpPr>
          <p:cNvPr id="20" name="제목 19">
            <a:extLst>
              <a:ext uri="{FF2B5EF4-FFF2-40B4-BE49-F238E27FC236}">
                <a16:creationId xmlns:a16="http://schemas.microsoft.com/office/drawing/2014/main" id="{C0F0733C-0902-0CB6-E3DE-0BB8003294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459" y="247726"/>
            <a:ext cx="8664651" cy="276598"/>
          </a:xfrm>
        </p:spPr>
        <p:txBody>
          <a:bodyPr/>
          <a:lstStyle/>
          <a:p>
            <a:r>
              <a:rPr lang="ko-KR" altLang="en-US" sz="1800" b="1" dirty="0">
                <a:solidFill>
                  <a:srgbClr val="090950"/>
                </a:solidFill>
                <a:latin typeface="나눔고딕 ExtraBold"/>
                <a:cs typeface="나눔고딕 ExtraBold"/>
              </a:rPr>
              <a:t>국내 프랜차이즈 </a:t>
            </a:r>
            <a:r>
              <a:rPr lang="en-US" altLang="ko-KR" sz="1800" b="1" dirty="0">
                <a:solidFill>
                  <a:srgbClr val="090950"/>
                </a:solidFill>
                <a:latin typeface="나눔고딕 ExtraBold"/>
                <a:cs typeface="나눔고딕 ExtraBold"/>
              </a:rPr>
              <a:t>CEO </a:t>
            </a:r>
            <a:r>
              <a:rPr lang="ko-KR" altLang="en-US" sz="1800" b="1" dirty="0">
                <a:solidFill>
                  <a:srgbClr val="090950"/>
                </a:solidFill>
                <a:latin typeface="나눔고딕 ExtraBold"/>
                <a:cs typeface="나눔고딕 ExtraBold"/>
              </a:rPr>
              <a:t>과정의 효시</a:t>
            </a:r>
            <a:endParaRPr lang="ko-KR" altLang="en-US" dirty="0"/>
          </a:p>
        </p:txBody>
      </p:sp>
      <p:pic>
        <p:nvPicPr>
          <p:cNvPr id="25" name="object 17">
            <a:extLst>
              <a:ext uri="{FF2B5EF4-FFF2-40B4-BE49-F238E27FC236}">
                <a16:creationId xmlns:a16="http://schemas.microsoft.com/office/drawing/2014/main" id="{53BDBA91-75AE-DE36-43AB-37082858300E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53212" y="1772816"/>
            <a:ext cx="4837575" cy="374441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0EDA1BB-B749-44C4-918C-4411CBD09D43}"/>
              </a:ext>
            </a:extLst>
          </p:cNvPr>
          <p:cNvSpPr txBox="1"/>
          <p:nvPr/>
        </p:nvSpPr>
        <p:spPr>
          <a:xfrm>
            <a:off x="139345" y="791395"/>
            <a:ext cx="866465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29895" algn="ctr">
              <a:lnSpc>
                <a:spcPct val="100000"/>
              </a:lnSpc>
            </a:pPr>
            <a:r>
              <a:rPr lang="en-US" altLang="ko-KR" sz="1600" b="1" dirty="0">
                <a:solidFill>
                  <a:srgbClr val="09095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나눔고딕 ExtraBold"/>
              </a:rPr>
              <a:t>1999</a:t>
            </a:r>
            <a:r>
              <a:rPr lang="ko-KR" altLang="en-US" sz="1600" b="1" dirty="0">
                <a:solidFill>
                  <a:srgbClr val="09095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나눔고딕 ExtraBold"/>
              </a:rPr>
              <a:t>년</a:t>
            </a:r>
            <a:r>
              <a:rPr lang="en-US" altLang="ko-KR" sz="1600" b="1" dirty="0">
                <a:solidFill>
                  <a:srgbClr val="09095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나눔고딕 ExtraBold"/>
              </a:rPr>
              <a:t>, </a:t>
            </a:r>
            <a:r>
              <a:rPr lang="ko-KR" altLang="en-US" sz="1600" b="1" dirty="0">
                <a:solidFill>
                  <a:srgbClr val="09095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나눔고딕 ExtraBold"/>
              </a:rPr>
              <a:t>국내 최초로 </a:t>
            </a:r>
            <a:r>
              <a:rPr lang="ko-KR" altLang="en-US" sz="1600" b="1" dirty="0" err="1">
                <a:solidFill>
                  <a:srgbClr val="09095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나눔고딕 ExtraBold"/>
              </a:rPr>
              <a:t>유재은</a:t>
            </a:r>
            <a:r>
              <a:rPr lang="ko-KR" altLang="en-US" sz="1600" b="1" dirty="0">
                <a:solidFill>
                  <a:srgbClr val="09095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나눔고딕 ExtraBold"/>
              </a:rPr>
              <a:t> 대표가 프랜차이즈 </a:t>
            </a:r>
            <a:r>
              <a:rPr lang="en-US" altLang="ko-KR" sz="1600" b="1" dirty="0">
                <a:solidFill>
                  <a:srgbClr val="09095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나눔고딕 ExtraBold"/>
              </a:rPr>
              <a:t>CEO </a:t>
            </a:r>
            <a:r>
              <a:rPr lang="ko-KR" altLang="en-US" sz="1600" b="1" dirty="0">
                <a:solidFill>
                  <a:srgbClr val="09095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나눔고딕 ExtraBold"/>
              </a:rPr>
              <a:t>과정을 직접 만들고</a:t>
            </a:r>
            <a:r>
              <a:rPr lang="en-US" altLang="ko-KR" sz="1600" b="1" dirty="0">
                <a:solidFill>
                  <a:srgbClr val="09095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나눔고딕 ExtraBold"/>
              </a:rPr>
              <a:t>, </a:t>
            </a:r>
            <a:br>
              <a:rPr lang="en-US" altLang="ko-KR" sz="1600" b="1" dirty="0">
                <a:solidFill>
                  <a:srgbClr val="09095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나눔고딕 ExtraBold"/>
              </a:rPr>
            </a:br>
            <a:r>
              <a:rPr lang="ko-KR" altLang="en-US" sz="1600" b="1" dirty="0">
                <a:solidFill>
                  <a:srgbClr val="09095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나눔고딕 ExtraBold"/>
              </a:rPr>
              <a:t>생산성 본부와 공동 개최 </a:t>
            </a:r>
            <a:r>
              <a:rPr lang="en-US" altLang="ko-KR" sz="1600" b="1" dirty="0">
                <a:solidFill>
                  <a:srgbClr val="09095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나눔고딕 ExtraBold"/>
              </a:rPr>
              <a:t>(2000</a:t>
            </a:r>
            <a:r>
              <a:rPr lang="ko-KR" altLang="en-US" sz="1600" b="1" dirty="0">
                <a:solidFill>
                  <a:srgbClr val="09095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나눔고딕 ExtraBold"/>
              </a:rPr>
              <a:t>년</a:t>
            </a:r>
            <a:r>
              <a:rPr lang="en-US" altLang="ko-KR" sz="1600" b="1" dirty="0">
                <a:solidFill>
                  <a:srgbClr val="09095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나눔고딕 ExtraBold"/>
              </a:rPr>
              <a:t>) </a:t>
            </a:r>
            <a:endParaRPr lang="ko-KR" altLang="en-US" sz="1600" b="1" dirty="0">
              <a:solidFill>
                <a:srgbClr val="090950"/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나눔고딕 ExtraBold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173817" y="1925206"/>
            <a:ext cx="2406295" cy="567690"/>
          </a:xfrm>
          <a:prstGeom prst="rect">
            <a:avLst/>
          </a:prstGeom>
        </p:spPr>
        <p:txBody>
          <a:bodyPr vert="horz" wrap="square" lIns="0" tIns="1003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90"/>
              </a:spcBef>
            </a:pPr>
            <a:r>
              <a:rPr sz="1200" b="1" dirty="0">
                <a:latin typeface="나눔고딕 ExtraBold"/>
                <a:cs typeface="나눔고딕 ExtraBold"/>
              </a:rPr>
              <a:t>우수</a:t>
            </a:r>
            <a:r>
              <a:rPr sz="1200" b="1" spc="-25" dirty="0">
                <a:latin typeface="나눔고딕 ExtraBold"/>
                <a:cs typeface="나눔고딕 ExtraBold"/>
              </a:rPr>
              <a:t> </a:t>
            </a:r>
            <a:r>
              <a:rPr sz="1200" b="1" dirty="0">
                <a:latin typeface="나눔고딕 ExtraBold"/>
                <a:cs typeface="나눔고딕 ExtraBold"/>
              </a:rPr>
              <a:t>프랜차이즈</a:t>
            </a:r>
            <a:r>
              <a:rPr sz="1200" b="1" spc="-75" dirty="0">
                <a:latin typeface="나눔고딕 ExtraBold"/>
                <a:cs typeface="나눔고딕 ExtraBold"/>
              </a:rPr>
              <a:t> </a:t>
            </a:r>
            <a:r>
              <a:rPr sz="1200" b="1" dirty="0">
                <a:latin typeface="나눔고딕 ExtraBold"/>
                <a:cs typeface="나눔고딕 ExtraBold"/>
              </a:rPr>
              <a:t>분석</a:t>
            </a:r>
            <a:r>
              <a:rPr sz="1200" b="1" spc="-25" dirty="0">
                <a:latin typeface="나눔고딕 ExtraBold"/>
                <a:cs typeface="나눔고딕 ExtraBold"/>
              </a:rPr>
              <a:t> </a:t>
            </a:r>
            <a:r>
              <a:rPr sz="1200" b="1" dirty="0">
                <a:latin typeface="나눔고딕 ExtraBold"/>
                <a:cs typeface="나눔고딕 ExtraBold"/>
              </a:rPr>
              <a:t>시리즈</a:t>
            </a:r>
            <a:r>
              <a:rPr sz="1200" b="1" spc="-25" dirty="0">
                <a:latin typeface="나눔고딕 ExtraBold"/>
                <a:cs typeface="나눔고딕 ExtraBold"/>
              </a:rPr>
              <a:t> </a:t>
            </a:r>
            <a:r>
              <a:rPr sz="1200" b="1" dirty="0">
                <a:latin typeface="나눔고딕 ExtraBold"/>
                <a:cs typeface="나눔고딕 ExtraBold"/>
              </a:rPr>
              <a:t>02</a:t>
            </a:r>
            <a:endParaRPr sz="1200" dirty="0">
              <a:latin typeface="나눔고딕 ExtraBold"/>
              <a:cs typeface="나눔고딕 ExtraBold"/>
            </a:endParaRPr>
          </a:p>
          <a:p>
            <a:pPr marL="12700">
              <a:lnSpc>
                <a:spcPct val="100000"/>
              </a:lnSpc>
              <a:spcBef>
                <a:spcPts val="695"/>
              </a:spcBef>
            </a:pPr>
            <a:r>
              <a:rPr sz="1200" dirty="0">
                <a:latin typeface="나눔고딕"/>
                <a:cs typeface="나눔고딕"/>
              </a:rPr>
              <a:t>2001년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012160" y="1925206"/>
            <a:ext cx="2317876" cy="567690"/>
          </a:xfrm>
          <a:prstGeom prst="rect">
            <a:avLst/>
          </a:prstGeom>
        </p:spPr>
        <p:txBody>
          <a:bodyPr vert="horz" wrap="square" lIns="0" tIns="1003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90"/>
              </a:spcBef>
            </a:pPr>
            <a:r>
              <a:rPr sz="1200" b="1" dirty="0">
                <a:latin typeface="나눔고딕 ExtraBold"/>
                <a:cs typeface="나눔고딕 ExtraBold"/>
              </a:rPr>
              <a:t>우수</a:t>
            </a:r>
            <a:r>
              <a:rPr sz="1200" b="1" spc="-25" dirty="0">
                <a:latin typeface="나눔고딕 ExtraBold"/>
                <a:cs typeface="나눔고딕 ExtraBold"/>
              </a:rPr>
              <a:t> </a:t>
            </a:r>
            <a:r>
              <a:rPr sz="1200" b="1" dirty="0">
                <a:latin typeface="나눔고딕 ExtraBold"/>
                <a:cs typeface="나눔고딕 ExtraBold"/>
              </a:rPr>
              <a:t>프랜차이즈</a:t>
            </a:r>
            <a:r>
              <a:rPr sz="1200" b="1" spc="-75" dirty="0">
                <a:latin typeface="나눔고딕 ExtraBold"/>
                <a:cs typeface="나눔고딕 ExtraBold"/>
              </a:rPr>
              <a:t> </a:t>
            </a:r>
            <a:r>
              <a:rPr sz="1200" b="1" dirty="0">
                <a:latin typeface="나눔고딕 ExtraBold"/>
                <a:cs typeface="나눔고딕 ExtraBold"/>
              </a:rPr>
              <a:t>분석</a:t>
            </a:r>
            <a:r>
              <a:rPr sz="1200" b="1" spc="-25" dirty="0">
                <a:latin typeface="나눔고딕 ExtraBold"/>
                <a:cs typeface="나눔고딕 ExtraBold"/>
              </a:rPr>
              <a:t> </a:t>
            </a:r>
            <a:r>
              <a:rPr sz="1200" b="1" dirty="0">
                <a:latin typeface="나눔고딕 ExtraBold"/>
                <a:cs typeface="나눔고딕 ExtraBold"/>
              </a:rPr>
              <a:t>시리즈</a:t>
            </a:r>
            <a:r>
              <a:rPr sz="1200" b="1" spc="-25" dirty="0">
                <a:latin typeface="나눔고딕 ExtraBold"/>
                <a:cs typeface="나눔고딕 ExtraBold"/>
              </a:rPr>
              <a:t> </a:t>
            </a:r>
            <a:r>
              <a:rPr sz="1200" b="1" dirty="0">
                <a:latin typeface="나눔고딕 ExtraBold"/>
                <a:cs typeface="나눔고딕 ExtraBold"/>
              </a:rPr>
              <a:t>03</a:t>
            </a:r>
            <a:endParaRPr sz="1200" dirty="0">
              <a:latin typeface="나눔고딕 ExtraBold"/>
              <a:cs typeface="나눔고딕 ExtraBold"/>
            </a:endParaRPr>
          </a:p>
          <a:p>
            <a:pPr marL="12700">
              <a:lnSpc>
                <a:spcPct val="100000"/>
              </a:lnSpc>
              <a:spcBef>
                <a:spcPts val="695"/>
              </a:spcBef>
            </a:pPr>
            <a:r>
              <a:rPr sz="1200" dirty="0">
                <a:latin typeface="나눔고딕"/>
                <a:cs typeface="나눔고딕"/>
              </a:rPr>
              <a:t>2001년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251459" y="650763"/>
            <a:ext cx="8327390" cy="42545"/>
            <a:chOff x="251459" y="650763"/>
            <a:chExt cx="8327390" cy="42545"/>
          </a:xfrm>
        </p:grpSpPr>
        <p:sp>
          <p:nvSpPr>
            <p:cNvPr id="5" name="object 5"/>
            <p:cNvSpPr/>
            <p:nvPr/>
          </p:nvSpPr>
          <p:spPr>
            <a:xfrm>
              <a:off x="2816352" y="650763"/>
              <a:ext cx="5762625" cy="42545"/>
            </a:xfrm>
            <a:custGeom>
              <a:avLst/>
              <a:gdLst/>
              <a:ahLst/>
              <a:cxnLst/>
              <a:rect l="l" t="t" r="r" b="b"/>
              <a:pathLst>
                <a:path w="5762625" h="42545">
                  <a:moveTo>
                    <a:pt x="5762244" y="0"/>
                  </a:moveTo>
                  <a:lnTo>
                    <a:pt x="0" y="0"/>
                  </a:lnTo>
                  <a:lnTo>
                    <a:pt x="0" y="42402"/>
                  </a:lnTo>
                  <a:lnTo>
                    <a:pt x="5762244" y="42402"/>
                  </a:lnTo>
                  <a:lnTo>
                    <a:pt x="5762244" y="0"/>
                  </a:lnTo>
                  <a:close/>
                </a:path>
              </a:pathLst>
            </a:custGeom>
            <a:solidFill>
              <a:srgbClr val="E6EB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51459" y="650763"/>
              <a:ext cx="2688590" cy="42545"/>
            </a:xfrm>
            <a:custGeom>
              <a:avLst/>
              <a:gdLst/>
              <a:ahLst/>
              <a:cxnLst/>
              <a:rect l="l" t="t" r="r" b="b"/>
              <a:pathLst>
                <a:path w="2688590" h="42545">
                  <a:moveTo>
                    <a:pt x="2688082" y="0"/>
                  </a:moveTo>
                  <a:lnTo>
                    <a:pt x="0" y="0"/>
                  </a:lnTo>
                  <a:lnTo>
                    <a:pt x="0" y="42402"/>
                  </a:lnTo>
                  <a:lnTo>
                    <a:pt x="2688082" y="42402"/>
                  </a:lnTo>
                  <a:lnTo>
                    <a:pt x="2688082" y="0"/>
                  </a:lnTo>
                  <a:close/>
                </a:path>
              </a:pathLst>
            </a:custGeom>
            <a:solidFill>
              <a:srgbClr val="93B3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51458" y="238460"/>
            <a:ext cx="6048733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dirty="0"/>
              <a:t>2000</a:t>
            </a:r>
            <a:r>
              <a:rPr lang="ko-KR" altLang="en-US" dirty="0"/>
              <a:t>년 </a:t>
            </a:r>
            <a:r>
              <a:rPr dirty="0" err="1"/>
              <a:t>국내</a:t>
            </a:r>
            <a:r>
              <a:rPr lang="en-US" dirty="0"/>
              <a:t> </a:t>
            </a:r>
            <a:r>
              <a:rPr dirty="0" err="1"/>
              <a:t>최초</a:t>
            </a:r>
            <a:r>
              <a:rPr spc="-100" dirty="0"/>
              <a:t> </a:t>
            </a:r>
            <a:r>
              <a:rPr dirty="0" err="1"/>
              <a:t>우수</a:t>
            </a:r>
            <a:r>
              <a:rPr lang="en-US" dirty="0"/>
              <a:t> </a:t>
            </a:r>
            <a:r>
              <a:rPr dirty="0" err="1"/>
              <a:t>프랜차이즈</a:t>
            </a:r>
            <a:r>
              <a:rPr spc="-114" dirty="0"/>
              <a:t> </a:t>
            </a:r>
            <a:r>
              <a:rPr dirty="0"/>
              <a:t>분석</a:t>
            </a:r>
            <a:r>
              <a:rPr spc="-75" dirty="0"/>
              <a:t> </a:t>
            </a:r>
            <a:r>
              <a:rPr dirty="0" err="1"/>
              <a:t>시리즈</a:t>
            </a:r>
            <a:r>
              <a:rPr spc="-75" dirty="0"/>
              <a:t> </a:t>
            </a:r>
            <a:r>
              <a:rPr dirty="0" err="1"/>
              <a:t>게재</a:t>
            </a:r>
            <a:r>
              <a:rPr lang="en-US" dirty="0"/>
              <a:t> (</a:t>
            </a:r>
            <a:r>
              <a:rPr lang="ko-KR" altLang="en-US" dirty="0"/>
              <a:t>총 </a:t>
            </a:r>
            <a:r>
              <a:rPr lang="en-US" altLang="ko-KR" dirty="0"/>
              <a:t>5</a:t>
            </a:r>
            <a:r>
              <a:rPr lang="ko-KR" altLang="en-US" dirty="0"/>
              <a:t>회</a:t>
            </a:r>
            <a:r>
              <a:rPr lang="en-US" altLang="ko-KR" dirty="0"/>
              <a:t>)</a:t>
            </a:r>
            <a:r>
              <a:rPr lang="en-US" dirty="0"/>
              <a:t> </a:t>
            </a:r>
            <a:endParaRPr dirty="0"/>
          </a:p>
        </p:txBody>
      </p:sp>
      <p:sp>
        <p:nvSpPr>
          <p:cNvPr id="8" name="object 8"/>
          <p:cNvSpPr txBox="1"/>
          <p:nvPr/>
        </p:nvSpPr>
        <p:spPr>
          <a:xfrm>
            <a:off x="251520" y="1925206"/>
            <a:ext cx="2406295" cy="567690"/>
          </a:xfrm>
          <a:prstGeom prst="rect">
            <a:avLst/>
          </a:prstGeom>
        </p:spPr>
        <p:txBody>
          <a:bodyPr vert="horz" wrap="square" lIns="0" tIns="1003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90"/>
              </a:spcBef>
            </a:pPr>
            <a:r>
              <a:rPr sz="1200" b="1" dirty="0">
                <a:latin typeface="나눔고딕 ExtraBold"/>
                <a:cs typeface="나눔고딕 ExtraBold"/>
              </a:rPr>
              <a:t>우수</a:t>
            </a:r>
            <a:r>
              <a:rPr sz="1200" b="1" spc="-25" dirty="0">
                <a:latin typeface="나눔고딕 ExtraBold"/>
                <a:cs typeface="나눔고딕 ExtraBold"/>
              </a:rPr>
              <a:t> </a:t>
            </a:r>
            <a:r>
              <a:rPr sz="1200" b="1" dirty="0">
                <a:latin typeface="나눔고딕 ExtraBold"/>
                <a:cs typeface="나눔고딕 ExtraBold"/>
              </a:rPr>
              <a:t>프랜차이즈</a:t>
            </a:r>
            <a:r>
              <a:rPr sz="1200" b="1" spc="-75" dirty="0">
                <a:latin typeface="나눔고딕 ExtraBold"/>
                <a:cs typeface="나눔고딕 ExtraBold"/>
              </a:rPr>
              <a:t> </a:t>
            </a:r>
            <a:r>
              <a:rPr sz="1200" b="1" dirty="0">
                <a:latin typeface="나눔고딕 ExtraBold"/>
                <a:cs typeface="나눔고딕 ExtraBold"/>
              </a:rPr>
              <a:t>분석</a:t>
            </a:r>
            <a:r>
              <a:rPr sz="1200" b="1" spc="-25" dirty="0">
                <a:latin typeface="나눔고딕 ExtraBold"/>
                <a:cs typeface="나눔고딕 ExtraBold"/>
              </a:rPr>
              <a:t> </a:t>
            </a:r>
            <a:r>
              <a:rPr sz="1200" b="1" dirty="0">
                <a:latin typeface="나눔고딕 ExtraBold"/>
                <a:cs typeface="나눔고딕 ExtraBold"/>
              </a:rPr>
              <a:t>시리즈</a:t>
            </a:r>
            <a:r>
              <a:rPr sz="1200" b="1" spc="-25" dirty="0">
                <a:latin typeface="나눔고딕 ExtraBold"/>
                <a:cs typeface="나눔고딕 ExtraBold"/>
              </a:rPr>
              <a:t> </a:t>
            </a:r>
            <a:r>
              <a:rPr sz="1200" b="1" dirty="0">
                <a:latin typeface="나눔고딕 ExtraBold"/>
                <a:cs typeface="나눔고딕 ExtraBold"/>
              </a:rPr>
              <a:t>01</a:t>
            </a:r>
            <a:endParaRPr sz="1200" dirty="0">
              <a:latin typeface="나눔고딕 ExtraBold"/>
              <a:cs typeface="나눔고딕 ExtraBold"/>
            </a:endParaRPr>
          </a:p>
          <a:p>
            <a:pPr marL="12700">
              <a:lnSpc>
                <a:spcPct val="100000"/>
              </a:lnSpc>
              <a:spcBef>
                <a:spcPts val="695"/>
              </a:spcBef>
            </a:pPr>
            <a:r>
              <a:rPr sz="1200" dirty="0">
                <a:latin typeface="나눔고딕"/>
                <a:cs typeface="나눔고딕"/>
              </a:rPr>
              <a:t>2000년</a:t>
            </a:r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68395" y="2718065"/>
            <a:ext cx="2679192" cy="1862327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999988" y="2718065"/>
            <a:ext cx="2747771" cy="1863852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81940" y="2708920"/>
            <a:ext cx="2718816" cy="1860804"/>
          </a:xfrm>
          <a:prstGeom prst="rect">
            <a:avLst/>
          </a:prstGeom>
        </p:spPr>
      </p:pic>
      <p:sp>
        <p:nvSpPr>
          <p:cNvPr id="18" name="object 1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pPr marL="38100">
                <a:lnSpc>
                  <a:spcPct val="100000"/>
                </a:lnSpc>
                <a:spcBef>
                  <a:spcPts val="40"/>
                </a:spcBef>
              </a:pPr>
              <a:t>17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737727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1459" y="262021"/>
            <a:ext cx="4536565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800" b="1" dirty="0">
                <a:solidFill>
                  <a:srgbClr val="090950"/>
                </a:solidFill>
                <a:latin typeface="나눔고딕 ExtraBold"/>
                <a:cs typeface="나눔고딕 ExtraBold"/>
              </a:rPr>
              <a:t>2003</a:t>
            </a:r>
            <a:r>
              <a:rPr lang="ko-KR" altLang="en-US" sz="1800" b="1" dirty="0">
                <a:solidFill>
                  <a:srgbClr val="090950"/>
                </a:solidFill>
                <a:latin typeface="나눔고딕 ExtraBold"/>
                <a:cs typeface="나눔고딕 ExtraBold"/>
              </a:rPr>
              <a:t>년 </a:t>
            </a:r>
            <a:r>
              <a:rPr sz="1800" b="1" dirty="0" err="1">
                <a:solidFill>
                  <a:srgbClr val="090950"/>
                </a:solidFill>
                <a:latin typeface="나눔고딕 ExtraBold"/>
                <a:cs typeface="나눔고딕 ExtraBold"/>
              </a:rPr>
              <a:t>프랜차이즈</a:t>
            </a:r>
            <a:r>
              <a:rPr sz="1800" b="1" spc="-120" dirty="0">
                <a:solidFill>
                  <a:srgbClr val="090950"/>
                </a:solidFill>
                <a:latin typeface="나눔고딕 ExtraBold"/>
                <a:cs typeface="나눔고딕 ExtraBold"/>
              </a:rPr>
              <a:t> </a:t>
            </a:r>
            <a:r>
              <a:rPr sz="1800" b="1" dirty="0">
                <a:solidFill>
                  <a:srgbClr val="090950"/>
                </a:solidFill>
                <a:latin typeface="나눔고딕 ExtraBold"/>
                <a:cs typeface="나눔고딕 ExtraBold"/>
              </a:rPr>
              <a:t>시스템구축</a:t>
            </a:r>
            <a:r>
              <a:rPr sz="1800" b="1" spc="-114" dirty="0">
                <a:solidFill>
                  <a:srgbClr val="090950"/>
                </a:solidFill>
                <a:latin typeface="나눔고딕 ExtraBold"/>
                <a:cs typeface="나눔고딕 ExtraBold"/>
              </a:rPr>
              <a:t> </a:t>
            </a:r>
            <a:r>
              <a:rPr sz="1800" b="1" dirty="0" err="1">
                <a:solidFill>
                  <a:srgbClr val="090950"/>
                </a:solidFill>
                <a:latin typeface="나눔고딕 ExtraBold"/>
                <a:cs typeface="나눔고딕 ExtraBold"/>
              </a:rPr>
              <a:t>국내</a:t>
            </a:r>
            <a:r>
              <a:rPr sz="1800" b="1" spc="-90" dirty="0">
                <a:solidFill>
                  <a:srgbClr val="090950"/>
                </a:solidFill>
                <a:latin typeface="나눔고딕 ExtraBold"/>
                <a:cs typeface="나눔고딕 ExtraBold"/>
              </a:rPr>
              <a:t> </a:t>
            </a:r>
            <a:r>
              <a:rPr sz="1800" b="1" dirty="0" err="1">
                <a:solidFill>
                  <a:srgbClr val="090950"/>
                </a:solidFill>
                <a:latin typeface="나눔고딕 ExtraBold"/>
                <a:cs typeface="나눔고딕 ExtraBold"/>
              </a:rPr>
              <a:t>최초</a:t>
            </a:r>
            <a:r>
              <a:rPr lang="en-US" sz="1800" b="1" dirty="0">
                <a:solidFill>
                  <a:srgbClr val="090950"/>
                </a:solidFill>
                <a:latin typeface="나눔고딕 ExtraBold"/>
                <a:cs typeface="나눔고딕 ExtraBold"/>
              </a:rPr>
              <a:t> </a:t>
            </a:r>
            <a:r>
              <a:rPr sz="1800" b="1" dirty="0" err="1">
                <a:solidFill>
                  <a:srgbClr val="090950"/>
                </a:solidFill>
                <a:latin typeface="나눔고딕 ExtraBold"/>
                <a:cs typeface="나눔고딕 ExtraBold"/>
              </a:rPr>
              <a:t>강의</a:t>
            </a:r>
            <a:endParaRPr sz="1800" dirty="0">
              <a:latin typeface="나눔고딕 ExtraBold"/>
              <a:cs typeface="나눔고딕 ExtraBold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51459" y="650763"/>
            <a:ext cx="8327390" cy="42545"/>
            <a:chOff x="251459" y="650763"/>
            <a:chExt cx="8327390" cy="42545"/>
          </a:xfrm>
        </p:grpSpPr>
        <p:sp>
          <p:nvSpPr>
            <p:cNvPr id="4" name="object 4"/>
            <p:cNvSpPr/>
            <p:nvPr/>
          </p:nvSpPr>
          <p:spPr>
            <a:xfrm>
              <a:off x="2816352" y="650763"/>
              <a:ext cx="5762625" cy="42545"/>
            </a:xfrm>
            <a:custGeom>
              <a:avLst/>
              <a:gdLst/>
              <a:ahLst/>
              <a:cxnLst/>
              <a:rect l="l" t="t" r="r" b="b"/>
              <a:pathLst>
                <a:path w="5762625" h="42545">
                  <a:moveTo>
                    <a:pt x="5762244" y="0"/>
                  </a:moveTo>
                  <a:lnTo>
                    <a:pt x="0" y="0"/>
                  </a:lnTo>
                  <a:lnTo>
                    <a:pt x="0" y="42402"/>
                  </a:lnTo>
                  <a:lnTo>
                    <a:pt x="5762244" y="42402"/>
                  </a:lnTo>
                  <a:lnTo>
                    <a:pt x="5762244" y="0"/>
                  </a:lnTo>
                  <a:close/>
                </a:path>
              </a:pathLst>
            </a:custGeom>
            <a:solidFill>
              <a:srgbClr val="E6EB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51459" y="650763"/>
              <a:ext cx="2688590" cy="42545"/>
            </a:xfrm>
            <a:custGeom>
              <a:avLst/>
              <a:gdLst/>
              <a:ahLst/>
              <a:cxnLst/>
              <a:rect l="l" t="t" r="r" b="b"/>
              <a:pathLst>
                <a:path w="2688590" h="42545">
                  <a:moveTo>
                    <a:pt x="2688082" y="0"/>
                  </a:moveTo>
                  <a:lnTo>
                    <a:pt x="0" y="0"/>
                  </a:lnTo>
                  <a:lnTo>
                    <a:pt x="0" y="42402"/>
                  </a:lnTo>
                  <a:lnTo>
                    <a:pt x="2688082" y="42402"/>
                  </a:lnTo>
                  <a:lnTo>
                    <a:pt x="2688082" y="0"/>
                  </a:lnTo>
                  <a:close/>
                </a:path>
              </a:pathLst>
            </a:custGeom>
            <a:solidFill>
              <a:srgbClr val="93B3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67555" y="906780"/>
            <a:ext cx="4139184" cy="2360676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523748" y="1006221"/>
            <a:ext cx="2524252" cy="545599"/>
          </a:xfrm>
          <a:prstGeom prst="rect">
            <a:avLst/>
          </a:prstGeom>
        </p:spPr>
        <p:txBody>
          <a:bodyPr vert="horz" wrap="square" lIns="0" tIns="1009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95"/>
              </a:spcBef>
            </a:pPr>
            <a:r>
              <a:rPr sz="1200" b="1" dirty="0">
                <a:latin typeface="나눔고딕 ExtraBold"/>
                <a:cs typeface="나눔고딕 ExtraBold"/>
              </a:rPr>
              <a:t>매일경제</a:t>
            </a:r>
            <a:endParaRPr sz="1200" dirty="0">
              <a:latin typeface="나눔고딕 ExtraBold"/>
              <a:cs typeface="나눔고딕 ExtraBold"/>
            </a:endParaRPr>
          </a:p>
          <a:p>
            <a:pPr marL="12700" marR="5080">
              <a:lnSpc>
                <a:spcPts val="2150"/>
              </a:lnSpc>
              <a:spcBef>
                <a:spcPts val="85"/>
              </a:spcBef>
            </a:pPr>
            <a:r>
              <a:rPr sz="1200" dirty="0">
                <a:latin typeface="나눔고딕"/>
                <a:cs typeface="나눔고딕"/>
              </a:rPr>
              <a:t>기업</a:t>
            </a:r>
            <a:r>
              <a:rPr sz="1200" spc="-40" dirty="0">
                <a:latin typeface="나눔고딕"/>
                <a:cs typeface="나눔고딕"/>
              </a:rPr>
              <a:t> </a:t>
            </a:r>
            <a:r>
              <a:rPr sz="1200" dirty="0">
                <a:latin typeface="나눔고딕"/>
                <a:cs typeface="나눔고딕"/>
              </a:rPr>
              <a:t>프랜차이즈</a:t>
            </a:r>
            <a:r>
              <a:rPr sz="1200" spc="-75" dirty="0">
                <a:latin typeface="나눔고딕"/>
                <a:cs typeface="나눔고딕"/>
              </a:rPr>
              <a:t> </a:t>
            </a:r>
            <a:r>
              <a:rPr sz="1200" dirty="0">
                <a:latin typeface="나눔고딕"/>
                <a:cs typeface="나눔고딕"/>
              </a:rPr>
              <a:t>시스템</a:t>
            </a:r>
            <a:r>
              <a:rPr sz="1200" spc="-40" dirty="0">
                <a:latin typeface="나눔고딕"/>
                <a:cs typeface="나눔고딕"/>
              </a:rPr>
              <a:t> </a:t>
            </a:r>
            <a:r>
              <a:rPr sz="1200" dirty="0">
                <a:latin typeface="나눔고딕"/>
                <a:cs typeface="나눔고딕"/>
              </a:rPr>
              <a:t>구축  2003년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338124" y="3589401"/>
            <a:ext cx="5166564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800" b="1" dirty="0">
                <a:solidFill>
                  <a:srgbClr val="090950"/>
                </a:solidFill>
                <a:latin typeface="나눔고딕 ExtraBold"/>
                <a:cs typeface="나눔고딕 ExtraBold"/>
              </a:rPr>
              <a:t>2004</a:t>
            </a:r>
            <a:r>
              <a:rPr lang="ko-KR" altLang="en-US" sz="1800" b="1" dirty="0">
                <a:solidFill>
                  <a:srgbClr val="090950"/>
                </a:solidFill>
                <a:latin typeface="나눔고딕 ExtraBold"/>
                <a:cs typeface="나눔고딕 ExtraBold"/>
              </a:rPr>
              <a:t>년 </a:t>
            </a:r>
            <a:r>
              <a:rPr sz="1800" b="1" dirty="0" err="1">
                <a:solidFill>
                  <a:srgbClr val="090950"/>
                </a:solidFill>
                <a:latin typeface="나눔고딕 ExtraBold"/>
                <a:cs typeface="나눔고딕 ExtraBold"/>
              </a:rPr>
              <a:t>프랜차이즈</a:t>
            </a:r>
            <a:r>
              <a:rPr sz="1800" b="1" spc="-100" dirty="0">
                <a:solidFill>
                  <a:srgbClr val="090950"/>
                </a:solidFill>
                <a:latin typeface="나눔고딕 ExtraBold"/>
                <a:cs typeface="나눔고딕 ExtraBold"/>
              </a:rPr>
              <a:t> </a:t>
            </a:r>
            <a:r>
              <a:rPr sz="1800" b="1" dirty="0">
                <a:solidFill>
                  <a:srgbClr val="090950"/>
                </a:solidFill>
                <a:latin typeface="나눔고딕 ExtraBold"/>
                <a:cs typeface="나눔고딕 ExtraBold"/>
              </a:rPr>
              <a:t>기업컨설팅</a:t>
            </a:r>
            <a:r>
              <a:rPr sz="1800" b="1" spc="-95" dirty="0">
                <a:solidFill>
                  <a:srgbClr val="090950"/>
                </a:solidFill>
                <a:latin typeface="나눔고딕 ExtraBold"/>
                <a:cs typeface="나눔고딕 ExtraBold"/>
              </a:rPr>
              <a:t> </a:t>
            </a:r>
            <a:r>
              <a:rPr sz="1800" b="1" dirty="0">
                <a:solidFill>
                  <a:srgbClr val="090950"/>
                </a:solidFill>
                <a:latin typeface="나눔고딕 ExtraBold"/>
                <a:cs typeface="나눔고딕 ExtraBold"/>
              </a:rPr>
              <a:t>전문가</a:t>
            </a:r>
            <a:r>
              <a:rPr sz="1800" b="1" spc="-75" dirty="0">
                <a:solidFill>
                  <a:srgbClr val="090950"/>
                </a:solidFill>
                <a:latin typeface="나눔고딕 ExtraBold"/>
                <a:cs typeface="나눔고딕 ExtraBold"/>
              </a:rPr>
              <a:t> </a:t>
            </a:r>
            <a:r>
              <a:rPr sz="1800" b="1" dirty="0">
                <a:solidFill>
                  <a:srgbClr val="090950"/>
                </a:solidFill>
                <a:latin typeface="나눔고딕 ExtraBold"/>
                <a:cs typeface="나눔고딕 ExtraBold"/>
              </a:rPr>
              <a:t>인터뷰</a:t>
            </a:r>
            <a:endParaRPr sz="1800" dirty="0">
              <a:latin typeface="나눔고딕 ExtraBold"/>
              <a:cs typeface="나눔고딕 ExtraBold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251459" y="4041652"/>
            <a:ext cx="8327390" cy="41275"/>
            <a:chOff x="251459" y="4041652"/>
            <a:chExt cx="8327390" cy="41275"/>
          </a:xfrm>
        </p:grpSpPr>
        <p:sp>
          <p:nvSpPr>
            <p:cNvPr id="10" name="object 10"/>
            <p:cNvSpPr/>
            <p:nvPr/>
          </p:nvSpPr>
          <p:spPr>
            <a:xfrm>
              <a:off x="2816352" y="4041652"/>
              <a:ext cx="5762625" cy="41275"/>
            </a:xfrm>
            <a:custGeom>
              <a:avLst/>
              <a:gdLst/>
              <a:ahLst/>
              <a:cxnLst/>
              <a:rect l="l" t="t" r="r" b="b"/>
              <a:pathLst>
                <a:path w="5762625" h="41275">
                  <a:moveTo>
                    <a:pt x="5762244" y="0"/>
                  </a:moveTo>
                  <a:lnTo>
                    <a:pt x="0" y="0"/>
                  </a:lnTo>
                  <a:lnTo>
                    <a:pt x="0" y="40888"/>
                  </a:lnTo>
                  <a:lnTo>
                    <a:pt x="5762244" y="40888"/>
                  </a:lnTo>
                  <a:lnTo>
                    <a:pt x="5762244" y="0"/>
                  </a:lnTo>
                  <a:close/>
                </a:path>
              </a:pathLst>
            </a:custGeom>
            <a:solidFill>
              <a:srgbClr val="E6EB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51459" y="4041652"/>
              <a:ext cx="2688590" cy="41275"/>
            </a:xfrm>
            <a:custGeom>
              <a:avLst/>
              <a:gdLst/>
              <a:ahLst/>
              <a:cxnLst/>
              <a:rect l="l" t="t" r="r" b="b"/>
              <a:pathLst>
                <a:path w="2688590" h="41275">
                  <a:moveTo>
                    <a:pt x="2688082" y="0"/>
                  </a:moveTo>
                  <a:lnTo>
                    <a:pt x="0" y="0"/>
                  </a:lnTo>
                  <a:lnTo>
                    <a:pt x="0" y="40888"/>
                  </a:lnTo>
                  <a:lnTo>
                    <a:pt x="2688082" y="40888"/>
                  </a:lnTo>
                  <a:lnTo>
                    <a:pt x="2688082" y="0"/>
                  </a:lnTo>
                  <a:close/>
                </a:path>
              </a:pathLst>
            </a:custGeom>
            <a:solidFill>
              <a:srgbClr val="93B3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5501640" y="4256532"/>
            <a:ext cx="2711450" cy="2339340"/>
            <a:chOff x="5501640" y="4256532"/>
            <a:chExt cx="2711450" cy="2339340"/>
          </a:xfrm>
        </p:grpSpPr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507736" y="4262628"/>
              <a:ext cx="2699004" cy="2327148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5504688" y="4259580"/>
              <a:ext cx="2705100" cy="2332990"/>
            </a:xfrm>
            <a:custGeom>
              <a:avLst/>
              <a:gdLst/>
              <a:ahLst/>
              <a:cxnLst/>
              <a:rect l="l" t="t" r="r" b="b"/>
              <a:pathLst>
                <a:path w="2705100" h="2332990">
                  <a:moveTo>
                    <a:pt x="0" y="2332990"/>
                  </a:moveTo>
                  <a:lnTo>
                    <a:pt x="2705100" y="2332990"/>
                  </a:lnTo>
                  <a:lnTo>
                    <a:pt x="2705100" y="0"/>
                  </a:lnTo>
                  <a:lnTo>
                    <a:pt x="0" y="0"/>
                  </a:lnTo>
                  <a:lnTo>
                    <a:pt x="0" y="2332990"/>
                  </a:lnTo>
                  <a:close/>
                </a:path>
              </a:pathLst>
            </a:custGeom>
            <a:ln w="6096">
              <a:solidFill>
                <a:srgbClr val="BDBDB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541731" y="4321809"/>
            <a:ext cx="1134669" cy="568325"/>
          </a:xfrm>
          <a:prstGeom prst="rect">
            <a:avLst/>
          </a:prstGeom>
        </p:spPr>
        <p:txBody>
          <a:bodyPr vert="horz" wrap="square" lIns="0" tIns="1009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95"/>
              </a:spcBef>
            </a:pPr>
            <a:r>
              <a:rPr sz="1200" b="1" dirty="0">
                <a:latin typeface="나눔고딕 ExtraBold"/>
                <a:cs typeface="나눔고딕 ExtraBold"/>
              </a:rPr>
              <a:t>한국일보</a:t>
            </a:r>
            <a:endParaRPr sz="1200">
              <a:latin typeface="나눔고딕 ExtraBold"/>
              <a:cs typeface="나눔고딕 ExtraBold"/>
            </a:endParaRPr>
          </a:p>
          <a:p>
            <a:pPr marL="12700">
              <a:lnSpc>
                <a:spcPct val="100000"/>
              </a:lnSpc>
              <a:spcBef>
                <a:spcPts val="695"/>
              </a:spcBef>
            </a:pPr>
            <a:r>
              <a:rPr sz="1200" dirty="0">
                <a:latin typeface="나눔고딕"/>
                <a:cs typeface="나눔고딕"/>
              </a:rPr>
              <a:t>2004년</a:t>
            </a:r>
            <a:endParaRPr sz="1200">
              <a:latin typeface="나눔고딕"/>
              <a:cs typeface="나눔고딕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pPr marL="38100">
                <a:lnSpc>
                  <a:spcPct val="100000"/>
                </a:lnSpc>
                <a:spcBef>
                  <a:spcPts val="40"/>
                </a:spcBef>
              </a:pPr>
              <a:t>18</a:t>
            </a:fld>
            <a:endParaRPr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1459" y="260648"/>
            <a:ext cx="6367476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800" b="1" dirty="0">
                <a:solidFill>
                  <a:srgbClr val="090950"/>
                </a:solidFill>
                <a:latin typeface="나눔고딕 ExtraBold"/>
                <a:cs typeface="나눔고딕 ExtraBold"/>
              </a:rPr>
              <a:t>2006</a:t>
            </a:r>
            <a:r>
              <a:rPr lang="ko-KR" altLang="en-US" sz="1800" b="1" dirty="0">
                <a:solidFill>
                  <a:srgbClr val="090950"/>
                </a:solidFill>
                <a:latin typeface="나눔고딕 ExtraBold"/>
                <a:cs typeface="나눔고딕 ExtraBold"/>
              </a:rPr>
              <a:t>년 </a:t>
            </a:r>
            <a:r>
              <a:rPr sz="1800" b="1" dirty="0" err="1">
                <a:solidFill>
                  <a:srgbClr val="090950"/>
                </a:solidFill>
                <a:latin typeface="나눔고딕 ExtraBold"/>
                <a:cs typeface="나눔고딕 ExtraBold"/>
              </a:rPr>
              <a:t>국내</a:t>
            </a:r>
            <a:r>
              <a:rPr lang="en-US" sz="1800" b="1" dirty="0">
                <a:solidFill>
                  <a:srgbClr val="090950"/>
                </a:solidFill>
                <a:latin typeface="나눔고딕 ExtraBold"/>
                <a:cs typeface="나눔고딕 ExtraBold"/>
              </a:rPr>
              <a:t> </a:t>
            </a:r>
            <a:r>
              <a:rPr sz="1800" b="1" dirty="0" err="1">
                <a:solidFill>
                  <a:srgbClr val="090950"/>
                </a:solidFill>
                <a:latin typeface="나눔고딕 ExtraBold"/>
                <a:cs typeface="나눔고딕 ExtraBold"/>
              </a:rPr>
              <a:t>최초</a:t>
            </a:r>
            <a:r>
              <a:rPr sz="1800" b="1" spc="-75" dirty="0">
                <a:solidFill>
                  <a:srgbClr val="090950"/>
                </a:solidFill>
                <a:latin typeface="나눔고딕 ExtraBold"/>
                <a:cs typeface="나눔고딕 ExtraBold"/>
              </a:rPr>
              <a:t> </a:t>
            </a:r>
            <a:r>
              <a:rPr sz="1800" b="1" dirty="0">
                <a:solidFill>
                  <a:srgbClr val="090950"/>
                </a:solidFill>
                <a:latin typeface="나눔고딕 ExtraBold"/>
                <a:cs typeface="나눔고딕 ExtraBold"/>
              </a:rPr>
              <a:t>프랜차이즈</a:t>
            </a:r>
            <a:r>
              <a:rPr sz="1800" b="1" spc="-85" dirty="0">
                <a:solidFill>
                  <a:srgbClr val="090950"/>
                </a:solidFill>
                <a:latin typeface="나눔고딕 ExtraBold"/>
                <a:cs typeface="나눔고딕 ExtraBold"/>
              </a:rPr>
              <a:t> </a:t>
            </a:r>
            <a:r>
              <a:rPr sz="1800" b="1" spc="-5" dirty="0">
                <a:solidFill>
                  <a:srgbClr val="090950"/>
                </a:solidFill>
                <a:latin typeface="나눔고딕 ExtraBold"/>
                <a:cs typeface="나눔고딕 ExtraBold"/>
              </a:rPr>
              <a:t>본부장-CEO</a:t>
            </a:r>
            <a:r>
              <a:rPr sz="1800" b="1" spc="-90" dirty="0">
                <a:solidFill>
                  <a:srgbClr val="090950"/>
                </a:solidFill>
                <a:latin typeface="나눔고딕 ExtraBold"/>
                <a:cs typeface="나눔고딕 ExtraBold"/>
              </a:rPr>
              <a:t> </a:t>
            </a:r>
            <a:r>
              <a:rPr sz="1800" b="1" dirty="0">
                <a:solidFill>
                  <a:srgbClr val="090950"/>
                </a:solidFill>
                <a:latin typeface="나눔고딕 ExtraBold"/>
                <a:cs typeface="나눔고딕 ExtraBold"/>
              </a:rPr>
              <a:t>핵심실무</a:t>
            </a:r>
            <a:r>
              <a:rPr sz="1800" b="1" spc="-75" dirty="0">
                <a:solidFill>
                  <a:srgbClr val="090950"/>
                </a:solidFill>
                <a:latin typeface="나눔고딕 ExtraBold"/>
                <a:cs typeface="나눔고딕 ExtraBold"/>
              </a:rPr>
              <a:t> </a:t>
            </a:r>
            <a:r>
              <a:rPr sz="1800" b="1" dirty="0">
                <a:solidFill>
                  <a:srgbClr val="090950"/>
                </a:solidFill>
                <a:latin typeface="나눔고딕 ExtraBold"/>
                <a:cs typeface="나눔고딕 ExtraBold"/>
              </a:rPr>
              <a:t>과정</a:t>
            </a:r>
            <a:r>
              <a:rPr sz="1800" b="1" spc="-65" dirty="0">
                <a:solidFill>
                  <a:srgbClr val="090950"/>
                </a:solidFill>
                <a:latin typeface="나눔고딕 ExtraBold"/>
                <a:cs typeface="나눔고딕 ExtraBold"/>
              </a:rPr>
              <a:t> </a:t>
            </a:r>
            <a:r>
              <a:rPr sz="1800" b="1" dirty="0">
                <a:solidFill>
                  <a:srgbClr val="090950"/>
                </a:solidFill>
                <a:latin typeface="나눔고딕 ExtraBold"/>
                <a:cs typeface="나눔고딕 ExtraBold"/>
              </a:rPr>
              <a:t>개최</a:t>
            </a:r>
            <a:endParaRPr sz="1800" dirty="0">
              <a:latin typeface="나눔고딕 ExtraBold"/>
              <a:cs typeface="나눔고딕 ExtraBold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51459" y="650763"/>
            <a:ext cx="8327390" cy="42545"/>
            <a:chOff x="251459" y="650763"/>
            <a:chExt cx="8327390" cy="42545"/>
          </a:xfrm>
        </p:grpSpPr>
        <p:sp>
          <p:nvSpPr>
            <p:cNvPr id="4" name="object 4"/>
            <p:cNvSpPr/>
            <p:nvPr/>
          </p:nvSpPr>
          <p:spPr>
            <a:xfrm>
              <a:off x="2816352" y="650763"/>
              <a:ext cx="5762625" cy="42545"/>
            </a:xfrm>
            <a:custGeom>
              <a:avLst/>
              <a:gdLst/>
              <a:ahLst/>
              <a:cxnLst/>
              <a:rect l="l" t="t" r="r" b="b"/>
              <a:pathLst>
                <a:path w="5762625" h="42545">
                  <a:moveTo>
                    <a:pt x="5762244" y="0"/>
                  </a:moveTo>
                  <a:lnTo>
                    <a:pt x="0" y="0"/>
                  </a:lnTo>
                  <a:lnTo>
                    <a:pt x="0" y="42402"/>
                  </a:lnTo>
                  <a:lnTo>
                    <a:pt x="5762244" y="42402"/>
                  </a:lnTo>
                  <a:lnTo>
                    <a:pt x="5762244" y="0"/>
                  </a:lnTo>
                  <a:close/>
                </a:path>
              </a:pathLst>
            </a:custGeom>
            <a:solidFill>
              <a:srgbClr val="E6EB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51459" y="650763"/>
              <a:ext cx="2688590" cy="42545"/>
            </a:xfrm>
            <a:custGeom>
              <a:avLst/>
              <a:gdLst/>
              <a:ahLst/>
              <a:cxnLst/>
              <a:rect l="l" t="t" r="r" b="b"/>
              <a:pathLst>
                <a:path w="2688590" h="42545">
                  <a:moveTo>
                    <a:pt x="2688082" y="0"/>
                  </a:moveTo>
                  <a:lnTo>
                    <a:pt x="0" y="0"/>
                  </a:lnTo>
                  <a:lnTo>
                    <a:pt x="0" y="42402"/>
                  </a:lnTo>
                  <a:lnTo>
                    <a:pt x="2688082" y="42402"/>
                  </a:lnTo>
                  <a:lnTo>
                    <a:pt x="2688082" y="0"/>
                  </a:lnTo>
                  <a:close/>
                </a:path>
              </a:pathLst>
            </a:custGeom>
            <a:solidFill>
              <a:srgbClr val="93B3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67555" y="981455"/>
            <a:ext cx="4518659" cy="5588508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618236" y="1297686"/>
            <a:ext cx="2467610" cy="8084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50100"/>
              </a:lnSpc>
              <a:spcBef>
                <a:spcPts val="95"/>
              </a:spcBef>
            </a:pPr>
            <a:r>
              <a:rPr sz="1200" b="1" dirty="0">
                <a:latin typeface="나눔고딕 ExtraBold"/>
                <a:cs typeface="나눔고딕 ExtraBold"/>
              </a:rPr>
              <a:t>프랜차이즈</a:t>
            </a:r>
            <a:r>
              <a:rPr sz="1200" b="1" spc="-60" dirty="0">
                <a:latin typeface="나눔고딕 ExtraBold"/>
                <a:cs typeface="나눔고딕 ExtraBold"/>
              </a:rPr>
              <a:t> </a:t>
            </a:r>
            <a:r>
              <a:rPr sz="1200" b="1" dirty="0">
                <a:latin typeface="나눔고딕 ExtraBold"/>
                <a:cs typeface="나눔고딕 ExtraBold"/>
              </a:rPr>
              <a:t>본부장</a:t>
            </a:r>
            <a:r>
              <a:rPr sz="1200" b="1" spc="-5" dirty="0">
                <a:latin typeface="나눔고딕 ExtraBold"/>
                <a:cs typeface="나눔고딕 ExtraBold"/>
              </a:rPr>
              <a:t>-</a:t>
            </a:r>
            <a:r>
              <a:rPr sz="1200" b="1" dirty="0">
                <a:latin typeface="나눔고딕 ExtraBold"/>
                <a:cs typeface="나눔고딕 ExtraBold"/>
              </a:rPr>
              <a:t>CEO</a:t>
            </a:r>
            <a:r>
              <a:rPr sz="1200" b="1" spc="-70" dirty="0">
                <a:latin typeface="나눔고딕 ExtraBold"/>
                <a:cs typeface="나눔고딕 ExtraBold"/>
              </a:rPr>
              <a:t> </a:t>
            </a:r>
            <a:r>
              <a:rPr sz="1200" b="1" dirty="0" err="1">
                <a:latin typeface="나눔고딕 ExtraBold"/>
                <a:cs typeface="나눔고딕 ExtraBold"/>
              </a:rPr>
              <a:t>핵심실무과정</a:t>
            </a:r>
            <a:r>
              <a:rPr sz="1200" b="1" dirty="0">
                <a:latin typeface="나눔고딕 ExtraBold"/>
                <a:cs typeface="나눔고딕 ExtraBold"/>
              </a:rPr>
              <a:t>  </a:t>
            </a:r>
            <a:r>
              <a:rPr sz="1200" b="1" dirty="0" err="1">
                <a:latin typeface="나눔고딕 ExtraBold"/>
                <a:cs typeface="나눔고딕 ExtraBold"/>
              </a:rPr>
              <a:t>한국일보</a:t>
            </a:r>
            <a:r>
              <a:rPr lang="en-US" sz="1200" b="1" dirty="0">
                <a:latin typeface="나눔고딕 ExtraBold"/>
                <a:cs typeface="나눔고딕 ExtraBold"/>
              </a:rPr>
              <a:t> </a:t>
            </a:r>
            <a:r>
              <a:rPr sz="1200" b="1" dirty="0" err="1">
                <a:latin typeface="나눔고딕 ExtraBold"/>
                <a:cs typeface="나눔고딕 ExtraBold"/>
              </a:rPr>
              <a:t>백상경제연구원</a:t>
            </a:r>
            <a:r>
              <a:rPr sz="1200" b="1" dirty="0">
                <a:latin typeface="나눔고딕 ExtraBold"/>
                <a:cs typeface="나눔고딕 ExtraBold"/>
              </a:rPr>
              <a:t> </a:t>
            </a:r>
            <a:r>
              <a:rPr sz="1200" b="1" dirty="0" err="1">
                <a:latin typeface="나눔고딕 ExtraBold"/>
                <a:cs typeface="나눔고딕 ExtraBold"/>
              </a:rPr>
              <a:t>공동개최</a:t>
            </a:r>
            <a:r>
              <a:rPr sz="1200" b="1" dirty="0">
                <a:latin typeface="나눔고딕 ExtraBold"/>
                <a:cs typeface="나눔고딕 ExtraBold"/>
              </a:rPr>
              <a:t> </a:t>
            </a:r>
            <a:br>
              <a:rPr lang="en-US" sz="1200" b="1" dirty="0">
                <a:latin typeface="나눔고딕 ExtraBold"/>
                <a:cs typeface="나눔고딕 ExtraBold"/>
              </a:rPr>
            </a:br>
            <a:r>
              <a:rPr sz="1200" dirty="0">
                <a:latin typeface="나눔고딕"/>
                <a:cs typeface="나눔고딕"/>
              </a:rPr>
              <a:t>2006년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pPr marL="38100">
                <a:lnSpc>
                  <a:spcPct val="100000"/>
                </a:lnSpc>
                <a:spcBef>
                  <a:spcPts val="40"/>
                </a:spcBef>
              </a:pPr>
              <a:t>19</a:t>
            </a:fld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29073" y="6586219"/>
            <a:ext cx="8763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dirty="0">
                <a:latin typeface="나눔고딕 ExtraBold"/>
                <a:cs typeface="나눔고딕 ExtraBold"/>
              </a:rPr>
              <a:t>2</a:t>
            </a:r>
            <a:endParaRPr sz="800">
              <a:latin typeface="나눔고딕 ExtraBold"/>
              <a:cs typeface="나눔고딕 ExtraBold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51459" y="650763"/>
            <a:ext cx="8327390" cy="42545"/>
            <a:chOff x="251459" y="650763"/>
            <a:chExt cx="8327390" cy="42545"/>
          </a:xfrm>
        </p:grpSpPr>
        <p:sp>
          <p:nvSpPr>
            <p:cNvPr id="4" name="object 4"/>
            <p:cNvSpPr/>
            <p:nvPr/>
          </p:nvSpPr>
          <p:spPr>
            <a:xfrm>
              <a:off x="2816352" y="650763"/>
              <a:ext cx="5762625" cy="42545"/>
            </a:xfrm>
            <a:custGeom>
              <a:avLst/>
              <a:gdLst/>
              <a:ahLst/>
              <a:cxnLst/>
              <a:rect l="l" t="t" r="r" b="b"/>
              <a:pathLst>
                <a:path w="5762625" h="42545">
                  <a:moveTo>
                    <a:pt x="5762244" y="0"/>
                  </a:moveTo>
                  <a:lnTo>
                    <a:pt x="0" y="0"/>
                  </a:lnTo>
                  <a:lnTo>
                    <a:pt x="0" y="42402"/>
                  </a:lnTo>
                  <a:lnTo>
                    <a:pt x="5762244" y="42402"/>
                  </a:lnTo>
                  <a:lnTo>
                    <a:pt x="5762244" y="0"/>
                  </a:lnTo>
                  <a:close/>
                </a:path>
              </a:pathLst>
            </a:custGeom>
            <a:solidFill>
              <a:srgbClr val="E6EB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51459" y="650763"/>
              <a:ext cx="2688590" cy="42545"/>
            </a:xfrm>
            <a:custGeom>
              <a:avLst/>
              <a:gdLst/>
              <a:ahLst/>
              <a:cxnLst/>
              <a:rect l="l" t="t" r="r" b="b"/>
              <a:pathLst>
                <a:path w="2688590" h="42545">
                  <a:moveTo>
                    <a:pt x="2688082" y="0"/>
                  </a:moveTo>
                  <a:lnTo>
                    <a:pt x="0" y="0"/>
                  </a:lnTo>
                  <a:lnTo>
                    <a:pt x="0" y="42402"/>
                  </a:lnTo>
                  <a:lnTo>
                    <a:pt x="2688082" y="42402"/>
                  </a:lnTo>
                  <a:lnTo>
                    <a:pt x="2688082" y="0"/>
                  </a:lnTo>
                  <a:close/>
                </a:path>
              </a:pathLst>
            </a:custGeom>
            <a:solidFill>
              <a:srgbClr val="93B3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46781" y="-99392"/>
            <a:ext cx="1348973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000" dirty="0"/>
              <a:t>  </a:t>
            </a:r>
            <a:r>
              <a:rPr sz="2000" dirty="0"/>
              <a:t>CONTEN</a:t>
            </a:r>
            <a:r>
              <a:rPr lang="en-US" sz="2000" dirty="0"/>
              <a:t>T</a:t>
            </a:r>
            <a:r>
              <a:rPr sz="2000" dirty="0"/>
              <a:t>S</a:t>
            </a:r>
          </a:p>
        </p:txBody>
      </p:sp>
      <p:graphicFrame>
        <p:nvGraphicFramePr>
          <p:cNvPr id="7" name="object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9514797"/>
              </p:ext>
            </p:extLst>
          </p:nvPr>
        </p:nvGraphicFramePr>
        <p:xfrm>
          <a:off x="1638300" y="2470014"/>
          <a:ext cx="5867399" cy="23577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074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99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71805">
                <a:tc>
                  <a:txBody>
                    <a:bodyPr/>
                    <a:lstStyle/>
                    <a:p>
                      <a:pPr marL="139700" algn="l">
                        <a:lnSpc>
                          <a:spcPct val="100000"/>
                        </a:lnSpc>
                        <a:spcBef>
                          <a:spcPts val="910"/>
                        </a:spcBef>
                      </a:pPr>
                      <a:r>
                        <a:rPr sz="1400" b="1" dirty="0" err="1">
                          <a:solidFill>
                            <a:srgbClr val="090950"/>
                          </a:solidFill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  <a:cs typeface="나눔고딕 ExtraBold"/>
                        </a:rPr>
                        <a:t>유재은</a:t>
                      </a:r>
                      <a:r>
                        <a:rPr sz="1400" b="1" spc="-90" dirty="0">
                          <a:solidFill>
                            <a:srgbClr val="090950"/>
                          </a:solidFill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  <a:cs typeface="나눔고딕 ExtraBold"/>
                        </a:rPr>
                        <a:t> </a:t>
                      </a:r>
                      <a:r>
                        <a:rPr sz="1400" b="1" spc="-25" dirty="0">
                          <a:solidFill>
                            <a:srgbClr val="090950"/>
                          </a:solidFill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  <a:cs typeface="나눔고딕 ExtraBold"/>
                        </a:rPr>
                        <a:t> </a:t>
                      </a:r>
                      <a:r>
                        <a:rPr sz="1400" b="1" dirty="0" err="1">
                          <a:solidFill>
                            <a:srgbClr val="090950"/>
                          </a:solidFill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  <a:cs typeface="나눔고딕 ExtraBold"/>
                        </a:rPr>
                        <a:t>대표</a:t>
                      </a:r>
                      <a:r>
                        <a:rPr sz="1400" b="1" spc="-70" dirty="0">
                          <a:solidFill>
                            <a:srgbClr val="090950"/>
                          </a:solidFill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  <a:cs typeface="나눔고딕 ExtraBold"/>
                        </a:rPr>
                        <a:t> </a:t>
                      </a:r>
                      <a:r>
                        <a:rPr lang="ko-KR" altLang="en-US" sz="1400" b="1" spc="-15" dirty="0">
                          <a:solidFill>
                            <a:srgbClr val="090950"/>
                          </a:solidFill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  <a:cs typeface="나눔고딕 ExtraBold"/>
                        </a:rPr>
                        <a:t>컨설턴트 소개</a:t>
                      </a:r>
                      <a:endParaRPr sz="1400" dirty="0">
                        <a:latin typeface="나눔고딕 ExtraBold" panose="020D0904000000000000" pitchFamily="50" charset="-127"/>
                        <a:ea typeface="나눔고딕 ExtraBold" panose="020D0904000000000000" pitchFamily="50" charset="-127"/>
                        <a:cs typeface="나눔고딕 ExtraBold"/>
                      </a:endParaRPr>
                    </a:p>
                  </a:txBody>
                  <a:tcPr marL="0" marR="0" marT="115570" marB="0">
                    <a:lnT w="12700">
                      <a:solidFill>
                        <a:srgbClr val="FFFFFF"/>
                      </a:solidFill>
                      <a:prstDash val="soli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73660" algn="r">
                        <a:lnSpc>
                          <a:spcPct val="100000"/>
                        </a:lnSpc>
                        <a:spcBef>
                          <a:spcPts val="910"/>
                        </a:spcBef>
                      </a:pPr>
                      <a:r>
                        <a:rPr lang="en-US" sz="1400" dirty="0">
                          <a:latin typeface="나눔고딕 ExtraBold"/>
                          <a:cs typeface="나눔고딕 ExtraBold"/>
                        </a:rPr>
                        <a:t>p. 3</a:t>
                      </a:r>
                      <a:endParaRPr sz="1400" dirty="0">
                        <a:latin typeface="나눔고딕 ExtraBold"/>
                        <a:cs typeface="나눔고딕 ExtraBold"/>
                      </a:endParaRPr>
                    </a:p>
                  </a:txBody>
                  <a:tcPr marL="0" marR="0" marT="11557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1805">
                <a:tc>
                  <a:txBody>
                    <a:bodyPr/>
                    <a:lstStyle/>
                    <a:p>
                      <a:pPr marL="139700" algn="l">
                        <a:lnSpc>
                          <a:spcPct val="100000"/>
                        </a:lnSpc>
                        <a:spcBef>
                          <a:spcPts val="910"/>
                        </a:spcBef>
                      </a:pPr>
                      <a:r>
                        <a:rPr lang="ko-KR" altLang="en-US" sz="1400" dirty="0">
                          <a:solidFill>
                            <a:srgbClr val="090950"/>
                          </a:solidFill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  <a:cs typeface="나눔고딕 ExtraBold"/>
                        </a:rPr>
                        <a:t>파트너 소개</a:t>
                      </a:r>
                      <a:endParaRPr sz="1400" dirty="0">
                        <a:solidFill>
                          <a:srgbClr val="090950"/>
                        </a:solidFill>
                        <a:latin typeface="나눔고딕 ExtraBold" panose="020D0904000000000000" pitchFamily="50" charset="-127"/>
                        <a:ea typeface="나눔고딕 ExtraBold" panose="020D0904000000000000" pitchFamily="50" charset="-127"/>
                        <a:cs typeface="나눔고딕 ExtraBold"/>
                      </a:endParaRPr>
                    </a:p>
                  </a:txBody>
                  <a:tcPr marL="0" marR="0" marT="115570" marB="0"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73660" algn="r">
                        <a:lnSpc>
                          <a:spcPct val="100000"/>
                        </a:lnSpc>
                        <a:spcBef>
                          <a:spcPts val="910"/>
                        </a:spcBef>
                      </a:pPr>
                      <a:r>
                        <a:rPr lang="en-US" sz="1400" dirty="0">
                          <a:latin typeface="나눔고딕 ExtraBold"/>
                          <a:cs typeface="나눔고딕 ExtraBold"/>
                        </a:rPr>
                        <a:t>p.</a:t>
                      </a:r>
                      <a:r>
                        <a:rPr lang="ko-KR" altLang="en-US" sz="1400" dirty="0">
                          <a:latin typeface="나눔고딕 ExtraBold"/>
                          <a:cs typeface="나눔고딕 ExtraBold"/>
                        </a:rPr>
                        <a:t> </a:t>
                      </a:r>
                      <a:r>
                        <a:rPr lang="en-US" altLang="ko-KR" sz="1400" dirty="0">
                          <a:latin typeface="나눔고딕 ExtraBold"/>
                          <a:cs typeface="나눔고딕 ExtraBold"/>
                        </a:rPr>
                        <a:t>11</a:t>
                      </a:r>
                      <a:endParaRPr sz="1400" dirty="0">
                        <a:latin typeface="나눔고딕 ExtraBold"/>
                        <a:cs typeface="나눔고딕 ExtraBold"/>
                      </a:endParaRPr>
                    </a:p>
                  </a:txBody>
                  <a:tcPr marL="0" marR="0" marT="11557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32766871"/>
                  </a:ext>
                </a:extLst>
              </a:tr>
              <a:tr h="471170">
                <a:tc>
                  <a:txBody>
                    <a:bodyPr/>
                    <a:lstStyle/>
                    <a:p>
                      <a:pPr marL="139700" algn="l">
                        <a:lnSpc>
                          <a:spcPct val="100000"/>
                        </a:lnSpc>
                        <a:spcBef>
                          <a:spcPts val="915"/>
                        </a:spcBef>
                      </a:pPr>
                      <a:r>
                        <a:rPr sz="1400" b="1" dirty="0">
                          <a:solidFill>
                            <a:srgbClr val="090950"/>
                          </a:solidFill>
                          <a:latin typeface="나눔고딕 ExtraBold"/>
                          <a:cs typeface="나눔고딕 ExtraBold"/>
                        </a:rPr>
                        <a:t>언론보도</a:t>
                      </a:r>
                      <a:endParaRPr sz="1400" dirty="0">
                        <a:latin typeface="나눔고딕 ExtraBold"/>
                        <a:cs typeface="나눔고딕 ExtraBold"/>
                      </a:endParaRPr>
                    </a:p>
                  </a:txBody>
                  <a:tcPr marL="0" marR="0" marT="116205" marB="0"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73660" algn="r">
                        <a:lnSpc>
                          <a:spcPct val="100000"/>
                        </a:lnSpc>
                        <a:spcBef>
                          <a:spcPts val="915"/>
                        </a:spcBef>
                      </a:pPr>
                      <a:r>
                        <a:rPr lang="en-US" sz="1400" dirty="0">
                          <a:latin typeface="나눔고딕 ExtraBold"/>
                          <a:cs typeface="나눔고딕 ExtraBold"/>
                        </a:rPr>
                        <a:t>p. 15</a:t>
                      </a:r>
                      <a:endParaRPr sz="1400" dirty="0">
                        <a:latin typeface="나눔고딕 ExtraBold"/>
                        <a:cs typeface="나눔고딕 ExtraBold"/>
                      </a:endParaRPr>
                    </a:p>
                  </a:txBody>
                  <a:tcPr marL="0" marR="0" marT="116205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A6A6A6"/>
                      </a:solidFill>
                      <a:prstDash val="solid"/>
                    </a:lnT>
                    <a:lnB w="9525">
                      <a:solidFill>
                        <a:srgbClr val="A6A6A6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1805">
                <a:tc>
                  <a:txBody>
                    <a:bodyPr/>
                    <a:lstStyle/>
                    <a:p>
                      <a:pPr marL="139700" algn="l">
                        <a:lnSpc>
                          <a:spcPct val="100000"/>
                        </a:lnSpc>
                        <a:spcBef>
                          <a:spcPts val="915"/>
                        </a:spcBef>
                      </a:pPr>
                      <a:r>
                        <a:rPr sz="1400" b="1" dirty="0" err="1">
                          <a:solidFill>
                            <a:srgbClr val="090950"/>
                          </a:solidFill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  <a:cs typeface="나눔고딕 ExtraBold"/>
                        </a:rPr>
                        <a:t>컨설팅</a:t>
                      </a:r>
                      <a:r>
                        <a:rPr sz="1400" b="1" spc="-90" dirty="0">
                          <a:solidFill>
                            <a:srgbClr val="090950"/>
                          </a:solidFill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  <a:cs typeface="나눔고딕 ExtraBold"/>
                        </a:rPr>
                        <a:t> </a:t>
                      </a:r>
                      <a:r>
                        <a:rPr lang="ko-KR" altLang="en-US" sz="1400" b="1" spc="-90" dirty="0">
                          <a:solidFill>
                            <a:srgbClr val="090950"/>
                          </a:solidFill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  <a:cs typeface="나눔고딕 ExtraBold"/>
                        </a:rPr>
                        <a:t>안내</a:t>
                      </a:r>
                      <a:endParaRPr sz="1400" dirty="0">
                        <a:latin typeface="나눔고딕 ExtraBold" panose="020D0904000000000000" pitchFamily="50" charset="-127"/>
                        <a:ea typeface="나눔고딕 ExtraBold" panose="020D0904000000000000" pitchFamily="50" charset="-127"/>
                        <a:cs typeface="나눔고딕 ExtraBold"/>
                      </a:endParaRPr>
                    </a:p>
                  </a:txBody>
                  <a:tcPr marL="0" marR="0" marT="116205" marB="0"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73660" algn="r">
                        <a:lnSpc>
                          <a:spcPct val="100000"/>
                        </a:lnSpc>
                        <a:spcBef>
                          <a:spcPts val="915"/>
                        </a:spcBef>
                      </a:pPr>
                      <a:r>
                        <a:rPr lang="en-US" sz="1400" dirty="0">
                          <a:latin typeface="나눔고딕 ExtraBold"/>
                          <a:cs typeface="나눔고딕 ExtraBold"/>
                        </a:rPr>
                        <a:t>p. 25</a:t>
                      </a:r>
                      <a:endParaRPr sz="1400" dirty="0">
                        <a:latin typeface="나눔고딕 ExtraBold"/>
                        <a:cs typeface="나눔고딕 ExtraBold"/>
                      </a:endParaRPr>
                    </a:p>
                  </a:txBody>
                  <a:tcPr marL="0" marR="0" marT="116205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A6A6A6"/>
                      </a:solidFill>
                      <a:prstDash val="solid"/>
                    </a:lnT>
                    <a:lnB w="9525">
                      <a:solidFill>
                        <a:srgbClr val="A6A6A6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1170">
                <a:tc>
                  <a:txBody>
                    <a:bodyPr/>
                    <a:lstStyle/>
                    <a:p>
                      <a:pPr marL="139700" algn="l">
                        <a:lnSpc>
                          <a:spcPct val="100000"/>
                        </a:lnSpc>
                        <a:spcBef>
                          <a:spcPts val="919"/>
                        </a:spcBef>
                      </a:pPr>
                      <a:r>
                        <a:rPr lang="ko-KR" altLang="en-US" sz="1400" b="1" dirty="0">
                          <a:solidFill>
                            <a:srgbClr val="090950"/>
                          </a:solidFill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  <a:cs typeface="나눔고딕 ExtraBold"/>
                        </a:rPr>
                        <a:t>프랜차이즈 사업 전략</a:t>
                      </a:r>
                      <a:r>
                        <a:rPr sz="1400" b="1" dirty="0" err="1">
                          <a:solidFill>
                            <a:srgbClr val="090950"/>
                          </a:solidFill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  <a:cs typeface="나눔고딕 ExtraBold"/>
                        </a:rPr>
                        <a:t>컨설팅</a:t>
                      </a:r>
                      <a:r>
                        <a:rPr sz="1400" b="1" spc="-114" dirty="0">
                          <a:solidFill>
                            <a:srgbClr val="090950"/>
                          </a:solidFill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  <a:cs typeface="나눔고딕 ExtraBold"/>
                        </a:rPr>
                        <a:t> </a:t>
                      </a:r>
                      <a:r>
                        <a:rPr sz="1400" b="1" dirty="0" err="1">
                          <a:solidFill>
                            <a:srgbClr val="090950"/>
                          </a:solidFill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  <a:cs typeface="나눔고딕 ExtraBold"/>
                        </a:rPr>
                        <a:t>주요</a:t>
                      </a:r>
                      <a:r>
                        <a:rPr lang="en-US" sz="1400" b="1" dirty="0">
                          <a:solidFill>
                            <a:srgbClr val="090950"/>
                          </a:solidFill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  <a:cs typeface="나눔고딕 ExtraBold"/>
                        </a:rPr>
                        <a:t> </a:t>
                      </a:r>
                      <a:r>
                        <a:rPr sz="1400" b="1" dirty="0" err="1">
                          <a:solidFill>
                            <a:srgbClr val="090950"/>
                          </a:solidFill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  <a:cs typeface="나눔고딕 ExtraBold"/>
                        </a:rPr>
                        <a:t>실적</a:t>
                      </a:r>
                      <a:endParaRPr sz="1400" dirty="0">
                        <a:latin typeface="나눔고딕 ExtraBold" panose="020D0904000000000000" pitchFamily="50" charset="-127"/>
                        <a:ea typeface="나눔고딕 ExtraBold" panose="020D0904000000000000" pitchFamily="50" charset="-127"/>
                        <a:cs typeface="나눔고딕 ExtraBold"/>
                      </a:endParaRPr>
                    </a:p>
                  </a:txBody>
                  <a:tcPr marL="0" marR="0" marT="116839" marB="0"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73660" algn="r">
                        <a:lnSpc>
                          <a:spcPct val="100000"/>
                        </a:lnSpc>
                        <a:spcBef>
                          <a:spcPts val="919"/>
                        </a:spcBef>
                      </a:pPr>
                      <a:r>
                        <a:rPr lang="en-US" sz="1400" dirty="0">
                          <a:latin typeface="나눔고딕 ExtraBold"/>
                          <a:cs typeface="나눔고딕 ExtraBold"/>
                        </a:rPr>
                        <a:t>p. 30</a:t>
                      </a:r>
                      <a:endParaRPr sz="1400" dirty="0">
                        <a:latin typeface="나눔고딕 ExtraBold"/>
                        <a:cs typeface="나눔고딕 ExtraBold"/>
                      </a:endParaRPr>
                    </a:p>
                  </a:txBody>
                  <a:tcPr marL="0" marR="0" marT="116839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A6A6A6"/>
                      </a:solidFill>
                      <a:prstDash val="solid"/>
                    </a:lnT>
                    <a:lnB w="9525">
                      <a:solidFill>
                        <a:srgbClr val="A6A6A6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1459" y="258857"/>
            <a:ext cx="3515183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800" b="1" dirty="0">
                <a:solidFill>
                  <a:srgbClr val="090950"/>
                </a:solidFill>
                <a:latin typeface="나눔고딕 ExtraBold"/>
                <a:cs typeface="나눔고딕 ExtraBold"/>
              </a:rPr>
              <a:t>2014</a:t>
            </a:r>
            <a:r>
              <a:rPr lang="ko-KR" altLang="en-US" sz="1800" b="1" dirty="0">
                <a:solidFill>
                  <a:srgbClr val="090950"/>
                </a:solidFill>
                <a:latin typeface="나눔고딕 ExtraBold"/>
                <a:cs typeface="나눔고딕 ExtraBold"/>
              </a:rPr>
              <a:t>년 </a:t>
            </a:r>
            <a:r>
              <a:rPr sz="1800" b="1" dirty="0" err="1">
                <a:solidFill>
                  <a:srgbClr val="090950"/>
                </a:solidFill>
                <a:latin typeface="나눔고딕 ExtraBold"/>
                <a:cs typeface="나눔고딕 ExtraBold"/>
              </a:rPr>
              <a:t>프랜차이즈</a:t>
            </a:r>
            <a:r>
              <a:rPr sz="1800" b="1" spc="-100" dirty="0">
                <a:solidFill>
                  <a:srgbClr val="090950"/>
                </a:solidFill>
                <a:latin typeface="나눔고딕 ExtraBold"/>
                <a:cs typeface="나눔고딕 ExtraBold"/>
              </a:rPr>
              <a:t> </a:t>
            </a:r>
            <a:r>
              <a:rPr sz="1800" b="1" dirty="0">
                <a:solidFill>
                  <a:srgbClr val="090950"/>
                </a:solidFill>
                <a:latin typeface="나눔고딕 ExtraBold"/>
                <a:cs typeface="나눔고딕 ExtraBold"/>
              </a:rPr>
              <a:t>기업대상</a:t>
            </a:r>
            <a:r>
              <a:rPr sz="1800" b="1" spc="-95" dirty="0">
                <a:solidFill>
                  <a:srgbClr val="090950"/>
                </a:solidFill>
                <a:latin typeface="나눔고딕 ExtraBold"/>
                <a:cs typeface="나눔고딕 ExtraBold"/>
              </a:rPr>
              <a:t> </a:t>
            </a:r>
            <a:r>
              <a:rPr sz="1800" b="1" dirty="0">
                <a:solidFill>
                  <a:srgbClr val="090950"/>
                </a:solidFill>
                <a:latin typeface="나눔고딕 ExtraBold"/>
                <a:cs typeface="나눔고딕 ExtraBold"/>
              </a:rPr>
              <a:t>강의</a:t>
            </a:r>
            <a:endParaRPr sz="1800" dirty="0">
              <a:latin typeface="나눔고딕 ExtraBold"/>
              <a:cs typeface="나눔고딕 ExtraBold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51459" y="650763"/>
            <a:ext cx="8327390" cy="42545"/>
            <a:chOff x="251459" y="650763"/>
            <a:chExt cx="8327390" cy="42545"/>
          </a:xfrm>
        </p:grpSpPr>
        <p:sp>
          <p:nvSpPr>
            <p:cNvPr id="4" name="object 4"/>
            <p:cNvSpPr/>
            <p:nvPr/>
          </p:nvSpPr>
          <p:spPr>
            <a:xfrm>
              <a:off x="2816352" y="650763"/>
              <a:ext cx="5762625" cy="42545"/>
            </a:xfrm>
            <a:custGeom>
              <a:avLst/>
              <a:gdLst/>
              <a:ahLst/>
              <a:cxnLst/>
              <a:rect l="l" t="t" r="r" b="b"/>
              <a:pathLst>
                <a:path w="5762625" h="42545">
                  <a:moveTo>
                    <a:pt x="5762244" y="0"/>
                  </a:moveTo>
                  <a:lnTo>
                    <a:pt x="0" y="0"/>
                  </a:lnTo>
                  <a:lnTo>
                    <a:pt x="0" y="42402"/>
                  </a:lnTo>
                  <a:lnTo>
                    <a:pt x="5762244" y="42402"/>
                  </a:lnTo>
                  <a:lnTo>
                    <a:pt x="5762244" y="0"/>
                  </a:lnTo>
                  <a:close/>
                </a:path>
              </a:pathLst>
            </a:custGeom>
            <a:solidFill>
              <a:srgbClr val="E6EB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51459" y="650763"/>
              <a:ext cx="2688590" cy="42545"/>
            </a:xfrm>
            <a:custGeom>
              <a:avLst/>
              <a:gdLst/>
              <a:ahLst/>
              <a:cxnLst/>
              <a:rect l="l" t="t" r="r" b="b"/>
              <a:pathLst>
                <a:path w="2688590" h="42545">
                  <a:moveTo>
                    <a:pt x="2688082" y="0"/>
                  </a:moveTo>
                  <a:lnTo>
                    <a:pt x="0" y="0"/>
                  </a:lnTo>
                  <a:lnTo>
                    <a:pt x="0" y="42402"/>
                  </a:lnTo>
                  <a:lnTo>
                    <a:pt x="2688082" y="42402"/>
                  </a:lnTo>
                  <a:lnTo>
                    <a:pt x="2688082" y="0"/>
                  </a:lnTo>
                  <a:close/>
                </a:path>
              </a:pathLst>
            </a:custGeom>
            <a:solidFill>
              <a:srgbClr val="93B3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523748" y="1006221"/>
            <a:ext cx="3284728" cy="841375"/>
          </a:xfrm>
          <a:prstGeom prst="rect">
            <a:avLst/>
          </a:prstGeom>
        </p:spPr>
        <p:txBody>
          <a:bodyPr vert="horz" wrap="square" lIns="0" tIns="1009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95"/>
              </a:spcBef>
            </a:pPr>
            <a:r>
              <a:rPr sz="1200" b="1" dirty="0">
                <a:latin typeface="나눔고딕 ExtraBold"/>
                <a:cs typeface="나눔고딕 ExtraBold"/>
              </a:rPr>
              <a:t>매일경제</a:t>
            </a:r>
            <a:endParaRPr sz="1200" dirty="0">
              <a:latin typeface="나눔고딕 ExtraBold"/>
              <a:cs typeface="나눔고딕 ExtraBold"/>
            </a:endParaRPr>
          </a:p>
          <a:p>
            <a:pPr marL="12700" marR="5080">
              <a:lnSpc>
                <a:spcPts val="2150"/>
              </a:lnSpc>
              <a:spcBef>
                <a:spcPts val="85"/>
              </a:spcBef>
            </a:pPr>
            <a:r>
              <a:rPr sz="1200" dirty="0">
                <a:latin typeface="나눔고딕"/>
                <a:cs typeface="나눔고딕"/>
              </a:rPr>
              <a:t>프랜차이즈</a:t>
            </a:r>
            <a:r>
              <a:rPr sz="1200" spc="-70" dirty="0">
                <a:latin typeface="나눔고딕"/>
                <a:cs typeface="나눔고딕"/>
              </a:rPr>
              <a:t> </a:t>
            </a:r>
            <a:r>
              <a:rPr sz="1200" dirty="0">
                <a:latin typeface="나눔고딕"/>
                <a:cs typeface="나눔고딕"/>
              </a:rPr>
              <a:t>본사</a:t>
            </a:r>
            <a:r>
              <a:rPr sz="1200" spc="-55" dirty="0">
                <a:latin typeface="나눔고딕"/>
                <a:cs typeface="나눔고딕"/>
              </a:rPr>
              <a:t> </a:t>
            </a:r>
            <a:r>
              <a:rPr sz="1200" dirty="0">
                <a:latin typeface="나눔고딕"/>
                <a:cs typeface="나눔고딕"/>
              </a:rPr>
              <a:t>CEO</a:t>
            </a:r>
            <a:r>
              <a:rPr sz="1200" spc="-10" dirty="0">
                <a:latin typeface="나눔고딕"/>
                <a:cs typeface="나눔고딕"/>
              </a:rPr>
              <a:t> </a:t>
            </a:r>
            <a:r>
              <a:rPr sz="1200" dirty="0">
                <a:latin typeface="나눔고딕"/>
                <a:cs typeface="나눔고딕"/>
              </a:rPr>
              <a:t>사업전략</a:t>
            </a:r>
            <a:r>
              <a:rPr sz="1200" spc="-55" dirty="0">
                <a:latin typeface="나눔고딕"/>
                <a:cs typeface="나눔고딕"/>
              </a:rPr>
              <a:t> </a:t>
            </a:r>
            <a:r>
              <a:rPr sz="1200" dirty="0">
                <a:latin typeface="나눔고딕"/>
                <a:cs typeface="나눔고딕"/>
              </a:rPr>
              <a:t>노하우</a:t>
            </a:r>
            <a:r>
              <a:rPr sz="1200" spc="-55" dirty="0">
                <a:latin typeface="나눔고딕"/>
                <a:cs typeface="나눔고딕"/>
              </a:rPr>
              <a:t> </a:t>
            </a:r>
            <a:r>
              <a:rPr sz="1200" dirty="0">
                <a:latin typeface="나눔고딕"/>
                <a:cs typeface="나눔고딕"/>
              </a:rPr>
              <a:t>특강</a:t>
            </a:r>
            <a:r>
              <a:rPr sz="1200" spc="-30" dirty="0">
                <a:latin typeface="나눔고딕"/>
                <a:cs typeface="나눔고딕"/>
              </a:rPr>
              <a:t> </a:t>
            </a:r>
            <a:r>
              <a:rPr sz="1200" dirty="0">
                <a:latin typeface="나눔고딕"/>
                <a:cs typeface="나눔고딕"/>
              </a:rPr>
              <a:t>개최 </a:t>
            </a:r>
            <a:r>
              <a:rPr sz="1200" spc="-320" dirty="0">
                <a:latin typeface="나눔고딕"/>
                <a:cs typeface="나눔고딕"/>
              </a:rPr>
              <a:t> </a:t>
            </a:r>
            <a:r>
              <a:rPr sz="1200" dirty="0">
                <a:latin typeface="나눔고딕"/>
                <a:cs typeface="나눔고딕"/>
              </a:rPr>
              <a:t>2014년</a:t>
            </a: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60291" y="960119"/>
            <a:ext cx="4983479" cy="2549652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523748" y="3916807"/>
            <a:ext cx="2981452" cy="784860"/>
          </a:xfrm>
          <a:prstGeom prst="rect">
            <a:avLst/>
          </a:prstGeom>
        </p:spPr>
        <p:txBody>
          <a:bodyPr vert="horz" wrap="square" lIns="0" tIns="717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65"/>
              </a:spcBef>
            </a:pPr>
            <a:r>
              <a:rPr sz="1200" b="1" dirty="0">
                <a:latin typeface="나눔고딕 ExtraBold"/>
                <a:cs typeface="나눔고딕 ExtraBold"/>
              </a:rPr>
              <a:t>매일경제</a:t>
            </a:r>
            <a:endParaRPr sz="1200" dirty="0">
              <a:latin typeface="나눔고딕 ExtraBold"/>
              <a:cs typeface="나눔고딕 ExtraBold"/>
            </a:endParaRPr>
          </a:p>
          <a:p>
            <a:pPr marL="12700">
              <a:lnSpc>
                <a:spcPct val="100000"/>
              </a:lnSpc>
              <a:spcBef>
                <a:spcPts val="470"/>
              </a:spcBef>
            </a:pPr>
            <a:r>
              <a:rPr sz="1200" dirty="0">
                <a:latin typeface="나눔고딕"/>
                <a:cs typeface="나눔고딕"/>
              </a:rPr>
              <a:t>프랜차이즈</a:t>
            </a:r>
            <a:r>
              <a:rPr sz="1200" spc="-75" dirty="0">
                <a:latin typeface="나눔고딕"/>
                <a:cs typeface="나눔고딕"/>
              </a:rPr>
              <a:t> </a:t>
            </a:r>
            <a:r>
              <a:rPr sz="1200" dirty="0">
                <a:latin typeface="나눔고딕"/>
                <a:cs typeface="나눔고딕"/>
              </a:rPr>
              <a:t>사업전략</a:t>
            </a:r>
            <a:r>
              <a:rPr sz="1200" spc="-80" dirty="0">
                <a:latin typeface="나눔고딕"/>
                <a:cs typeface="나눔고딕"/>
              </a:rPr>
              <a:t> </a:t>
            </a:r>
            <a:r>
              <a:rPr sz="1200" dirty="0">
                <a:latin typeface="나눔고딕"/>
                <a:cs typeface="나눔고딕"/>
              </a:rPr>
              <a:t>전문가</a:t>
            </a:r>
            <a:r>
              <a:rPr sz="1200" spc="-60" dirty="0">
                <a:latin typeface="나눔고딕"/>
                <a:cs typeface="나눔고딕"/>
              </a:rPr>
              <a:t> </a:t>
            </a:r>
            <a:r>
              <a:rPr sz="1200" dirty="0">
                <a:latin typeface="나눔고딕"/>
                <a:cs typeface="나눔고딕"/>
              </a:rPr>
              <a:t>과정</a:t>
            </a:r>
            <a:r>
              <a:rPr sz="1200" spc="-65" dirty="0">
                <a:latin typeface="나눔고딕"/>
                <a:cs typeface="나눔고딕"/>
              </a:rPr>
              <a:t> </a:t>
            </a:r>
            <a:r>
              <a:rPr sz="1200" dirty="0">
                <a:latin typeface="나눔고딕"/>
                <a:cs typeface="나눔고딕"/>
              </a:rPr>
              <a:t>개최</a:t>
            </a:r>
          </a:p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sz="1200" dirty="0">
                <a:latin typeface="나눔고딕"/>
                <a:cs typeface="나눔고딕"/>
              </a:rPr>
              <a:t>2017년</a:t>
            </a:r>
          </a:p>
        </p:txBody>
      </p:sp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08476" y="3893820"/>
            <a:ext cx="5012435" cy="2392680"/>
          </a:xfrm>
          <a:prstGeom prst="rect">
            <a:avLst/>
          </a:prstGeom>
        </p:spPr>
      </p:pic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pPr marL="38100">
                <a:lnSpc>
                  <a:spcPct val="100000"/>
                </a:lnSpc>
                <a:spcBef>
                  <a:spcPts val="40"/>
                </a:spcBef>
              </a:pPr>
              <a:t>20</a:t>
            </a:fld>
            <a:endParaRPr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003291" y="867155"/>
            <a:ext cx="3223260" cy="2133600"/>
            <a:chOff x="5003291" y="867155"/>
            <a:chExt cx="3223260" cy="21336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003291" y="867155"/>
              <a:ext cx="1630680" cy="211683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582155" y="891539"/>
              <a:ext cx="1644396" cy="2109216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606044" y="794130"/>
            <a:ext cx="2137156" cy="54495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100"/>
              </a:spcBef>
            </a:pPr>
            <a:r>
              <a:rPr sz="1200" b="1" dirty="0">
                <a:latin typeface="나눔고딕 ExtraBold"/>
                <a:cs typeface="나눔고딕 ExtraBold"/>
              </a:rPr>
              <a:t>프랜차이즈</a:t>
            </a:r>
            <a:r>
              <a:rPr sz="1200" b="1" spc="-75" dirty="0">
                <a:latin typeface="나눔고딕 ExtraBold"/>
                <a:cs typeface="나눔고딕 ExtraBold"/>
              </a:rPr>
              <a:t> </a:t>
            </a:r>
            <a:r>
              <a:rPr sz="1200" b="1" dirty="0">
                <a:latin typeface="나눔고딕 ExtraBold"/>
                <a:cs typeface="나눔고딕 ExtraBold"/>
              </a:rPr>
              <a:t>전문가</a:t>
            </a:r>
            <a:r>
              <a:rPr sz="1200" b="1" spc="-75" dirty="0">
                <a:latin typeface="나눔고딕 ExtraBold"/>
                <a:cs typeface="나눔고딕 ExtraBold"/>
              </a:rPr>
              <a:t> </a:t>
            </a:r>
            <a:r>
              <a:rPr sz="1200" b="1" dirty="0" err="1">
                <a:latin typeface="나눔고딕 ExtraBold"/>
                <a:cs typeface="나눔고딕 ExtraBold"/>
              </a:rPr>
              <a:t>인터뷰</a:t>
            </a:r>
            <a:r>
              <a:rPr sz="1200" b="1" dirty="0">
                <a:latin typeface="나눔고딕 ExtraBold"/>
                <a:cs typeface="나눔고딕 ExtraBold"/>
              </a:rPr>
              <a:t>  </a:t>
            </a:r>
            <a:endParaRPr lang="en-US" sz="1200" b="1" dirty="0">
              <a:latin typeface="나눔고딕 ExtraBold"/>
              <a:cs typeface="나눔고딕 ExtraBold"/>
            </a:endParaRPr>
          </a:p>
          <a:p>
            <a:pPr marL="12700" marR="5080">
              <a:lnSpc>
                <a:spcPct val="150000"/>
              </a:lnSpc>
              <a:spcBef>
                <a:spcPts val="100"/>
              </a:spcBef>
            </a:pPr>
            <a:r>
              <a:rPr lang="ko-KR" altLang="en-US" sz="1200" b="1" dirty="0">
                <a:latin typeface="나눔고딕 ExtraBold"/>
                <a:cs typeface="나눔고딕 ExtraBold"/>
              </a:rPr>
              <a:t>월</a:t>
            </a:r>
            <a:r>
              <a:rPr sz="1200" b="1" dirty="0" err="1">
                <a:latin typeface="나눔고딕 ExtraBold"/>
                <a:cs typeface="나눔고딕 ExtraBold"/>
              </a:rPr>
              <a:t>간식당</a:t>
            </a:r>
            <a:r>
              <a:rPr sz="1200" b="1" spc="-50" dirty="0">
                <a:latin typeface="나눔고딕 ExtraBold"/>
                <a:cs typeface="나눔고딕 ExtraBold"/>
              </a:rPr>
              <a:t> </a:t>
            </a:r>
            <a:r>
              <a:rPr sz="1200" b="1" dirty="0">
                <a:latin typeface="나눔고딕 ExtraBold"/>
                <a:cs typeface="나눔고딕 ExtraBold"/>
              </a:rPr>
              <a:t>2017년</a:t>
            </a:r>
            <a:endParaRPr sz="1200" dirty="0">
              <a:latin typeface="나눔고딕 ExtraBold"/>
              <a:cs typeface="나눔고딕 ExtraBold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251459" y="650763"/>
            <a:ext cx="8327390" cy="42545"/>
            <a:chOff x="251459" y="650763"/>
            <a:chExt cx="8327390" cy="42545"/>
          </a:xfrm>
        </p:grpSpPr>
        <p:sp>
          <p:nvSpPr>
            <p:cNvPr id="7" name="object 7"/>
            <p:cNvSpPr/>
            <p:nvPr/>
          </p:nvSpPr>
          <p:spPr>
            <a:xfrm>
              <a:off x="2816352" y="650763"/>
              <a:ext cx="5762625" cy="42545"/>
            </a:xfrm>
            <a:custGeom>
              <a:avLst/>
              <a:gdLst/>
              <a:ahLst/>
              <a:cxnLst/>
              <a:rect l="l" t="t" r="r" b="b"/>
              <a:pathLst>
                <a:path w="5762625" h="42545">
                  <a:moveTo>
                    <a:pt x="5762244" y="0"/>
                  </a:moveTo>
                  <a:lnTo>
                    <a:pt x="0" y="0"/>
                  </a:lnTo>
                  <a:lnTo>
                    <a:pt x="0" y="42402"/>
                  </a:lnTo>
                  <a:lnTo>
                    <a:pt x="5762244" y="42402"/>
                  </a:lnTo>
                  <a:lnTo>
                    <a:pt x="5762244" y="0"/>
                  </a:lnTo>
                  <a:close/>
                </a:path>
              </a:pathLst>
            </a:custGeom>
            <a:solidFill>
              <a:srgbClr val="E6EB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51459" y="650763"/>
              <a:ext cx="2688590" cy="42545"/>
            </a:xfrm>
            <a:custGeom>
              <a:avLst/>
              <a:gdLst/>
              <a:ahLst/>
              <a:cxnLst/>
              <a:rect l="l" t="t" r="r" b="b"/>
              <a:pathLst>
                <a:path w="2688590" h="42545">
                  <a:moveTo>
                    <a:pt x="2688082" y="0"/>
                  </a:moveTo>
                  <a:lnTo>
                    <a:pt x="0" y="0"/>
                  </a:lnTo>
                  <a:lnTo>
                    <a:pt x="0" y="42402"/>
                  </a:lnTo>
                  <a:lnTo>
                    <a:pt x="2688082" y="42402"/>
                  </a:lnTo>
                  <a:lnTo>
                    <a:pt x="2688082" y="0"/>
                  </a:lnTo>
                  <a:close/>
                </a:path>
              </a:pathLst>
            </a:custGeom>
            <a:solidFill>
              <a:srgbClr val="93B3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258067" y="272034"/>
            <a:ext cx="4313933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800" b="1" dirty="0">
                <a:solidFill>
                  <a:srgbClr val="090950"/>
                </a:solidFill>
                <a:latin typeface="나눔고딕 ExtraBold"/>
                <a:cs typeface="나눔고딕 ExtraBold"/>
              </a:rPr>
              <a:t>2017</a:t>
            </a:r>
            <a:r>
              <a:rPr lang="ko-KR" altLang="en-US" sz="1800" b="1" dirty="0">
                <a:solidFill>
                  <a:srgbClr val="090950"/>
                </a:solidFill>
                <a:latin typeface="나눔고딕 ExtraBold"/>
                <a:cs typeface="나눔고딕 ExtraBold"/>
              </a:rPr>
              <a:t>년 </a:t>
            </a:r>
            <a:r>
              <a:rPr sz="1800" b="1" dirty="0" err="1">
                <a:solidFill>
                  <a:srgbClr val="090950"/>
                </a:solidFill>
                <a:latin typeface="나눔고딕 ExtraBold"/>
                <a:cs typeface="나눔고딕 ExtraBold"/>
              </a:rPr>
              <a:t>월간식당</a:t>
            </a:r>
            <a:r>
              <a:rPr sz="1800" b="1" spc="-120" dirty="0">
                <a:solidFill>
                  <a:srgbClr val="090950"/>
                </a:solidFill>
                <a:latin typeface="나눔고딕 ExtraBold"/>
                <a:cs typeface="나눔고딕 ExtraBold"/>
              </a:rPr>
              <a:t> </a:t>
            </a:r>
            <a:r>
              <a:rPr sz="1800" b="1" dirty="0">
                <a:solidFill>
                  <a:srgbClr val="090950"/>
                </a:solidFill>
                <a:latin typeface="나눔고딕 ExtraBold"/>
                <a:cs typeface="나눔고딕 ExtraBold"/>
              </a:rPr>
              <a:t>프랜차이즈</a:t>
            </a:r>
            <a:r>
              <a:rPr sz="1800" b="1" spc="-114" dirty="0">
                <a:solidFill>
                  <a:srgbClr val="090950"/>
                </a:solidFill>
                <a:latin typeface="나눔고딕 ExtraBold"/>
                <a:cs typeface="나눔고딕 ExtraBold"/>
              </a:rPr>
              <a:t> </a:t>
            </a:r>
            <a:r>
              <a:rPr sz="1800" b="1" dirty="0">
                <a:solidFill>
                  <a:srgbClr val="090950"/>
                </a:solidFill>
                <a:latin typeface="나눔고딕 ExtraBold"/>
                <a:cs typeface="나눔고딕 ExtraBold"/>
              </a:rPr>
              <a:t>전문가</a:t>
            </a:r>
            <a:r>
              <a:rPr sz="1800" b="1" spc="-90" dirty="0">
                <a:solidFill>
                  <a:srgbClr val="090950"/>
                </a:solidFill>
                <a:latin typeface="나눔고딕 ExtraBold"/>
                <a:cs typeface="나눔고딕 ExtraBold"/>
              </a:rPr>
              <a:t> </a:t>
            </a:r>
            <a:r>
              <a:rPr sz="1800" b="1" dirty="0">
                <a:solidFill>
                  <a:srgbClr val="090950"/>
                </a:solidFill>
                <a:latin typeface="나눔고딕 ExtraBold"/>
                <a:cs typeface="나눔고딕 ExtraBold"/>
              </a:rPr>
              <a:t>인터뷰</a:t>
            </a:r>
            <a:endParaRPr sz="1800" dirty="0">
              <a:latin typeface="나눔고딕 ExtraBold"/>
              <a:cs typeface="나눔고딕 ExtraBold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251459" y="3537219"/>
            <a:ext cx="8327390" cy="42545"/>
            <a:chOff x="251459" y="3537219"/>
            <a:chExt cx="8327390" cy="42545"/>
          </a:xfrm>
        </p:grpSpPr>
        <p:sp>
          <p:nvSpPr>
            <p:cNvPr id="11" name="object 11"/>
            <p:cNvSpPr/>
            <p:nvPr/>
          </p:nvSpPr>
          <p:spPr>
            <a:xfrm>
              <a:off x="2816352" y="3537219"/>
              <a:ext cx="5762625" cy="42545"/>
            </a:xfrm>
            <a:custGeom>
              <a:avLst/>
              <a:gdLst/>
              <a:ahLst/>
              <a:cxnLst/>
              <a:rect l="l" t="t" r="r" b="b"/>
              <a:pathLst>
                <a:path w="5762625" h="42545">
                  <a:moveTo>
                    <a:pt x="5762244" y="0"/>
                  </a:moveTo>
                  <a:lnTo>
                    <a:pt x="0" y="0"/>
                  </a:lnTo>
                  <a:lnTo>
                    <a:pt x="0" y="42402"/>
                  </a:lnTo>
                  <a:lnTo>
                    <a:pt x="5762244" y="42402"/>
                  </a:lnTo>
                  <a:lnTo>
                    <a:pt x="5762244" y="0"/>
                  </a:lnTo>
                  <a:close/>
                </a:path>
              </a:pathLst>
            </a:custGeom>
            <a:solidFill>
              <a:srgbClr val="E6EB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51459" y="3537219"/>
              <a:ext cx="2688590" cy="42545"/>
            </a:xfrm>
            <a:custGeom>
              <a:avLst/>
              <a:gdLst/>
              <a:ahLst/>
              <a:cxnLst/>
              <a:rect l="l" t="t" r="r" b="b"/>
              <a:pathLst>
                <a:path w="2688590" h="42545">
                  <a:moveTo>
                    <a:pt x="2688082" y="0"/>
                  </a:moveTo>
                  <a:lnTo>
                    <a:pt x="0" y="0"/>
                  </a:lnTo>
                  <a:lnTo>
                    <a:pt x="0" y="42402"/>
                  </a:lnTo>
                  <a:lnTo>
                    <a:pt x="2688082" y="42402"/>
                  </a:lnTo>
                  <a:lnTo>
                    <a:pt x="2688082" y="0"/>
                  </a:lnTo>
                  <a:close/>
                </a:path>
              </a:pathLst>
            </a:custGeom>
            <a:solidFill>
              <a:srgbClr val="93B3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" name="object 14"/>
          <p:cNvGrpSpPr/>
          <p:nvPr/>
        </p:nvGrpSpPr>
        <p:grpSpPr>
          <a:xfrm>
            <a:off x="5733288" y="4820411"/>
            <a:ext cx="2330450" cy="1737360"/>
            <a:chOff x="5733288" y="4820411"/>
            <a:chExt cx="2330450" cy="1737360"/>
          </a:xfrm>
        </p:grpSpPr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917436" y="4826507"/>
              <a:ext cx="1139952" cy="1723644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6914388" y="4823459"/>
              <a:ext cx="1146175" cy="1731010"/>
            </a:xfrm>
            <a:custGeom>
              <a:avLst/>
              <a:gdLst/>
              <a:ahLst/>
              <a:cxnLst/>
              <a:rect l="l" t="t" r="r" b="b"/>
              <a:pathLst>
                <a:path w="1146175" h="1731009">
                  <a:moveTo>
                    <a:pt x="0" y="1731010"/>
                  </a:moveTo>
                  <a:lnTo>
                    <a:pt x="1145895" y="1731010"/>
                  </a:lnTo>
                  <a:lnTo>
                    <a:pt x="1145895" y="0"/>
                  </a:lnTo>
                  <a:lnTo>
                    <a:pt x="0" y="0"/>
                  </a:lnTo>
                  <a:lnTo>
                    <a:pt x="0" y="1731010"/>
                  </a:lnTo>
                  <a:close/>
                </a:path>
              </a:pathLst>
            </a:custGeom>
            <a:ln w="6096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739384" y="4826507"/>
              <a:ext cx="1144523" cy="1723644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5736336" y="4823459"/>
              <a:ext cx="1151890" cy="1731010"/>
            </a:xfrm>
            <a:custGeom>
              <a:avLst/>
              <a:gdLst/>
              <a:ahLst/>
              <a:cxnLst/>
              <a:rect l="l" t="t" r="r" b="b"/>
              <a:pathLst>
                <a:path w="1151890" h="1731009">
                  <a:moveTo>
                    <a:pt x="0" y="1731010"/>
                  </a:moveTo>
                  <a:lnTo>
                    <a:pt x="1151610" y="1731010"/>
                  </a:lnTo>
                  <a:lnTo>
                    <a:pt x="1151610" y="0"/>
                  </a:lnTo>
                  <a:lnTo>
                    <a:pt x="0" y="0"/>
                  </a:lnTo>
                  <a:lnTo>
                    <a:pt x="0" y="1731010"/>
                  </a:lnTo>
                  <a:close/>
                </a:path>
              </a:pathLst>
            </a:custGeom>
            <a:ln w="6096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" name="object 19"/>
          <p:cNvGrpSpPr/>
          <p:nvPr/>
        </p:nvGrpSpPr>
        <p:grpSpPr>
          <a:xfrm>
            <a:off x="705612" y="4820411"/>
            <a:ext cx="2307590" cy="1738630"/>
            <a:chOff x="705612" y="4820411"/>
            <a:chExt cx="2307590" cy="1738630"/>
          </a:xfrm>
        </p:grpSpPr>
        <p:pic>
          <p:nvPicPr>
            <p:cNvPr id="20" name="object 2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874520" y="4826507"/>
              <a:ext cx="1132332" cy="1726692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1871472" y="4823459"/>
              <a:ext cx="1138555" cy="1732280"/>
            </a:xfrm>
            <a:custGeom>
              <a:avLst/>
              <a:gdLst/>
              <a:ahLst/>
              <a:cxnLst/>
              <a:rect l="l" t="t" r="r" b="b"/>
              <a:pathLst>
                <a:path w="1138555" h="1732279">
                  <a:moveTo>
                    <a:pt x="0" y="1732280"/>
                  </a:moveTo>
                  <a:lnTo>
                    <a:pt x="1138110" y="1732280"/>
                  </a:lnTo>
                  <a:lnTo>
                    <a:pt x="1138110" y="0"/>
                  </a:lnTo>
                  <a:lnTo>
                    <a:pt x="0" y="0"/>
                  </a:lnTo>
                  <a:lnTo>
                    <a:pt x="0" y="1732280"/>
                  </a:lnTo>
                  <a:close/>
                </a:path>
              </a:pathLst>
            </a:custGeom>
            <a:ln w="6096">
              <a:solidFill>
                <a:srgbClr val="BDBDB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11708" y="4826507"/>
              <a:ext cx="1132332" cy="1726692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708660" y="4823459"/>
              <a:ext cx="1138555" cy="1732280"/>
            </a:xfrm>
            <a:custGeom>
              <a:avLst/>
              <a:gdLst/>
              <a:ahLst/>
              <a:cxnLst/>
              <a:rect l="l" t="t" r="r" b="b"/>
              <a:pathLst>
                <a:path w="1138555" h="1732279">
                  <a:moveTo>
                    <a:pt x="0" y="1732280"/>
                  </a:moveTo>
                  <a:lnTo>
                    <a:pt x="1138110" y="1732280"/>
                  </a:lnTo>
                  <a:lnTo>
                    <a:pt x="1138110" y="0"/>
                  </a:lnTo>
                  <a:lnTo>
                    <a:pt x="0" y="0"/>
                  </a:lnTo>
                  <a:lnTo>
                    <a:pt x="0" y="1732280"/>
                  </a:lnTo>
                  <a:close/>
                </a:path>
              </a:pathLst>
            </a:custGeom>
            <a:ln w="6096">
              <a:solidFill>
                <a:srgbClr val="BDBDB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618236" y="3701541"/>
            <a:ext cx="5630164" cy="561051"/>
          </a:xfrm>
          <a:prstGeom prst="rect">
            <a:avLst/>
          </a:prstGeom>
        </p:spPr>
        <p:txBody>
          <a:bodyPr vert="horz" wrap="square" lIns="0" tIns="1009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95"/>
              </a:spcBef>
            </a:pPr>
            <a:r>
              <a:rPr lang="en-US" sz="1200" b="1" dirty="0">
                <a:latin typeface="나눔고딕 ExtraBold"/>
                <a:cs typeface="나눔고딕 ExtraBold"/>
              </a:rPr>
              <a:t>2019</a:t>
            </a:r>
            <a:r>
              <a:rPr lang="ko-KR" altLang="en-US" sz="1200" b="1" dirty="0">
                <a:latin typeface="나눔고딕 ExtraBold"/>
                <a:cs typeface="나눔고딕 ExtraBold"/>
              </a:rPr>
              <a:t>년 </a:t>
            </a:r>
            <a:r>
              <a:rPr lang="en-US" altLang="ko-KR" sz="1200" b="1" dirty="0">
                <a:latin typeface="나눔고딕 ExtraBold"/>
                <a:cs typeface="나눔고딕 ExtraBold"/>
              </a:rPr>
              <a:t>~ 2020</a:t>
            </a:r>
            <a:r>
              <a:rPr lang="ko-KR" altLang="en-US" sz="1200" b="1" dirty="0">
                <a:latin typeface="나눔고딕 ExtraBold"/>
                <a:cs typeface="나눔고딕 ExtraBold"/>
              </a:rPr>
              <a:t>년  </a:t>
            </a:r>
            <a:r>
              <a:rPr sz="1200" b="1" dirty="0" err="1">
                <a:latin typeface="나눔고딕 ExtraBold"/>
                <a:cs typeface="나눔고딕 ExtraBold"/>
              </a:rPr>
              <a:t>프랜차이즈</a:t>
            </a:r>
            <a:r>
              <a:rPr sz="1200" b="1" spc="-60" dirty="0">
                <a:latin typeface="나눔고딕 ExtraBold"/>
                <a:cs typeface="나눔고딕 ExtraBold"/>
              </a:rPr>
              <a:t> </a:t>
            </a:r>
            <a:r>
              <a:rPr sz="1200" b="1" dirty="0" err="1">
                <a:latin typeface="나눔고딕 ExtraBold"/>
                <a:cs typeface="나눔고딕 ExtraBold"/>
              </a:rPr>
              <a:t>전문가</a:t>
            </a:r>
            <a:r>
              <a:rPr sz="1200" b="1" spc="-60" dirty="0">
                <a:latin typeface="나눔고딕 ExtraBold"/>
                <a:cs typeface="나눔고딕 ExtraBold"/>
              </a:rPr>
              <a:t> </a:t>
            </a:r>
            <a:r>
              <a:rPr sz="1200" b="1" dirty="0" err="1">
                <a:latin typeface="나눔고딕 ExtraBold"/>
                <a:cs typeface="나눔고딕 ExtraBold"/>
              </a:rPr>
              <a:t>기고</a:t>
            </a:r>
            <a:r>
              <a:rPr lang="en-US" sz="1200" b="1" dirty="0">
                <a:latin typeface="나눔고딕 ExtraBold"/>
                <a:cs typeface="나눔고딕 ExtraBold"/>
              </a:rPr>
              <a:t>  ( 12</a:t>
            </a:r>
            <a:r>
              <a:rPr lang="ko-KR" altLang="en-US" sz="1200" b="1" dirty="0">
                <a:latin typeface="나눔고딕 ExtraBold"/>
                <a:cs typeface="나눔고딕 ExtraBold"/>
              </a:rPr>
              <a:t>회 연속 기고</a:t>
            </a:r>
            <a:r>
              <a:rPr lang="en-US" altLang="ko-KR" sz="1200" b="1" dirty="0">
                <a:latin typeface="나눔고딕 ExtraBold"/>
                <a:cs typeface="나눔고딕 ExtraBold"/>
              </a:rPr>
              <a:t>)</a:t>
            </a:r>
            <a:endParaRPr sz="1200" dirty="0">
              <a:latin typeface="나눔고딕 ExtraBold"/>
              <a:cs typeface="나눔고딕 ExtraBold"/>
            </a:endParaRPr>
          </a:p>
          <a:p>
            <a:pPr marL="12700">
              <a:lnSpc>
                <a:spcPct val="100000"/>
              </a:lnSpc>
              <a:spcBef>
                <a:spcPts val="695"/>
              </a:spcBef>
            </a:pPr>
            <a:r>
              <a:rPr sz="1200" dirty="0">
                <a:latin typeface="나눔고딕"/>
                <a:cs typeface="나눔고딕"/>
              </a:rPr>
              <a:t>월간식당</a:t>
            </a:r>
            <a:r>
              <a:rPr sz="1200" spc="-65" dirty="0">
                <a:latin typeface="나눔고딕"/>
                <a:cs typeface="나눔고딕"/>
              </a:rPr>
              <a:t> </a:t>
            </a:r>
            <a:r>
              <a:rPr sz="1200" dirty="0">
                <a:latin typeface="나눔고딕"/>
                <a:cs typeface="나눔고딕"/>
              </a:rPr>
              <a:t>한국시장의</a:t>
            </a:r>
            <a:r>
              <a:rPr sz="1200" spc="-50" dirty="0">
                <a:latin typeface="나눔고딕"/>
                <a:cs typeface="나눔고딕"/>
              </a:rPr>
              <a:t> </a:t>
            </a:r>
            <a:r>
              <a:rPr sz="1200" spc="-10" dirty="0">
                <a:latin typeface="나눔고딕"/>
                <a:cs typeface="나눔고딕"/>
              </a:rPr>
              <a:t>프랜차이즈</a:t>
            </a:r>
            <a:r>
              <a:rPr sz="1200" spc="-75" dirty="0">
                <a:latin typeface="나눔고딕"/>
                <a:cs typeface="나눔고딕"/>
              </a:rPr>
              <a:t> </a:t>
            </a:r>
            <a:r>
              <a:rPr sz="1200" dirty="0">
                <a:latin typeface="나눔고딕"/>
                <a:cs typeface="나눔고딕"/>
              </a:rPr>
              <a:t>법칙</a:t>
            </a:r>
            <a:r>
              <a:rPr sz="1200" spc="-35" dirty="0">
                <a:latin typeface="나눔고딕"/>
                <a:cs typeface="나눔고딕"/>
              </a:rPr>
              <a:t> </a:t>
            </a:r>
            <a:r>
              <a:rPr sz="1200" dirty="0">
                <a:latin typeface="나눔고딕"/>
                <a:cs typeface="나눔고딕"/>
              </a:rPr>
              <a:t>시리즈</a:t>
            </a:r>
            <a:r>
              <a:rPr sz="1200" spc="-55" dirty="0">
                <a:latin typeface="나눔고딕"/>
                <a:cs typeface="나눔고딕"/>
              </a:rPr>
              <a:t> </a:t>
            </a:r>
            <a:r>
              <a:rPr sz="1200" dirty="0" err="1">
                <a:latin typeface="나눔고딕"/>
                <a:cs typeface="나눔고딕"/>
              </a:rPr>
              <a:t>기고</a:t>
            </a:r>
            <a:r>
              <a:rPr sz="1200" spc="-35" dirty="0">
                <a:latin typeface="나눔고딕"/>
                <a:cs typeface="나눔고딕"/>
              </a:rPr>
              <a:t> </a:t>
            </a:r>
            <a:endParaRPr sz="1200" dirty="0">
              <a:latin typeface="나눔고딕"/>
              <a:cs typeface="나눔고딕"/>
            </a:endParaRPr>
          </a:p>
        </p:txBody>
      </p:sp>
      <p:sp>
        <p:nvSpPr>
          <p:cNvPr id="28" name="object 2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pPr marL="38100">
                <a:lnSpc>
                  <a:spcPct val="100000"/>
                </a:lnSpc>
                <a:spcBef>
                  <a:spcPts val="40"/>
                </a:spcBef>
              </a:pPr>
              <a:t>21</a:t>
            </a:fld>
            <a:endParaRPr dirty="0"/>
          </a:p>
        </p:txBody>
      </p:sp>
      <p:sp>
        <p:nvSpPr>
          <p:cNvPr id="25" name="object 25"/>
          <p:cNvSpPr txBox="1"/>
          <p:nvPr/>
        </p:nvSpPr>
        <p:spPr>
          <a:xfrm>
            <a:off x="1077264" y="4475226"/>
            <a:ext cx="172466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30" dirty="0">
                <a:latin typeface="나눔고딕 ExtraBold"/>
                <a:cs typeface="나눔고딕 ExtraBold"/>
              </a:rPr>
              <a:t>&lt;월간식당</a:t>
            </a:r>
            <a:r>
              <a:rPr sz="1200" b="1" spc="-75" dirty="0">
                <a:latin typeface="나눔고딕 ExtraBold"/>
                <a:cs typeface="나눔고딕 ExtraBold"/>
              </a:rPr>
              <a:t> </a:t>
            </a:r>
            <a:r>
              <a:rPr sz="1200" b="1" dirty="0">
                <a:latin typeface="나눔고딕 ExtraBold"/>
                <a:cs typeface="나눔고딕 ExtraBold"/>
              </a:rPr>
              <a:t>2019년</a:t>
            </a:r>
            <a:r>
              <a:rPr sz="1200" b="1" spc="-95" dirty="0">
                <a:latin typeface="나눔고딕 ExtraBold"/>
                <a:cs typeface="나눔고딕 ExtraBold"/>
              </a:rPr>
              <a:t> </a:t>
            </a:r>
            <a:r>
              <a:rPr sz="1200" b="1" dirty="0">
                <a:latin typeface="나눔고딕 ExtraBold"/>
                <a:cs typeface="나눔고딕 ExtraBold"/>
              </a:rPr>
              <a:t>3월호</a:t>
            </a:r>
            <a:r>
              <a:rPr sz="1200" b="1" spc="-30" dirty="0">
                <a:latin typeface="나눔고딕 ExtraBold"/>
                <a:cs typeface="나눔고딕 ExtraBold"/>
              </a:rPr>
              <a:t>&gt;</a:t>
            </a:r>
            <a:endParaRPr sz="1200">
              <a:latin typeface="나눔고딕 ExtraBold"/>
              <a:cs typeface="나눔고딕 ExtraBold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984494" y="4475226"/>
            <a:ext cx="172466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30" dirty="0">
                <a:latin typeface="나눔고딕 ExtraBold"/>
                <a:cs typeface="나눔고딕 ExtraBold"/>
              </a:rPr>
              <a:t>&lt;월간식당</a:t>
            </a:r>
            <a:r>
              <a:rPr sz="1200" b="1" spc="-80" dirty="0">
                <a:latin typeface="나눔고딕 ExtraBold"/>
                <a:cs typeface="나눔고딕 ExtraBold"/>
              </a:rPr>
              <a:t> </a:t>
            </a:r>
            <a:r>
              <a:rPr sz="1200" b="1" dirty="0">
                <a:latin typeface="나눔고딕 ExtraBold"/>
                <a:cs typeface="나눔고딕 ExtraBold"/>
              </a:rPr>
              <a:t>2020년</a:t>
            </a:r>
            <a:r>
              <a:rPr sz="1200" b="1" spc="-100" dirty="0">
                <a:latin typeface="나눔고딕 ExtraBold"/>
                <a:cs typeface="나눔고딕 ExtraBold"/>
              </a:rPr>
              <a:t> </a:t>
            </a:r>
            <a:r>
              <a:rPr sz="1200" b="1" dirty="0">
                <a:latin typeface="나눔고딕 ExtraBold"/>
                <a:cs typeface="나눔고딕 ExtraBold"/>
              </a:rPr>
              <a:t>6월호</a:t>
            </a:r>
            <a:r>
              <a:rPr sz="1200" b="1" spc="-30" dirty="0">
                <a:latin typeface="나눔고딕 ExtraBold"/>
                <a:cs typeface="나눔고딕 ExtraBold"/>
              </a:rPr>
              <a:t>&gt;</a:t>
            </a:r>
            <a:endParaRPr sz="1200">
              <a:latin typeface="나눔고딕 ExtraBold"/>
              <a:cs typeface="나눔고딕 ExtraBold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3772280" y="5470347"/>
            <a:ext cx="5988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나눔고딕 ExtraBold"/>
                <a:cs typeface="나눔고딕 ExtraBold"/>
              </a:rPr>
              <a:t>……</a:t>
            </a:r>
            <a:endParaRPr sz="2400">
              <a:latin typeface="나눔고딕 ExtraBold"/>
              <a:cs typeface="나눔고딕 ExtraBold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15255" y="1156716"/>
            <a:ext cx="4032504" cy="528066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474065" y="1187322"/>
            <a:ext cx="421223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나눔고딕 ExtraBold"/>
                <a:cs typeface="나눔고딕 ExtraBold"/>
              </a:rPr>
              <a:t>한국체인스토어협회</a:t>
            </a:r>
            <a:r>
              <a:rPr sz="1200" b="1" spc="-75" dirty="0">
                <a:latin typeface="나눔고딕 ExtraBold"/>
                <a:cs typeface="나눔고딕 ExtraBold"/>
              </a:rPr>
              <a:t> </a:t>
            </a:r>
            <a:r>
              <a:rPr sz="1200" b="1" dirty="0">
                <a:latin typeface="나눔고딕 ExtraBold"/>
                <a:cs typeface="나눔고딕 ExtraBold"/>
              </a:rPr>
              <a:t>–</a:t>
            </a:r>
            <a:r>
              <a:rPr sz="1200" b="1" spc="-25" dirty="0">
                <a:latin typeface="나눔고딕 ExtraBold"/>
                <a:cs typeface="나눔고딕 ExtraBold"/>
              </a:rPr>
              <a:t> </a:t>
            </a:r>
            <a:r>
              <a:rPr sz="1200" b="1" dirty="0">
                <a:latin typeface="나눔고딕 ExtraBold"/>
                <a:cs typeface="나눔고딕 ExtraBold"/>
              </a:rPr>
              <a:t>프랜차이즈</a:t>
            </a:r>
            <a:r>
              <a:rPr sz="1200" b="1" spc="-50" dirty="0">
                <a:latin typeface="나눔고딕 ExtraBold"/>
                <a:cs typeface="나눔고딕 ExtraBold"/>
              </a:rPr>
              <a:t> </a:t>
            </a:r>
            <a:r>
              <a:rPr sz="1200" b="1" dirty="0">
                <a:latin typeface="나눔고딕 ExtraBold"/>
                <a:cs typeface="나눔고딕 ExtraBold"/>
              </a:rPr>
              <a:t>사업전략</a:t>
            </a:r>
            <a:r>
              <a:rPr sz="1200" b="1" spc="-40" dirty="0">
                <a:latin typeface="나눔고딕 ExtraBold"/>
                <a:cs typeface="나눔고딕 ExtraBold"/>
              </a:rPr>
              <a:t> </a:t>
            </a:r>
            <a:r>
              <a:rPr sz="1200" b="1" dirty="0">
                <a:latin typeface="나눔고딕 ExtraBold"/>
                <a:cs typeface="나눔고딕 ExtraBold"/>
              </a:rPr>
              <a:t>전문가</a:t>
            </a:r>
            <a:r>
              <a:rPr sz="1200" b="1" spc="-40" dirty="0">
                <a:latin typeface="나눔고딕 ExtraBold"/>
                <a:cs typeface="나눔고딕 ExtraBold"/>
              </a:rPr>
              <a:t> </a:t>
            </a:r>
            <a:r>
              <a:rPr sz="1200" b="1" dirty="0">
                <a:latin typeface="나눔고딕 ExtraBold"/>
                <a:cs typeface="나눔고딕 ExtraBold"/>
              </a:rPr>
              <a:t>양성과정</a:t>
            </a:r>
            <a:endParaRPr sz="1200" dirty="0">
              <a:latin typeface="나눔고딕 ExtraBold"/>
              <a:cs typeface="나눔고딕 ExtraBold"/>
            </a:endParaRPr>
          </a:p>
          <a:p>
            <a:pPr marL="12700">
              <a:lnSpc>
                <a:spcPct val="100000"/>
              </a:lnSpc>
            </a:pPr>
            <a:r>
              <a:rPr sz="1200" dirty="0">
                <a:latin typeface="나눔고딕"/>
                <a:cs typeface="나눔고딕"/>
              </a:rPr>
              <a:t>2018년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73455" y="245252"/>
            <a:ext cx="1850273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800" b="1" dirty="0">
                <a:solidFill>
                  <a:srgbClr val="090950"/>
                </a:solidFill>
                <a:latin typeface="나눔고딕 ExtraBold"/>
                <a:cs typeface="나눔고딕 ExtraBold"/>
              </a:rPr>
              <a:t>2018</a:t>
            </a:r>
            <a:r>
              <a:rPr lang="ko-KR" altLang="en-US" sz="1800" b="1" dirty="0">
                <a:solidFill>
                  <a:srgbClr val="090950"/>
                </a:solidFill>
                <a:latin typeface="나눔고딕 ExtraBold"/>
                <a:cs typeface="나눔고딕 ExtraBold"/>
              </a:rPr>
              <a:t>년 </a:t>
            </a:r>
            <a:r>
              <a:rPr sz="1800" b="1" dirty="0" err="1">
                <a:solidFill>
                  <a:srgbClr val="090950"/>
                </a:solidFill>
                <a:latin typeface="나눔고딕 ExtraBold"/>
                <a:cs typeface="나눔고딕 ExtraBold"/>
              </a:rPr>
              <a:t>전문강의</a:t>
            </a:r>
            <a:endParaRPr sz="1800" dirty="0">
              <a:latin typeface="나눔고딕 ExtraBold"/>
              <a:cs typeface="나눔고딕 ExtraBold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251459" y="650763"/>
            <a:ext cx="8327390" cy="42545"/>
            <a:chOff x="251459" y="650763"/>
            <a:chExt cx="8327390" cy="42545"/>
          </a:xfrm>
        </p:grpSpPr>
        <p:sp>
          <p:nvSpPr>
            <p:cNvPr id="6" name="object 6"/>
            <p:cNvSpPr/>
            <p:nvPr/>
          </p:nvSpPr>
          <p:spPr>
            <a:xfrm>
              <a:off x="2816352" y="650763"/>
              <a:ext cx="5762625" cy="42545"/>
            </a:xfrm>
            <a:custGeom>
              <a:avLst/>
              <a:gdLst/>
              <a:ahLst/>
              <a:cxnLst/>
              <a:rect l="l" t="t" r="r" b="b"/>
              <a:pathLst>
                <a:path w="5762625" h="42545">
                  <a:moveTo>
                    <a:pt x="5762244" y="0"/>
                  </a:moveTo>
                  <a:lnTo>
                    <a:pt x="0" y="0"/>
                  </a:lnTo>
                  <a:lnTo>
                    <a:pt x="0" y="42402"/>
                  </a:lnTo>
                  <a:lnTo>
                    <a:pt x="5762244" y="42402"/>
                  </a:lnTo>
                  <a:lnTo>
                    <a:pt x="5762244" y="0"/>
                  </a:lnTo>
                  <a:close/>
                </a:path>
              </a:pathLst>
            </a:custGeom>
            <a:solidFill>
              <a:srgbClr val="E6EB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51459" y="650763"/>
              <a:ext cx="2688590" cy="42545"/>
            </a:xfrm>
            <a:custGeom>
              <a:avLst/>
              <a:gdLst/>
              <a:ahLst/>
              <a:cxnLst/>
              <a:rect l="l" t="t" r="r" b="b"/>
              <a:pathLst>
                <a:path w="2688590" h="42545">
                  <a:moveTo>
                    <a:pt x="2688082" y="0"/>
                  </a:moveTo>
                  <a:lnTo>
                    <a:pt x="0" y="0"/>
                  </a:lnTo>
                  <a:lnTo>
                    <a:pt x="0" y="42402"/>
                  </a:lnTo>
                  <a:lnTo>
                    <a:pt x="2688082" y="42402"/>
                  </a:lnTo>
                  <a:lnTo>
                    <a:pt x="2688082" y="0"/>
                  </a:lnTo>
                  <a:close/>
                </a:path>
              </a:pathLst>
            </a:custGeom>
            <a:solidFill>
              <a:srgbClr val="93B3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80516" y="5565647"/>
            <a:ext cx="3026664" cy="251459"/>
          </a:xfrm>
          <a:prstGeom prst="rect">
            <a:avLst/>
          </a:prstGeom>
        </p:spPr>
      </p:pic>
      <p:grpSp>
        <p:nvGrpSpPr>
          <p:cNvPr id="9" name="object 9"/>
          <p:cNvGrpSpPr/>
          <p:nvPr/>
        </p:nvGrpSpPr>
        <p:grpSpPr>
          <a:xfrm>
            <a:off x="797051" y="2993135"/>
            <a:ext cx="3489960" cy="2381885"/>
            <a:chOff x="797051" y="2993135"/>
            <a:chExt cx="3489960" cy="2381885"/>
          </a:xfrm>
        </p:grpSpPr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583179" y="2997707"/>
              <a:ext cx="1700783" cy="2371343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2581656" y="2994659"/>
              <a:ext cx="1704339" cy="2377440"/>
            </a:xfrm>
            <a:custGeom>
              <a:avLst/>
              <a:gdLst/>
              <a:ahLst/>
              <a:cxnLst/>
              <a:rect l="l" t="t" r="r" b="b"/>
              <a:pathLst>
                <a:path w="1704339" h="2377440">
                  <a:moveTo>
                    <a:pt x="0" y="2377059"/>
                  </a:moveTo>
                  <a:lnTo>
                    <a:pt x="1703832" y="2377059"/>
                  </a:lnTo>
                  <a:lnTo>
                    <a:pt x="1703832" y="0"/>
                  </a:lnTo>
                  <a:lnTo>
                    <a:pt x="0" y="0"/>
                  </a:lnTo>
                  <a:lnTo>
                    <a:pt x="0" y="2377059"/>
                  </a:lnTo>
                  <a:close/>
                </a:path>
              </a:pathLst>
            </a:custGeom>
            <a:ln w="317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00099" y="2997707"/>
              <a:ext cx="1732788" cy="2372868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798575" y="2996183"/>
              <a:ext cx="1737360" cy="2377440"/>
            </a:xfrm>
            <a:custGeom>
              <a:avLst/>
              <a:gdLst/>
              <a:ahLst/>
              <a:cxnLst/>
              <a:rect l="l" t="t" r="r" b="b"/>
              <a:pathLst>
                <a:path w="1737360" h="2377440">
                  <a:moveTo>
                    <a:pt x="0" y="2376931"/>
                  </a:moveTo>
                  <a:lnTo>
                    <a:pt x="1736979" y="2376931"/>
                  </a:lnTo>
                  <a:lnTo>
                    <a:pt x="1736979" y="0"/>
                  </a:lnTo>
                  <a:lnTo>
                    <a:pt x="0" y="0"/>
                  </a:lnTo>
                  <a:lnTo>
                    <a:pt x="0" y="2376931"/>
                  </a:lnTo>
                  <a:close/>
                </a:path>
              </a:pathLst>
            </a:custGeom>
            <a:ln w="317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pPr marL="38100">
                <a:lnSpc>
                  <a:spcPct val="100000"/>
                </a:lnSpc>
                <a:spcBef>
                  <a:spcPts val="40"/>
                </a:spcBef>
              </a:pPr>
              <a:t>22</a:t>
            </a:fld>
            <a:endParaRPr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895469" y="820674"/>
            <a:ext cx="2182495" cy="7035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0000"/>
              </a:lnSpc>
              <a:spcBef>
                <a:spcPts val="100"/>
              </a:spcBef>
            </a:pPr>
            <a:r>
              <a:rPr sz="1200" b="1" dirty="0">
                <a:latin typeface="나눔고딕 ExtraBold"/>
                <a:cs typeface="나눔고딕 ExtraBold"/>
              </a:rPr>
              <a:t>2019서울국제</a:t>
            </a:r>
            <a:r>
              <a:rPr sz="1200" b="1" spc="-15" dirty="0">
                <a:latin typeface="나눔고딕 ExtraBold"/>
                <a:cs typeface="나눔고딕 ExtraBold"/>
              </a:rPr>
              <a:t>간</a:t>
            </a:r>
            <a:r>
              <a:rPr sz="1200" b="1" dirty="0">
                <a:latin typeface="나눔고딕 ExtraBold"/>
                <a:cs typeface="나눔고딕 ExtraBold"/>
              </a:rPr>
              <a:t>편식HMR전시회  제4회</a:t>
            </a:r>
            <a:r>
              <a:rPr sz="1200" b="1" spc="-45" dirty="0">
                <a:latin typeface="나눔고딕 ExtraBold"/>
                <a:cs typeface="나눔고딕 ExtraBold"/>
              </a:rPr>
              <a:t> </a:t>
            </a:r>
            <a:r>
              <a:rPr sz="1200" b="1" dirty="0">
                <a:latin typeface="나눔고딕 ExtraBold"/>
                <a:cs typeface="나눔고딕 ExtraBold"/>
              </a:rPr>
              <a:t>밀솔루션</a:t>
            </a:r>
            <a:r>
              <a:rPr sz="1200" b="1" spc="-30" dirty="0">
                <a:latin typeface="나눔고딕 ExtraBold"/>
                <a:cs typeface="나눔고딕 ExtraBold"/>
              </a:rPr>
              <a:t> </a:t>
            </a:r>
            <a:r>
              <a:rPr sz="1200" b="1" dirty="0">
                <a:latin typeface="나눔고딕 ExtraBold"/>
                <a:cs typeface="나눔고딕 ExtraBold"/>
              </a:rPr>
              <a:t>세미나</a:t>
            </a:r>
            <a:endParaRPr sz="1200">
              <a:latin typeface="나눔고딕 ExtraBold"/>
              <a:cs typeface="나눔고딕 ExtraBold"/>
            </a:endParaRPr>
          </a:p>
          <a:p>
            <a:pPr marL="12700">
              <a:lnSpc>
                <a:spcPct val="100000"/>
              </a:lnSpc>
              <a:spcBef>
                <a:spcPts val="440"/>
              </a:spcBef>
            </a:pPr>
            <a:r>
              <a:rPr sz="1200" dirty="0">
                <a:latin typeface="나눔고딕"/>
                <a:cs typeface="나눔고딕"/>
              </a:rPr>
              <a:t>2019년</a:t>
            </a:r>
            <a:endParaRPr sz="1200">
              <a:latin typeface="나눔고딕"/>
              <a:cs typeface="나눔고딕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39811" y="260796"/>
            <a:ext cx="2435352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800" b="1" dirty="0">
                <a:solidFill>
                  <a:srgbClr val="090950"/>
                </a:solidFill>
                <a:latin typeface="나눔고딕 ExtraBold"/>
                <a:cs typeface="나눔고딕 ExtraBold"/>
              </a:rPr>
              <a:t>2019</a:t>
            </a:r>
            <a:r>
              <a:rPr lang="ko-KR" altLang="en-US" sz="1800" b="1" dirty="0">
                <a:solidFill>
                  <a:srgbClr val="090950"/>
                </a:solidFill>
                <a:latin typeface="나눔고딕 ExtraBold"/>
                <a:cs typeface="나눔고딕 ExtraBold"/>
              </a:rPr>
              <a:t>년 </a:t>
            </a:r>
            <a:r>
              <a:rPr sz="1800" b="1" dirty="0">
                <a:solidFill>
                  <a:srgbClr val="090950"/>
                </a:solidFill>
                <a:latin typeface="나눔고딕 ExtraBold"/>
                <a:cs typeface="나눔고딕 ExtraBold"/>
              </a:rPr>
              <a:t>HMR</a:t>
            </a:r>
            <a:r>
              <a:rPr sz="1800" b="1" spc="-60" dirty="0">
                <a:solidFill>
                  <a:srgbClr val="090950"/>
                </a:solidFill>
                <a:latin typeface="나눔고딕 ExtraBold"/>
                <a:cs typeface="나눔고딕 ExtraBold"/>
              </a:rPr>
              <a:t> </a:t>
            </a:r>
            <a:r>
              <a:rPr sz="1800" b="1" dirty="0">
                <a:solidFill>
                  <a:srgbClr val="090950"/>
                </a:solidFill>
                <a:latin typeface="나눔고딕 ExtraBold"/>
                <a:cs typeface="나눔고딕 ExtraBold"/>
              </a:rPr>
              <a:t>전문강의</a:t>
            </a:r>
            <a:endParaRPr sz="1800" dirty="0">
              <a:latin typeface="나눔고딕 ExtraBold"/>
              <a:cs typeface="나눔고딕 ExtraBold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51459" y="650763"/>
            <a:ext cx="8327390" cy="42545"/>
            <a:chOff x="251459" y="650763"/>
            <a:chExt cx="8327390" cy="42545"/>
          </a:xfrm>
        </p:grpSpPr>
        <p:sp>
          <p:nvSpPr>
            <p:cNvPr id="5" name="object 5"/>
            <p:cNvSpPr/>
            <p:nvPr/>
          </p:nvSpPr>
          <p:spPr>
            <a:xfrm>
              <a:off x="2816352" y="650763"/>
              <a:ext cx="5762625" cy="42545"/>
            </a:xfrm>
            <a:custGeom>
              <a:avLst/>
              <a:gdLst/>
              <a:ahLst/>
              <a:cxnLst/>
              <a:rect l="l" t="t" r="r" b="b"/>
              <a:pathLst>
                <a:path w="5762625" h="42545">
                  <a:moveTo>
                    <a:pt x="5762244" y="0"/>
                  </a:moveTo>
                  <a:lnTo>
                    <a:pt x="0" y="0"/>
                  </a:lnTo>
                  <a:lnTo>
                    <a:pt x="0" y="42402"/>
                  </a:lnTo>
                  <a:lnTo>
                    <a:pt x="5762244" y="42402"/>
                  </a:lnTo>
                  <a:lnTo>
                    <a:pt x="5762244" y="0"/>
                  </a:lnTo>
                  <a:close/>
                </a:path>
              </a:pathLst>
            </a:custGeom>
            <a:solidFill>
              <a:srgbClr val="E6EB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51459" y="650763"/>
              <a:ext cx="2688590" cy="42545"/>
            </a:xfrm>
            <a:custGeom>
              <a:avLst/>
              <a:gdLst/>
              <a:ahLst/>
              <a:cxnLst/>
              <a:rect l="l" t="t" r="r" b="b"/>
              <a:pathLst>
                <a:path w="2688590" h="42545">
                  <a:moveTo>
                    <a:pt x="2688082" y="0"/>
                  </a:moveTo>
                  <a:lnTo>
                    <a:pt x="0" y="0"/>
                  </a:lnTo>
                  <a:lnTo>
                    <a:pt x="0" y="42402"/>
                  </a:lnTo>
                  <a:lnTo>
                    <a:pt x="2688082" y="42402"/>
                  </a:lnTo>
                  <a:lnTo>
                    <a:pt x="2688082" y="0"/>
                  </a:lnTo>
                  <a:close/>
                </a:path>
              </a:pathLst>
            </a:custGeom>
            <a:solidFill>
              <a:srgbClr val="93B3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807719" y="836675"/>
            <a:ext cx="7594600" cy="5615940"/>
            <a:chOff x="807719" y="836675"/>
            <a:chExt cx="7594600" cy="5615940"/>
          </a:xfrm>
        </p:grpSpPr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59452" y="1685543"/>
              <a:ext cx="3642359" cy="4767072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5705093" y="4435564"/>
              <a:ext cx="2553970" cy="449580"/>
            </a:xfrm>
            <a:custGeom>
              <a:avLst/>
              <a:gdLst/>
              <a:ahLst/>
              <a:cxnLst/>
              <a:rect l="l" t="t" r="r" b="b"/>
              <a:pathLst>
                <a:path w="2553970" h="449579">
                  <a:moveTo>
                    <a:pt x="0" y="449491"/>
                  </a:moveTo>
                  <a:lnTo>
                    <a:pt x="2553843" y="449491"/>
                  </a:lnTo>
                  <a:lnTo>
                    <a:pt x="2553843" y="0"/>
                  </a:lnTo>
                  <a:lnTo>
                    <a:pt x="0" y="0"/>
                  </a:lnTo>
                  <a:lnTo>
                    <a:pt x="0" y="449491"/>
                  </a:lnTo>
                  <a:close/>
                </a:path>
              </a:pathLst>
            </a:custGeom>
            <a:ln w="56388">
              <a:solidFill>
                <a:srgbClr val="FF0000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79931" y="3329940"/>
              <a:ext cx="3128772" cy="311658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24884" y="4053840"/>
              <a:ext cx="1761743" cy="643128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4107180" y="4125467"/>
              <a:ext cx="1597660" cy="499745"/>
            </a:xfrm>
            <a:custGeom>
              <a:avLst/>
              <a:gdLst/>
              <a:ahLst/>
              <a:cxnLst/>
              <a:rect l="l" t="t" r="r" b="b"/>
              <a:pathLst>
                <a:path w="1597660" h="499745">
                  <a:moveTo>
                    <a:pt x="1597152" y="499618"/>
                  </a:moveTo>
                  <a:lnTo>
                    <a:pt x="1521206" y="383667"/>
                  </a:lnTo>
                  <a:lnTo>
                    <a:pt x="1481455" y="345059"/>
                  </a:lnTo>
                  <a:lnTo>
                    <a:pt x="1403477" y="280035"/>
                  </a:lnTo>
                  <a:lnTo>
                    <a:pt x="1336548" y="239141"/>
                  </a:lnTo>
                  <a:lnTo>
                    <a:pt x="1296289" y="218440"/>
                  </a:lnTo>
                  <a:lnTo>
                    <a:pt x="1256157" y="199644"/>
                  </a:lnTo>
                  <a:lnTo>
                    <a:pt x="1210691" y="181610"/>
                  </a:lnTo>
                  <a:lnTo>
                    <a:pt x="1162685" y="163703"/>
                  </a:lnTo>
                  <a:lnTo>
                    <a:pt x="1109472" y="148209"/>
                  </a:lnTo>
                  <a:lnTo>
                    <a:pt x="1053592" y="133223"/>
                  </a:lnTo>
                  <a:lnTo>
                    <a:pt x="992886" y="122301"/>
                  </a:lnTo>
                  <a:lnTo>
                    <a:pt x="945261" y="114300"/>
                  </a:lnTo>
                  <a:lnTo>
                    <a:pt x="929513" y="111633"/>
                  </a:lnTo>
                  <a:lnTo>
                    <a:pt x="860933" y="103505"/>
                  </a:lnTo>
                  <a:lnTo>
                    <a:pt x="789940" y="97409"/>
                  </a:lnTo>
                  <a:lnTo>
                    <a:pt x="711073" y="93980"/>
                  </a:lnTo>
                  <a:lnTo>
                    <a:pt x="630047" y="94488"/>
                  </a:lnTo>
                  <a:lnTo>
                    <a:pt x="544068" y="97536"/>
                  </a:lnTo>
                  <a:lnTo>
                    <a:pt x="453009" y="104648"/>
                  </a:lnTo>
                  <a:lnTo>
                    <a:pt x="356743" y="114300"/>
                  </a:lnTo>
                  <a:lnTo>
                    <a:pt x="343154" y="0"/>
                  </a:lnTo>
                  <a:lnTo>
                    <a:pt x="0" y="250571"/>
                  </a:lnTo>
                  <a:lnTo>
                    <a:pt x="392430" y="414274"/>
                  </a:lnTo>
                  <a:lnTo>
                    <a:pt x="378841" y="299974"/>
                  </a:lnTo>
                  <a:lnTo>
                    <a:pt x="450342" y="287909"/>
                  </a:lnTo>
                  <a:lnTo>
                    <a:pt x="503555" y="279781"/>
                  </a:lnTo>
                  <a:lnTo>
                    <a:pt x="567690" y="273939"/>
                  </a:lnTo>
                  <a:lnTo>
                    <a:pt x="642620" y="268605"/>
                  </a:lnTo>
                  <a:lnTo>
                    <a:pt x="723265" y="264541"/>
                  </a:lnTo>
                  <a:lnTo>
                    <a:pt x="812546" y="264795"/>
                  </a:lnTo>
                  <a:lnTo>
                    <a:pt x="861314" y="266319"/>
                  </a:lnTo>
                  <a:lnTo>
                    <a:pt x="956818" y="273177"/>
                  </a:lnTo>
                  <a:lnTo>
                    <a:pt x="1005967" y="278130"/>
                  </a:lnTo>
                  <a:lnTo>
                    <a:pt x="1058037" y="284734"/>
                  </a:lnTo>
                  <a:lnTo>
                    <a:pt x="1107948" y="295148"/>
                  </a:lnTo>
                  <a:lnTo>
                    <a:pt x="1160526" y="305054"/>
                  </a:lnTo>
                  <a:lnTo>
                    <a:pt x="1210691" y="317246"/>
                  </a:lnTo>
                  <a:lnTo>
                    <a:pt x="1260983" y="331216"/>
                  </a:lnTo>
                  <a:lnTo>
                    <a:pt x="1311529" y="347091"/>
                  </a:lnTo>
                  <a:lnTo>
                    <a:pt x="1362456" y="366268"/>
                  </a:lnTo>
                  <a:lnTo>
                    <a:pt x="1410843" y="387731"/>
                  </a:lnTo>
                  <a:lnTo>
                    <a:pt x="1459611" y="410972"/>
                  </a:lnTo>
                  <a:lnTo>
                    <a:pt x="1506093" y="438023"/>
                  </a:lnTo>
                  <a:lnTo>
                    <a:pt x="1552702" y="466979"/>
                  </a:lnTo>
                  <a:lnTo>
                    <a:pt x="1597152" y="499618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13815" y="842771"/>
              <a:ext cx="3758184" cy="2153412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810767" y="839723"/>
              <a:ext cx="3764279" cy="2160905"/>
            </a:xfrm>
            <a:custGeom>
              <a:avLst/>
              <a:gdLst/>
              <a:ahLst/>
              <a:cxnLst/>
              <a:rect l="l" t="t" r="r" b="b"/>
              <a:pathLst>
                <a:path w="3764279" h="2160905">
                  <a:moveTo>
                    <a:pt x="0" y="2160904"/>
                  </a:moveTo>
                  <a:lnTo>
                    <a:pt x="3764279" y="2160904"/>
                  </a:lnTo>
                  <a:lnTo>
                    <a:pt x="3764279" y="0"/>
                  </a:lnTo>
                  <a:lnTo>
                    <a:pt x="0" y="0"/>
                  </a:lnTo>
                  <a:lnTo>
                    <a:pt x="0" y="2160904"/>
                  </a:lnTo>
                  <a:close/>
                </a:path>
              </a:pathLst>
            </a:custGeom>
            <a:ln w="6096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pPr marL="38100">
                <a:lnSpc>
                  <a:spcPct val="100000"/>
                </a:lnSpc>
                <a:spcBef>
                  <a:spcPts val="40"/>
                </a:spcBef>
              </a:pPr>
              <a:t>23</a:t>
            </a:fld>
            <a:endParaRPr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28082" y="820674"/>
            <a:ext cx="2182495" cy="7035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0000"/>
              </a:lnSpc>
              <a:spcBef>
                <a:spcPts val="100"/>
              </a:spcBef>
            </a:pPr>
            <a:r>
              <a:rPr sz="1200" b="1" dirty="0">
                <a:latin typeface="나눔고딕 ExtraBold"/>
                <a:cs typeface="나눔고딕 ExtraBold"/>
              </a:rPr>
              <a:t>2022서울국제</a:t>
            </a:r>
            <a:r>
              <a:rPr sz="1200" b="1" spc="-15" dirty="0">
                <a:latin typeface="나눔고딕 ExtraBold"/>
                <a:cs typeface="나눔고딕 ExtraBold"/>
              </a:rPr>
              <a:t>간</a:t>
            </a:r>
            <a:r>
              <a:rPr sz="1200" b="1" dirty="0">
                <a:latin typeface="나눔고딕 ExtraBold"/>
                <a:cs typeface="나눔고딕 ExtraBold"/>
              </a:rPr>
              <a:t>편</a:t>
            </a:r>
            <a:r>
              <a:rPr sz="1200" b="1" spc="-5" dirty="0">
                <a:latin typeface="나눔고딕 ExtraBold"/>
                <a:cs typeface="나눔고딕 ExtraBold"/>
              </a:rPr>
              <a:t>식</a:t>
            </a:r>
            <a:r>
              <a:rPr sz="1200" b="1" dirty="0">
                <a:latin typeface="나눔고딕 ExtraBold"/>
                <a:cs typeface="나눔고딕 ExtraBold"/>
              </a:rPr>
              <a:t>HMR전시회  제6회</a:t>
            </a:r>
            <a:r>
              <a:rPr sz="1200" b="1" spc="-45" dirty="0">
                <a:latin typeface="나눔고딕 ExtraBold"/>
                <a:cs typeface="나눔고딕 ExtraBold"/>
              </a:rPr>
              <a:t> </a:t>
            </a:r>
            <a:r>
              <a:rPr sz="1200" b="1" dirty="0">
                <a:latin typeface="나눔고딕 ExtraBold"/>
                <a:cs typeface="나눔고딕 ExtraBold"/>
              </a:rPr>
              <a:t>밀솔루션</a:t>
            </a:r>
            <a:r>
              <a:rPr sz="1200" b="1" spc="-45" dirty="0">
                <a:latin typeface="나눔고딕 ExtraBold"/>
                <a:cs typeface="나눔고딕 ExtraBold"/>
              </a:rPr>
              <a:t> </a:t>
            </a:r>
            <a:r>
              <a:rPr sz="1200" b="1" dirty="0">
                <a:latin typeface="나눔고딕 ExtraBold"/>
                <a:cs typeface="나눔고딕 ExtraBold"/>
              </a:rPr>
              <a:t>세미나</a:t>
            </a:r>
            <a:endParaRPr sz="1200">
              <a:latin typeface="나눔고딕 ExtraBold"/>
              <a:cs typeface="나눔고딕 ExtraBold"/>
            </a:endParaRPr>
          </a:p>
          <a:p>
            <a:pPr marL="12700">
              <a:lnSpc>
                <a:spcPct val="100000"/>
              </a:lnSpc>
              <a:spcBef>
                <a:spcPts val="440"/>
              </a:spcBef>
            </a:pPr>
            <a:r>
              <a:rPr sz="1200" dirty="0">
                <a:latin typeface="나눔고딕"/>
                <a:cs typeface="나눔고딕"/>
              </a:rPr>
              <a:t>2022년</a:t>
            </a:r>
            <a:endParaRPr sz="1200">
              <a:latin typeface="나눔고딕"/>
              <a:cs typeface="나눔고딕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46915" y="271140"/>
            <a:ext cx="2376705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800" b="1" dirty="0">
                <a:solidFill>
                  <a:srgbClr val="090950"/>
                </a:solidFill>
                <a:latin typeface="나눔고딕 ExtraBold"/>
                <a:cs typeface="나눔고딕 ExtraBold"/>
              </a:rPr>
              <a:t>2022</a:t>
            </a:r>
            <a:r>
              <a:rPr lang="ko-KR" altLang="en-US" sz="1800" b="1" dirty="0">
                <a:solidFill>
                  <a:srgbClr val="090950"/>
                </a:solidFill>
                <a:latin typeface="나눔고딕 ExtraBold"/>
                <a:cs typeface="나눔고딕 ExtraBold"/>
              </a:rPr>
              <a:t>년 </a:t>
            </a:r>
            <a:r>
              <a:rPr sz="1800" b="1" dirty="0">
                <a:solidFill>
                  <a:srgbClr val="090950"/>
                </a:solidFill>
                <a:latin typeface="나눔고딕 ExtraBold"/>
                <a:cs typeface="나눔고딕 ExtraBold"/>
              </a:rPr>
              <a:t>HMR</a:t>
            </a:r>
            <a:r>
              <a:rPr sz="1800" b="1" spc="-60" dirty="0">
                <a:solidFill>
                  <a:srgbClr val="090950"/>
                </a:solidFill>
                <a:latin typeface="나눔고딕 ExtraBold"/>
                <a:cs typeface="나눔고딕 ExtraBold"/>
              </a:rPr>
              <a:t> </a:t>
            </a:r>
            <a:r>
              <a:rPr sz="1800" b="1" dirty="0">
                <a:solidFill>
                  <a:srgbClr val="090950"/>
                </a:solidFill>
                <a:latin typeface="나눔고딕 ExtraBold"/>
                <a:cs typeface="나눔고딕 ExtraBold"/>
              </a:rPr>
              <a:t>전문강의</a:t>
            </a:r>
            <a:endParaRPr sz="1800" dirty="0">
              <a:latin typeface="나눔고딕 ExtraBold"/>
              <a:cs typeface="나눔고딕 ExtraBold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51459" y="650763"/>
            <a:ext cx="8327390" cy="42545"/>
            <a:chOff x="251459" y="650763"/>
            <a:chExt cx="8327390" cy="42545"/>
          </a:xfrm>
        </p:grpSpPr>
        <p:sp>
          <p:nvSpPr>
            <p:cNvPr id="5" name="object 5"/>
            <p:cNvSpPr/>
            <p:nvPr/>
          </p:nvSpPr>
          <p:spPr>
            <a:xfrm>
              <a:off x="2816352" y="650763"/>
              <a:ext cx="5762625" cy="42545"/>
            </a:xfrm>
            <a:custGeom>
              <a:avLst/>
              <a:gdLst/>
              <a:ahLst/>
              <a:cxnLst/>
              <a:rect l="l" t="t" r="r" b="b"/>
              <a:pathLst>
                <a:path w="5762625" h="42545">
                  <a:moveTo>
                    <a:pt x="5762244" y="0"/>
                  </a:moveTo>
                  <a:lnTo>
                    <a:pt x="0" y="0"/>
                  </a:lnTo>
                  <a:lnTo>
                    <a:pt x="0" y="42402"/>
                  </a:lnTo>
                  <a:lnTo>
                    <a:pt x="5762244" y="42402"/>
                  </a:lnTo>
                  <a:lnTo>
                    <a:pt x="5762244" y="0"/>
                  </a:lnTo>
                  <a:close/>
                </a:path>
              </a:pathLst>
            </a:custGeom>
            <a:solidFill>
              <a:srgbClr val="E6EB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51459" y="650763"/>
              <a:ext cx="2688590" cy="42545"/>
            </a:xfrm>
            <a:custGeom>
              <a:avLst/>
              <a:gdLst/>
              <a:ahLst/>
              <a:cxnLst/>
              <a:rect l="l" t="t" r="r" b="b"/>
              <a:pathLst>
                <a:path w="2688590" h="42545">
                  <a:moveTo>
                    <a:pt x="2688082" y="0"/>
                  </a:moveTo>
                  <a:lnTo>
                    <a:pt x="0" y="0"/>
                  </a:lnTo>
                  <a:lnTo>
                    <a:pt x="0" y="42402"/>
                  </a:lnTo>
                  <a:lnTo>
                    <a:pt x="2688082" y="42402"/>
                  </a:lnTo>
                  <a:lnTo>
                    <a:pt x="2688082" y="0"/>
                  </a:lnTo>
                  <a:close/>
                </a:path>
              </a:pathLst>
            </a:custGeom>
            <a:solidFill>
              <a:srgbClr val="93B3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307847" y="1402080"/>
            <a:ext cx="8536305" cy="5039995"/>
            <a:chOff x="307847" y="1402080"/>
            <a:chExt cx="8536305" cy="5039995"/>
          </a:xfrm>
        </p:grpSpPr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151119" y="1624584"/>
              <a:ext cx="3692652" cy="4817364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5292851" y="4509528"/>
              <a:ext cx="2319655" cy="658495"/>
            </a:xfrm>
            <a:custGeom>
              <a:avLst/>
              <a:gdLst/>
              <a:ahLst/>
              <a:cxnLst/>
              <a:rect l="l" t="t" r="r" b="b"/>
              <a:pathLst>
                <a:path w="2319654" h="658495">
                  <a:moveTo>
                    <a:pt x="0" y="657974"/>
                  </a:moveTo>
                  <a:lnTo>
                    <a:pt x="2319528" y="657974"/>
                  </a:lnTo>
                  <a:lnTo>
                    <a:pt x="2319528" y="0"/>
                  </a:lnTo>
                  <a:lnTo>
                    <a:pt x="0" y="0"/>
                  </a:lnTo>
                  <a:lnTo>
                    <a:pt x="0" y="657974"/>
                  </a:lnTo>
                  <a:close/>
                </a:path>
              </a:pathLst>
            </a:custGeom>
            <a:ln w="57912">
              <a:solidFill>
                <a:srgbClr val="F79446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3087" y="2971800"/>
              <a:ext cx="3470148" cy="3470148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710939" y="4358640"/>
              <a:ext cx="1635252" cy="544068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3791712" y="4428743"/>
              <a:ext cx="1473835" cy="403860"/>
            </a:xfrm>
            <a:custGeom>
              <a:avLst/>
              <a:gdLst/>
              <a:ahLst/>
              <a:cxnLst/>
              <a:rect l="l" t="t" r="r" b="b"/>
              <a:pathLst>
                <a:path w="1473835" h="403860">
                  <a:moveTo>
                    <a:pt x="1473327" y="403733"/>
                  </a:moveTo>
                  <a:lnTo>
                    <a:pt x="1410462" y="316865"/>
                  </a:lnTo>
                  <a:lnTo>
                    <a:pt x="1376045" y="287401"/>
                  </a:lnTo>
                  <a:lnTo>
                    <a:pt x="1307719" y="237617"/>
                  </a:lnTo>
                  <a:lnTo>
                    <a:pt x="1248029" y="205740"/>
                  </a:lnTo>
                  <a:lnTo>
                    <a:pt x="1211834" y="189484"/>
                  </a:lnTo>
                  <a:lnTo>
                    <a:pt x="1175639" y="174498"/>
                  </a:lnTo>
                  <a:lnTo>
                    <a:pt x="1134491" y="159893"/>
                  </a:lnTo>
                  <a:lnTo>
                    <a:pt x="1091057" y="145288"/>
                  </a:lnTo>
                  <a:lnTo>
                    <a:pt x="1042416" y="132334"/>
                  </a:lnTo>
                  <a:lnTo>
                    <a:pt x="991362" y="119634"/>
                  </a:lnTo>
                  <a:lnTo>
                    <a:pt x="876808" y="99949"/>
                  </a:lnTo>
                  <a:lnTo>
                    <a:pt x="813562" y="91821"/>
                  </a:lnTo>
                  <a:lnTo>
                    <a:pt x="747649" y="85090"/>
                  </a:lnTo>
                  <a:lnTo>
                    <a:pt x="674370" y="80137"/>
                  </a:lnTo>
                  <a:lnTo>
                    <a:pt x="598805" y="77978"/>
                  </a:lnTo>
                  <a:lnTo>
                    <a:pt x="518160" y="77343"/>
                  </a:lnTo>
                  <a:lnTo>
                    <a:pt x="432689" y="79629"/>
                  </a:lnTo>
                  <a:lnTo>
                    <a:pt x="342392" y="83566"/>
                  </a:lnTo>
                  <a:lnTo>
                    <a:pt x="337566" y="0"/>
                  </a:lnTo>
                  <a:lnTo>
                    <a:pt x="0" y="171323"/>
                  </a:lnTo>
                  <a:lnTo>
                    <a:pt x="354965" y="302895"/>
                  </a:lnTo>
                  <a:lnTo>
                    <a:pt x="350139" y="219329"/>
                  </a:lnTo>
                  <a:lnTo>
                    <a:pt x="417703" y="212852"/>
                  </a:lnTo>
                  <a:lnTo>
                    <a:pt x="467741" y="208661"/>
                  </a:lnTo>
                  <a:lnTo>
                    <a:pt x="528066" y="206502"/>
                  </a:lnTo>
                  <a:lnTo>
                    <a:pt x="598551" y="205105"/>
                  </a:lnTo>
                  <a:lnTo>
                    <a:pt x="685520" y="205041"/>
                  </a:lnTo>
                  <a:lnTo>
                    <a:pt x="757301" y="207772"/>
                  </a:lnTo>
                  <a:lnTo>
                    <a:pt x="802767" y="210312"/>
                  </a:lnTo>
                  <a:lnTo>
                    <a:pt x="891159" y="218313"/>
                  </a:lnTo>
                  <a:lnTo>
                    <a:pt x="936879" y="223647"/>
                  </a:lnTo>
                  <a:lnTo>
                    <a:pt x="985139" y="229997"/>
                  </a:lnTo>
                  <a:lnTo>
                    <a:pt x="1030986" y="239141"/>
                  </a:lnTo>
                  <a:lnTo>
                    <a:pt x="1079246" y="248158"/>
                  </a:lnTo>
                  <a:lnTo>
                    <a:pt x="1125093" y="258699"/>
                  </a:lnTo>
                  <a:lnTo>
                    <a:pt x="1171067" y="270383"/>
                  </a:lnTo>
                  <a:lnTo>
                    <a:pt x="1217168" y="283464"/>
                  </a:lnTo>
                  <a:lnTo>
                    <a:pt x="1263396" y="299212"/>
                  </a:lnTo>
                  <a:lnTo>
                    <a:pt x="1307211" y="316357"/>
                  </a:lnTo>
                  <a:lnTo>
                    <a:pt x="1351026" y="334772"/>
                  </a:lnTo>
                  <a:lnTo>
                    <a:pt x="1392555" y="355981"/>
                  </a:lnTo>
                  <a:lnTo>
                    <a:pt x="1434084" y="378460"/>
                  </a:lnTo>
                  <a:lnTo>
                    <a:pt x="1473327" y="403733"/>
                  </a:lnTo>
                  <a:close/>
                </a:path>
              </a:pathLst>
            </a:custGeom>
            <a:solidFill>
              <a:srgbClr val="F794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07847" y="1402080"/>
              <a:ext cx="4623816" cy="1431036"/>
            </a:xfrm>
            <a:prstGeom prst="rect">
              <a:avLst/>
            </a:prstGeom>
          </p:spPr>
        </p:pic>
      </p:grpSp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pPr marL="38100">
                <a:lnSpc>
                  <a:spcPct val="100000"/>
                </a:lnSpc>
                <a:spcBef>
                  <a:spcPts val="40"/>
                </a:spcBef>
              </a:pPr>
              <a:t>24</a:t>
            </a:fld>
            <a:endParaRPr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9EE5739A-3EC6-A2AA-2FD9-84286378AAC5}"/>
              </a:ext>
            </a:extLst>
          </p:cNvPr>
          <p:cNvSpPr txBox="1"/>
          <p:nvPr/>
        </p:nvSpPr>
        <p:spPr>
          <a:xfrm>
            <a:off x="1937004" y="1885188"/>
            <a:ext cx="5271770" cy="2712922"/>
          </a:xfrm>
          <a:prstGeom prst="rect">
            <a:avLst/>
          </a:prstGeom>
          <a:ln w="76200">
            <a:solidFill>
              <a:srgbClr val="E6EBF6"/>
            </a:solidFill>
          </a:ln>
        </p:spPr>
        <p:txBody>
          <a:bodyPr vert="horz" wrap="square" lIns="0" tIns="1771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395"/>
              </a:spcBef>
            </a:pPr>
            <a:r>
              <a:rPr lang="en-US" altLang="ko-KR" sz="4400" b="1" dirty="0">
                <a:solidFill>
                  <a:srgbClr val="E6EBF6"/>
                </a:solidFill>
                <a:latin typeface="나눔고딕 ExtraBold"/>
                <a:cs typeface="나눔고딕 ExtraBold"/>
              </a:rPr>
              <a:t>Ⅳ</a:t>
            </a:r>
            <a:endParaRPr sz="4400" dirty="0">
              <a:latin typeface="나눔고딕 ExtraBold"/>
              <a:cs typeface="나눔고딕 ExtraBold"/>
            </a:endParaRPr>
          </a:p>
          <a:p>
            <a:pPr algn="ctr">
              <a:lnSpc>
                <a:spcPct val="100000"/>
              </a:lnSpc>
              <a:spcBef>
                <a:spcPts val="3354"/>
              </a:spcBef>
            </a:pPr>
            <a:r>
              <a:rPr lang="ko-KR" altLang="en-US" sz="3200" b="1" dirty="0">
                <a:solidFill>
                  <a:srgbClr val="090950"/>
                </a:solidFill>
                <a:latin typeface="나눔고딕 ExtraBold"/>
                <a:cs typeface="나눔고딕 ExtraBold"/>
              </a:rPr>
              <a:t>컨설팅 안내</a:t>
            </a:r>
            <a:endParaRPr lang="en-US" altLang="ko-KR" sz="3200" b="1" dirty="0">
              <a:solidFill>
                <a:srgbClr val="090950"/>
              </a:solidFill>
              <a:latin typeface="나눔고딕 ExtraBold"/>
              <a:cs typeface="나눔고딕 ExtraBold"/>
            </a:endParaRPr>
          </a:p>
          <a:p>
            <a:pPr algn="ctr">
              <a:lnSpc>
                <a:spcPct val="100000"/>
              </a:lnSpc>
              <a:spcBef>
                <a:spcPts val="3354"/>
              </a:spcBef>
            </a:pPr>
            <a:endParaRPr sz="3200" dirty="0">
              <a:latin typeface="나눔고딕 ExtraBold"/>
              <a:cs typeface="나눔고딕 ExtraBold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83374" y="188640"/>
            <a:ext cx="5008706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ko-KR" altLang="en-US" spc="-5" dirty="0" err="1"/>
              <a:t>유재은</a:t>
            </a:r>
            <a:r>
              <a:rPr lang="ko-KR" altLang="en-US" spc="-5" dirty="0"/>
              <a:t> 프랜차이즈 연구소 </a:t>
            </a:r>
            <a:r>
              <a:rPr spc="-5" dirty="0" err="1"/>
              <a:t>컨설</a:t>
            </a:r>
            <a:r>
              <a:rPr dirty="0" err="1"/>
              <a:t>팅</a:t>
            </a:r>
            <a:r>
              <a:rPr spc="-90" dirty="0"/>
              <a:t> </a:t>
            </a:r>
            <a:r>
              <a:rPr lang="en-US" spc="-90" dirty="0"/>
              <a:t>3 </a:t>
            </a:r>
            <a:r>
              <a:rPr lang="ko-KR" altLang="en-US" spc="-90" dirty="0"/>
              <a:t>가지 방식 </a:t>
            </a:r>
            <a:r>
              <a:rPr spc="-100" dirty="0"/>
              <a:t> </a:t>
            </a:r>
            <a:endParaRPr spc="-5" dirty="0"/>
          </a:p>
        </p:txBody>
      </p:sp>
      <p:grpSp>
        <p:nvGrpSpPr>
          <p:cNvPr id="4" name="object 4"/>
          <p:cNvGrpSpPr/>
          <p:nvPr/>
        </p:nvGrpSpPr>
        <p:grpSpPr>
          <a:xfrm>
            <a:off x="280415" y="618759"/>
            <a:ext cx="8326120" cy="42545"/>
            <a:chOff x="280415" y="618759"/>
            <a:chExt cx="8326120" cy="42545"/>
          </a:xfrm>
        </p:grpSpPr>
        <p:sp>
          <p:nvSpPr>
            <p:cNvPr id="5" name="object 5"/>
            <p:cNvSpPr/>
            <p:nvPr/>
          </p:nvSpPr>
          <p:spPr>
            <a:xfrm>
              <a:off x="2845308" y="618759"/>
              <a:ext cx="5760720" cy="42545"/>
            </a:xfrm>
            <a:custGeom>
              <a:avLst/>
              <a:gdLst/>
              <a:ahLst/>
              <a:cxnLst/>
              <a:rect l="l" t="t" r="r" b="b"/>
              <a:pathLst>
                <a:path w="5760720" h="42545">
                  <a:moveTo>
                    <a:pt x="5760720" y="0"/>
                  </a:moveTo>
                  <a:lnTo>
                    <a:pt x="0" y="0"/>
                  </a:lnTo>
                  <a:lnTo>
                    <a:pt x="0" y="42402"/>
                  </a:lnTo>
                  <a:lnTo>
                    <a:pt x="5760720" y="42402"/>
                  </a:lnTo>
                  <a:lnTo>
                    <a:pt x="5760720" y="0"/>
                  </a:lnTo>
                  <a:close/>
                </a:path>
              </a:pathLst>
            </a:custGeom>
            <a:solidFill>
              <a:srgbClr val="E6EB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80415" y="618759"/>
              <a:ext cx="2686685" cy="42545"/>
            </a:xfrm>
            <a:custGeom>
              <a:avLst/>
              <a:gdLst/>
              <a:ahLst/>
              <a:cxnLst/>
              <a:rect l="l" t="t" r="r" b="b"/>
              <a:pathLst>
                <a:path w="2686685" h="42545">
                  <a:moveTo>
                    <a:pt x="2686558" y="0"/>
                  </a:moveTo>
                  <a:lnTo>
                    <a:pt x="0" y="0"/>
                  </a:lnTo>
                  <a:lnTo>
                    <a:pt x="0" y="42402"/>
                  </a:lnTo>
                  <a:lnTo>
                    <a:pt x="2686558" y="42402"/>
                  </a:lnTo>
                  <a:lnTo>
                    <a:pt x="2686558" y="0"/>
                  </a:lnTo>
                  <a:close/>
                </a:path>
              </a:pathLst>
            </a:custGeom>
            <a:solidFill>
              <a:srgbClr val="93B3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127101" y="1146157"/>
            <a:ext cx="1468743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200" b="1" dirty="0" err="1">
                <a:solidFill>
                  <a:srgbClr val="09095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나눔고딕 ExtraBold"/>
              </a:rPr>
              <a:t>프랜차이즈</a:t>
            </a:r>
            <a:r>
              <a:rPr sz="1200" b="1" spc="-85" dirty="0">
                <a:solidFill>
                  <a:srgbClr val="09095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나눔고딕 ExtraBold"/>
              </a:rPr>
              <a:t> </a:t>
            </a:r>
            <a:r>
              <a:rPr lang="en-US" sz="1200" b="1" spc="-85" dirty="0">
                <a:solidFill>
                  <a:srgbClr val="09095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나눔고딕 ExtraBold"/>
              </a:rPr>
              <a:t> </a:t>
            </a:r>
          </a:p>
          <a:p>
            <a:pPr marL="13335" algn="ctr">
              <a:lnSpc>
                <a:spcPct val="100000"/>
              </a:lnSpc>
            </a:pPr>
            <a:r>
              <a:rPr lang="ko-KR" altLang="en-US" sz="1200" b="1" spc="-5" dirty="0">
                <a:solidFill>
                  <a:srgbClr val="09095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나눔고딕 ExtraBold"/>
              </a:rPr>
              <a:t>사업</a:t>
            </a:r>
            <a:r>
              <a:rPr sz="1200" b="1" spc="-5" dirty="0" err="1">
                <a:solidFill>
                  <a:srgbClr val="09095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나눔고딕 ExtraBold"/>
              </a:rPr>
              <a:t>전략</a:t>
            </a:r>
            <a:r>
              <a:rPr sz="1200" b="1" spc="-70" dirty="0">
                <a:solidFill>
                  <a:srgbClr val="09095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나눔고딕 ExtraBold"/>
              </a:rPr>
              <a:t> </a:t>
            </a:r>
            <a:r>
              <a:rPr sz="1200" b="1" spc="-5" dirty="0">
                <a:solidFill>
                  <a:srgbClr val="09095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나눔고딕 ExtraBold"/>
              </a:rPr>
              <a:t>컨설팅</a:t>
            </a:r>
            <a:endParaRPr sz="1200" dirty="0">
              <a:latin typeface="나눔고딕 ExtraBold" panose="020D0904000000000000" pitchFamily="50" charset="-127"/>
              <a:ea typeface="나눔고딕 ExtraBold" panose="020D0904000000000000" pitchFamily="50" charset="-127"/>
              <a:cs typeface="나눔고딕 ExtraBold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24433" y="1207696"/>
            <a:ext cx="481965" cy="259079"/>
          </a:xfrm>
          <a:prstGeom prst="rect">
            <a:avLst/>
          </a:prstGeom>
          <a:ln w="28956">
            <a:solidFill>
              <a:srgbClr val="E6EBF6"/>
            </a:solidFill>
          </a:ln>
        </p:spPr>
        <p:txBody>
          <a:bodyPr vert="horz" wrap="square" lIns="0" tIns="254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00"/>
              </a:spcBef>
            </a:pPr>
            <a:r>
              <a:rPr sz="1200" b="1" dirty="0">
                <a:solidFill>
                  <a:srgbClr val="090950"/>
                </a:solidFill>
                <a:latin typeface="나눔고딕 ExtraBold"/>
                <a:cs typeface="나눔고딕 ExtraBold"/>
              </a:rPr>
              <a:t>1</a:t>
            </a:r>
            <a:endParaRPr sz="1200">
              <a:latin typeface="나눔고딕 ExtraBold"/>
              <a:cs typeface="나눔고딕 ExtraBold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007462" y="1124744"/>
            <a:ext cx="1349781" cy="3949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1200" b="1" dirty="0" err="1">
                <a:solidFill>
                  <a:srgbClr val="09095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나눔고딕 ExtraBold"/>
              </a:rPr>
              <a:t>프랜차이즈</a:t>
            </a:r>
            <a:endParaRPr lang="en-US" sz="1200" b="1" dirty="0">
              <a:solidFill>
                <a:srgbClr val="090950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나눔고딕 ExtraBold"/>
            </a:endParaRP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1200" b="1" dirty="0" err="1">
                <a:solidFill>
                  <a:srgbClr val="09095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나눔고딕 ExtraBold"/>
              </a:rPr>
              <a:t>시스템</a:t>
            </a:r>
            <a:r>
              <a:rPr sz="1200" b="1" spc="-50" dirty="0">
                <a:solidFill>
                  <a:srgbClr val="09095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나눔고딕 ExtraBold"/>
              </a:rPr>
              <a:t> </a:t>
            </a:r>
            <a:r>
              <a:rPr sz="1200" b="1" dirty="0">
                <a:solidFill>
                  <a:srgbClr val="09095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나눔고딕 ExtraBold"/>
              </a:rPr>
              <a:t>구축</a:t>
            </a:r>
            <a:r>
              <a:rPr sz="1200" b="1" spc="-40" dirty="0">
                <a:solidFill>
                  <a:srgbClr val="09095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나눔고딕 ExtraBold"/>
              </a:rPr>
              <a:t> </a:t>
            </a:r>
            <a:r>
              <a:rPr sz="1200" b="1" dirty="0">
                <a:solidFill>
                  <a:srgbClr val="09095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나눔고딕 ExtraBold"/>
              </a:rPr>
              <a:t>컨설팅</a:t>
            </a:r>
            <a:endParaRPr sz="1200" dirty="0">
              <a:latin typeface="나눔고딕 ExtraBold" panose="020D0904000000000000" pitchFamily="50" charset="-127"/>
              <a:ea typeface="나눔고딕 ExtraBold" panose="020D0904000000000000" pitchFamily="50" charset="-127"/>
              <a:cs typeface="나눔고딕 ExtraBold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304794" y="1207696"/>
            <a:ext cx="481965" cy="259079"/>
          </a:xfrm>
          <a:prstGeom prst="rect">
            <a:avLst/>
          </a:prstGeom>
          <a:ln w="28955">
            <a:solidFill>
              <a:srgbClr val="E6EBF6"/>
            </a:solidFill>
          </a:ln>
        </p:spPr>
        <p:txBody>
          <a:bodyPr vert="horz" wrap="square" lIns="0" tIns="762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60"/>
              </a:spcBef>
            </a:pPr>
            <a:r>
              <a:rPr sz="1400" b="1" dirty="0">
                <a:solidFill>
                  <a:srgbClr val="090950"/>
                </a:solidFill>
                <a:latin typeface="나눔고딕 ExtraBold"/>
                <a:cs typeface="나눔고딕 ExtraBold"/>
              </a:rPr>
              <a:t>2</a:t>
            </a:r>
            <a:endParaRPr sz="1400">
              <a:latin typeface="나눔고딕 ExtraBold"/>
              <a:cs typeface="나눔고딕 ExtraBold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858770" y="1238490"/>
            <a:ext cx="203371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 err="1">
                <a:solidFill>
                  <a:srgbClr val="09095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나눔고딕 ExtraBold"/>
              </a:rPr>
              <a:t>프랜차이</a:t>
            </a:r>
            <a:r>
              <a:rPr sz="1200" b="1" dirty="0" err="1">
                <a:solidFill>
                  <a:srgbClr val="09095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나눔고딕 ExtraBold"/>
              </a:rPr>
              <a:t>즈</a:t>
            </a:r>
            <a:r>
              <a:rPr sz="1200" b="1" spc="-75" dirty="0">
                <a:solidFill>
                  <a:srgbClr val="09095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나눔고딕 ExtraBold"/>
              </a:rPr>
              <a:t> </a:t>
            </a:r>
            <a:r>
              <a:rPr lang="ko-KR" altLang="en-US" sz="1200" b="1" spc="-5" dirty="0" err="1">
                <a:solidFill>
                  <a:srgbClr val="09095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나눔고딕 ExtraBold"/>
              </a:rPr>
              <a:t>인큐베이팅</a:t>
            </a:r>
            <a:endParaRPr sz="1200" dirty="0">
              <a:latin typeface="나눔고딕 ExtraBold" panose="020D0904000000000000" pitchFamily="50" charset="-127"/>
              <a:ea typeface="나눔고딕 ExtraBold" panose="020D0904000000000000" pitchFamily="50" charset="-127"/>
              <a:cs typeface="나눔고딕 ExtraBold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185153" y="1207696"/>
            <a:ext cx="481965" cy="259079"/>
          </a:xfrm>
          <a:prstGeom prst="rect">
            <a:avLst/>
          </a:prstGeom>
          <a:ln w="28955">
            <a:solidFill>
              <a:srgbClr val="E6EBF6"/>
            </a:solidFill>
          </a:ln>
        </p:spPr>
        <p:txBody>
          <a:bodyPr vert="horz" wrap="square" lIns="0" tIns="254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00"/>
              </a:spcBef>
            </a:pPr>
            <a:r>
              <a:rPr sz="1200" b="1" dirty="0">
                <a:solidFill>
                  <a:srgbClr val="090950"/>
                </a:solidFill>
                <a:latin typeface="나눔고딕 ExtraBold"/>
                <a:cs typeface="나눔고딕 ExtraBold"/>
              </a:rPr>
              <a:t>3</a:t>
            </a:r>
            <a:endParaRPr sz="1200">
              <a:latin typeface="나눔고딕 ExtraBold"/>
              <a:cs typeface="나눔고딕 ExtraBold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24433" y="1750240"/>
            <a:ext cx="2737485" cy="4703096"/>
          </a:xfrm>
          <a:prstGeom prst="rect">
            <a:avLst/>
          </a:prstGeom>
          <a:ln w="28955">
            <a:solidFill>
              <a:srgbClr val="E6EBF6"/>
            </a:solidFill>
          </a:ln>
        </p:spPr>
        <p:txBody>
          <a:bodyPr vert="horz" wrap="square" lIns="0" tIns="71755" rIns="0" bIns="0" rtlCol="0">
            <a:noAutofit/>
          </a:bodyPr>
          <a:lstStyle/>
          <a:p>
            <a:pPr marL="206375" marR="155575" indent="93980">
              <a:lnSpc>
                <a:spcPct val="100000"/>
              </a:lnSpc>
              <a:spcBef>
                <a:spcPts val="565"/>
              </a:spcBef>
            </a:pPr>
            <a:r>
              <a:rPr sz="1050" spc="5" dirty="0">
                <a:latin typeface="맑은 고딕"/>
                <a:cs typeface="맑은 고딕"/>
              </a:rPr>
              <a:t>기존</a:t>
            </a:r>
            <a:r>
              <a:rPr sz="1050" spc="-25" dirty="0">
                <a:latin typeface="맑은 고딕"/>
                <a:cs typeface="맑은 고딕"/>
              </a:rPr>
              <a:t> </a:t>
            </a:r>
            <a:r>
              <a:rPr sz="1050" spc="5" dirty="0">
                <a:latin typeface="맑은 고딕"/>
                <a:cs typeface="맑은 고딕"/>
              </a:rPr>
              <a:t>프랜차이즈</a:t>
            </a:r>
            <a:r>
              <a:rPr sz="1050" spc="-70" dirty="0">
                <a:latin typeface="맑은 고딕"/>
                <a:cs typeface="맑은 고딕"/>
              </a:rPr>
              <a:t> </a:t>
            </a:r>
            <a:r>
              <a:rPr sz="1050" spc="5" dirty="0">
                <a:latin typeface="맑은 고딕"/>
                <a:cs typeface="맑은 고딕"/>
              </a:rPr>
              <a:t>시스템과</a:t>
            </a:r>
            <a:r>
              <a:rPr sz="1050" spc="-35" dirty="0">
                <a:latin typeface="맑은 고딕"/>
                <a:cs typeface="맑은 고딕"/>
              </a:rPr>
              <a:t> </a:t>
            </a:r>
            <a:r>
              <a:rPr sz="1050" dirty="0">
                <a:latin typeface="맑은 고딕"/>
                <a:cs typeface="맑은 고딕"/>
              </a:rPr>
              <a:t>사업전략을  </a:t>
            </a:r>
            <a:r>
              <a:rPr sz="1050" spc="5" dirty="0">
                <a:latin typeface="맑은 고딕"/>
                <a:cs typeface="맑은 고딕"/>
              </a:rPr>
              <a:t>진단하여 현재의 조직과 시스템에</a:t>
            </a:r>
            <a:r>
              <a:rPr sz="1050" spc="10" dirty="0">
                <a:latin typeface="맑은 고딕"/>
                <a:cs typeface="맑은 고딕"/>
              </a:rPr>
              <a:t> </a:t>
            </a:r>
            <a:r>
              <a:rPr sz="1050" spc="5" dirty="0">
                <a:latin typeface="맑은 고딕"/>
                <a:cs typeface="맑은 고딕"/>
              </a:rPr>
              <a:t>효 </a:t>
            </a:r>
            <a:r>
              <a:rPr sz="1050" spc="10" dirty="0">
                <a:latin typeface="맑은 고딕"/>
                <a:cs typeface="맑은 고딕"/>
              </a:rPr>
              <a:t> </a:t>
            </a:r>
            <a:r>
              <a:rPr sz="1050" spc="5" dirty="0">
                <a:latin typeface="맑은 고딕"/>
                <a:cs typeface="맑은 고딕"/>
              </a:rPr>
              <a:t>율적인</a:t>
            </a:r>
            <a:r>
              <a:rPr sz="1050" spc="-40" dirty="0">
                <a:latin typeface="맑은 고딕"/>
                <a:cs typeface="맑은 고딕"/>
              </a:rPr>
              <a:t> </a:t>
            </a:r>
            <a:r>
              <a:rPr sz="1050" spc="5" dirty="0">
                <a:latin typeface="맑은 고딕"/>
                <a:cs typeface="맑은 고딕"/>
              </a:rPr>
              <a:t>전략을</a:t>
            </a:r>
            <a:r>
              <a:rPr sz="1050" spc="-15" dirty="0">
                <a:latin typeface="맑은 고딕"/>
                <a:cs typeface="맑은 고딕"/>
              </a:rPr>
              <a:t> </a:t>
            </a:r>
            <a:r>
              <a:rPr sz="1050" spc="5" dirty="0">
                <a:latin typeface="맑은 고딕"/>
                <a:cs typeface="맑은 고딕"/>
              </a:rPr>
              <a:t>수립합니다.</a:t>
            </a:r>
            <a:endParaRPr sz="1050" dirty="0">
              <a:latin typeface="맑은 고딕"/>
              <a:cs typeface="맑은 고딕"/>
            </a:endParaRPr>
          </a:p>
          <a:p>
            <a:pPr marL="206375" marR="154305" indent="93980">
              <a:lnSpc>
                <a:spcPct val="100000"/>
              </a:lnSpc>
              <a:spcBef>
                <a:spcPts val="695"/>
              </a:spcBef>
            </a:pPr>
            <a:r>
              <a:rPr sz="1050" spc="5" dirty="0">
                <a:latin typeface="맑은 고딕"/>
                <a:cs typeface="맑은 고딕"/>
              </a:rPr>
              <a:t>브랜드 이미지 </a:t>
            </a:r>
            <a:r>
              <a:rPr sz="1050" dirty="0">
                <a:latin typeface="맑은 고딕"/>
                <a:cs typeface="맑은 고딕"/>
              </a:rPr>
              <a:t>제고, </a:t>
            </a:r>
            <a:r>
              <a:rPr sz="1050" spc="5" dirty="0">
                <a:latin typeface="맑은 고딕"/>
                <a:cs typeface="맑은 고딕"/>
              </a:rPr>
              <a:t>새로운 사업전략 </a:t>
            </a:r>
            <a:r>
              <a:rPr sz="1050" spc="-355" dirty="0">
                <a:latin typeface="맑은 고딕"/>
                <a:cs typeface="맑은 고딕"/>
              </a:rPr>
              <a:t> </a:t>
            </a:r>
            <a:r>
              <a:rPr sz="1050" spc="5" dirty="0">
                <a:latin typeface="맑은 고딕"/>
                <a:cs typeface="맑은 고딕"/>
              </a:rPr>
              <a:t>등</a:t>
            </a:r>
            <a:r>
              <a:rPr sz="1050" spc="-30" dirty="0">
                <a:latin typeface="맑은 고딕"/>
                <a:cs typeface="맑은 고딕"/>
              </a:rPr>
              <a:t> </a:t>
            </a:r>
            <a:r>
              <a:rPr sz="1050" spc="5" dirty="0">
                <a:latin typeface="맑은 고딕"/>
                <a:cs typeface="맑은 고딕"/>
              </a:rPr>
              <a:t>개선을</a:t>
            </a:r>
            <a:r>
              <a:rPr sz="1050" spc="-50" dirty="0">
                <a:latin typeface="맑은 고딕"/>
                <a:cs typeface="맑은 고딕"/>
              </a:rPr>
              <a:t> </a:t>
            </a:r>
            <a:r>
              <a:rPr sz="1050" spc="5" dirty="0">
                <a:latin typeface="맑은 고딕"/>
                <a:cs typeface="맑은 고딕"/>
              </a:rPr>
              <a:t>위해</a:t>
            </a:r>
            <a:r>
              <a:rPr sz="1050" spc="-25" dirty="0">
                <a:latin typeface="맑은 고딕"/>
                <a:cs typeface="맑은 고딕"/>
              </a:rPr>
              <a:t> </a:t>
            </a:r>
            <a:r>
              <a:rPr sz="1050" spc="5" dirty="0">
                <a:latin typeface="맑은 고딕"/>
                <a:cs typeface="맑은 고딕"/>
              </a:rPr>
              <a:t>각</a:t>
            </a:r>
            <a:r>
              <a:rPr sz="1050" spc="-45" dirty="0">
                <a:latin typeface="맑은 고딕"/>
                <a:cs typeface="맑은 고딕"/>
              </a:rPr>
              <a:t> </a:t>
            </a:r>
            <a:r>
              <a:rPr sz="1050" spc="5" dirty="0">
                <a:latin typeface="맑은 고딕"/>
                <a:cs typeface="맑은 고딕"/>
              </a:rPr>
              <a:t>분야별로</a:t>
            </a:r>
            <a:r>
              <a:rPr sz="1050" spc="-50" dirty="0">
                <a:latin typeface="맑은 고딕"/>
                <a:cs typeface="맑은 고딕"/>
              </a:rPr>
              <a:t> </a:t>
            </a:r>
            <a:r>
              <a:rPr sz="1050" spc="5" dirty="0">
                <a:latin typeface="맑은 고딕"/>
                <a:cs typeface="맑은 고딕"/>
              </a:rPr>
              <a:t>보강전략을 </a:t>
            </a:r>
            <a:r>
              <a:rPr sz="1050" spc="-355" dirty="0">
                <a:latin typeface="맑은 고딕"/>
                <a:cs typeface="맑은 고딕"/>
              </a:rPr>
              <a:t> </a:t>
            </a:r>
            <a:r>
              <a:rPr sz="1050" dirty="0">
                <a:latin typeface="맑은 고딕"/>
                <a:cs typeface="맑은 고딕"/>
              </a:rPr>
              <a:t>제시합니다.</a:t>
            </a:r>
          </a:p>
          <a:p>
            <a:pPr marL="133350">
              <a:lnSpc>
                <a:spcPct val="100000"/>
              </a:lnSpc>
              <a:spcBef>
                <a:spcPts val="800"/>
              </a:spcBef>
            </a:pPr>
            <a:r>
              <a:rPr sz="1100" b="1" spc="5" dirty="0">
                <a:latin typeface="맑은 고딕"/>
                <a:cs typeface="맑은 고딕"/>
              </a:rPr>
              <a:t>▶</a:t>
            </a:r>
            <a:r>
              <a:rPr sz="1100" b="1" spc="-35" dirty="0">
                <a:latin typeface="맑은 고딕"/>
                <a:cs typeface="맑은 고딕"/>
              </a:rPr>
              <a:t> </a:t>
            </a:r>
            <a:r>
              <a:rPr sz="1100" b="1" dirty="0">
                <a:latin typeface="맑은 고딕"/>
                <a:cs typeface="맑은 고딕"/>
              </a:rPr>
              <a:t>프랜차이즈</a:t>
            </a:r>
            <a:r>
              <a:rPr sz="1100" b="1" spc="-70" dirty="0">
                <a:latin typeface="맑은 고딕"/>
                <a:cs typeface="맑은 고딕"/>
              </a:rPr>
              <a:t> </a:t>
            </a:r>
            <a:r>
              <a:rPr sz="1100" b="1" dirty="0" err="1">
                <a:latin typeface="맑은 고딕"/>
                <a:cs typeface="맑은 고딕"/>
              </a:rPr>
              <a:t>사업전략</a:t>
            </a:r>
            <a:r>
              <a:rPr sz="1100" b="1" spc="-40" dirty="0">
                <a:latin typeface="맑은 고딕"/>
                <a:cs typeface="맑은 고딕"/>
              </a:rPr>
              <a:t> </a:t>
            </a:r>
            <a:r>
              <a:rPr sz="1100" b="1" dirty="0" err="1">
                <a:latin typeface="맑은 고딕"/>
                <a:cs typeface="맑은 고딕"/>
              </a:rPr>
              <a:t>분석</a:t>
            </a:r>
            <a:endParaRPr sz="1100" dirty="0">
              <a:latin typeface="맑은 고딕"/>
              <a:cs typeface="맑은 고딕"/>
            </a:endParaRPr>
          </a:p>
          <a:p>
            <a:pPr marL="662305" indent="-228600">
              <a:lnSpc>
                <a:spcPct val="100000"/>
              </a:lnSpc>
              <a:spcBef>
                <a:spcPts val="215"/>
              </a:spcBef>
              <a:buFont typeface="+mj-ea"/>
              <a:buAutoNum type="circleNumDbPlain"/>
            </a:pPr>
            <a:r>
              <a:rPr sz="1000" spc="-5" dirty="0" err="1">
                <a:latin typeface="맑은 고딕"/>
                <a:cs typeface="맑은 고딕"/>
              </a:rPr>
              <a:t>브랜드</a:t>
            </a:r>
            <a:r>
              <a:rPr sz="1000" spc="-45" dirty="0">
                <a:latin typeface="맑은 고딕"/>
                <a:cs typeface="맑은 고딕"/>
              </a:rPr>
              <a:t> </a:t>
            </a:r>
            <a:r>
              <a:rPr sz="1000" spc="-5" dirty="0">
                <a:latin typeface="맑은 고딕"/>
                <a:cs typeface="맑은 고딕"/>
              </a:rPr>
              <a:t>마케팅</a:t>
            </a:r>
            <a:r>
              <a:rPr sz="1000" spc="-50" dirty="0">
                <a:latin typeface="맑은 고딕"/>
                <a:cs typeface="맑은 고딕"/>
              </a:rPr>
              <a:t> </a:t>
            </a:r>
            <a:r>
              <a:rPr sz="1000" spc="-5" dirty="0">
                <a:latin typeface="맑은 고딕"/>
                <a:cs typeface="맑은 고딕"/>
              </a:rPr>
              <a:t>분석</a:t>
            </a:r>
            <a:endParaRPr sz="1000" dirty="0">
              <a:latin typeface="맑은 고딕"/>
              <a:cs typeface="맑은 고딕"/>
            </a:endParaRPr>
          </a:p>
          <a:p>
            <a:pPr marL="662305" indent="-228600">
              <a:lnSpc>
                <a:spcPct val="100000"/>
              </a:lnSpc>
              <a:spcBef>
                <a:spcPts val="600"/>
              </a:spcBef>
              <a:buFont typeface="+mj-ea"/>
              <a:buAutoNum type="circleNumDbPlain"/>
            </a:pPr>
            <a:r>
              <a:rPr sz="1000" spc="-5" dirty="0">
                <a:latin typeface="맑은 고딕"/>
                <a:cs typeface="맑은 고딕"/>
              </a:rPr>
              <a:t>STP</a:t>
            </a:r>
            <a:r>
              <a:rPr sz="1000" spc="-45" dirty="0">
                <a:latin typeface="맑은 고딕"/>
                <a:cs typeface="맑은 고딕"/>
              </a:rPr>
              <a:t> </a:t>
            </a:r>
            <a:r>
              <a:rPr sz="1000" spc="-5" dirty="0">
                <a:latin typeface="맑은 고딕"/>
                <a:cs typeface="맑은 고딕"/>
              </a:rPr>
              <a:t>전략</a:t>
            </a:r>
            <a:r>
              <a:rPr sz="1000" spc="-50" dirty="0">
                <a:latin typeface="맑은 고딕"/>
                <a:cs typeface="맑은 고딕"/>
              </a:rPr>
              <a:t> </a:t>
            </a:r>
            <a:r>
              <a:rPr sz="1000" spc="-5" dirty="0">
                <a:latin typeface="맑은 고딕"/>
                <a:cs typeface="맑은 고딕"/>
              </a:rPr>
              <a:t>분석</a:t>
            </a:r>
            <a:endParaRPr sz="1000" dirty="0">
              <a:latin typeface="맑은 고딕"/>
              <a:cs typeface="맑은 고딕"/>
            </a:endParaRPr>
          </a:p>
          <a:p>
            <a:pPr marL="662305" indent="-228600">
              <a:lnSpc>
                <a:spcPct val="100000"/>
              </a:lnSpc>
              <a:spcBef>
                <a:spcPts val="600"/>
              </a:spcBef>
              <a:buFont typeface="+mj-ea"/>
              <a:buAutoNum type="circleNumDbPlain"/>
            </a:pPr>
            <a:r>
              <a:rPr sz="1000" spc="-5" dirty="0">
                <a:latin typeface="맑은 고딕"/>
                <a:cs typeface="맑은 고딕"/>
              </a:rPr>
              <a:t>4P</a:t>
            </a:r>
            <a:r>
              <a:rPr sz="1000" spc="-55" dirty="0">
                <a:latin typeface="맑은 고딕"/>
                <a:cs typeface="맑은 고딕"/>
              </a:rPr>
              <a:t> </a:t>
            </a:r>
            <a:r>
              <a:rPr sz="1000" spc="-5" dirty="0">
                <a:latin typeface="맑은 고딕"/>
                <a:cs typeface="맑은 고딕"/>
              </a:rPr>
              <a:t>전략</a:t>
            </a:r>
            <a:r>
              <a:rPr sz="1000" spc="-45" dirty="0">
                <a:latin typeface="맑은 고딕"/>
                <a:cs typeface="맑은 고딕"/>
              </a:rPr>
              <a:t> </a:t>
            </a:r>
            <a:r>
              <a:rPr sz="1000" spc="-5" dirty="0">
                <a:latin typeface="맑은 고딕"/>
                <a:cs typeface="맑은 고딕"/>
              </a:rPr>
              <a:t>분석</a:t>
            </a:r>
            <a:endParaRPr sz="1000" dirty="0">
              <a:latin typeface="맑은 고딕"/>
              <a:cs typeface="맑은 고딕"/>
            </a:endParaRPr>
          </a:p>
          <a:p>
            <a:pPr marL="662305" indent="-228600">
              <a:lnSpc>
                <a:spcPct val="100000"/>
              </a:lnSpc>
              <a:spcBef>
                <a:spcPts val="600"/>
              </a:spcBef>
              <a:buFont typeface="+mj-ea"/>
              <a:buAutoNum type="circleNumDbPlain"/>
            </a:pPr>
            <a:r>
              <a:rPr sz="1000" spc="-5" dirty="0" err="1">
                <a:latin typeface="맑은 고딕"/>
                <a:cs typeface="맑은 고딕"/>
              </a:rPr>
              <a:t>손익</a:t>
            </a:r>
            <a:r>
              <a:rPr sz="1000" spc="-60" dirty="0">
                <a:latin typeface="맑은 고딕"/>
                <a:cs typeface="맑은 고딕"/>
              </a:rPr>
              <a:t> </a:t>
            </a:r>
            <a:r>
              <a:rPr sz="1000" spc="-5" dirty="0">
                <a:latin typeface="맑은 고딕"/>
                <a:cs typeface="맑은 고딕"/>
              </a:rPr>
              <a:t>분석</a:t>
            </a:r>
            <a:endParaRPr sz="1000" dirty="0">
              <a:latin typeface="맑은 고딕"/>
              <a:cs typeface="맑은 고딕"/>
            </a:endParaRPr>
          </a:p>
          <a:p>
            <a:pPr marL="133350">
              <a:lnSpc>
                <a:spcPct val="100000"/>
              </a:lnSpc>
              <a:spcBef>
                <a:spcPts val="785"/>
              </a:spcBef>
            </a:pPr>
            <a:r>
              <a:rPr sz="1100" b="1" dirty="0">
                <a:latin typeface="맑은 고딕"/>
                <a:cs typeface="맑은 고딕"/>
              </a:rPr>
              <a:t>▶</a:t>
            </a:r>
            <a:r>
              <a:rPr sz="1100" b="1" spc="-25" dirty="0">
                <a:latin typeface="맑은 고딕"/>
                <a:cs typeface="맑은 고딕"/>
              </a:rPr>
              <a:t> </a:t>
            </a:r>
            <a:r>
              <a:rPr sz="1100" b="1" dirty="0">
                <a:latin typeface="맑은 고딕"/>
                <a:cs typeface="맑은 고딕"/>
              </a:rPr>
              <a:t>프랜차이즈</a:t>
            </a:r>
            <a:r>
              <a:rPr sz="1100" b="1" spc="-45" dirty="0">
                <a:latin typeface="맑은 고딕"/>
                <a:cs typeface="맑은 고딕"/>
              </a:rPr>
              <a:t> </a:t>
            </a:r>
            <a:r>
              <a:rPr sz="1100" b="1" dirty="0" err="1">
                <a:latin typeface="맑은 고딕"/>
                <a:cs typeface="맑은 고딕"/>
              </a:rPr>
              <a:t>운영전략</a:t>
            </a:r>
            <a:r>
              <a:rPr sz="1100" b="1" spc="-45" dirty="0">
                <a:latin typeface="맑은 고딕"/>
                <a:cs typeface="맑은 고딕"/>
              </a:rPr>
              <a:t> </a:t>
            </a:r>
            <a:r>
              <a:rPr sz="1100" b="1" dirty="0">
                <a:latin typeface="맑은 고딕"/>
                <a:cs typeface="맑은 고딕"/>
              </a:rPr>
              <a:t>분</a:t>
            </a:r>
            <a:r>
              <a:rPr lang="ko-KR" altLang="en-US" sz="1100" b="1" dirty="0">
                <a:latin typeface="+mn-ea"/>
                <a:cs typeface="맑은 고딕"/>
              </a:rPr>
              <a:t>석</a:t>
            </a:r>
            <a:endParaRPr sz="1100" dirty="0">
              <a:latin typeface="+mn-ea"/>
              <a:cs typeface="맑은 고딕"/>
            </a:endParaRPr>
          </a:p>
          <a:p>
            <a:pPr marL="662305" indent="-228600">
              <a:lnSpc>
                <a:spcPct val="100000"/>
              </a:lnSpc>
              <a:spcBef>
                <a:spcPts val="5"/>
              </a:spcBef>
              <a:buFont typeface="+mj-ea"/>
              <a:buAutoNum type="circleNumDbPlain"/>
            </a:pPr>
            <a:r>
              <a:rPr sz="1000" spc="-10" dirty="0" err="1">
                <a:latin typeface="맑은 고딕"/>
                <a:cs typeface="맑은 고딕"/>
              </a:rPr>
              <a:t>가맹사업</a:t>
            </a:r>
            <a:r>
              <a:rPr sz="1000" spc="-50" dirty="0">
                <a:latin typeface="맑은 고딕"/>
                <a:cs typeface="맑은 고딕"/>
              </a:rPr>
              <a:t> </a:t>
            </a:r>
            <a:r>
              <a:rPr sz="1000" spc="-5" dirty="0">
                <a:latin typeface="맑은 고딕"/>
                <a:cs typeface="맑은 고딕"/>
              </a:rPr>
              <a:t>시스템</a:t>
            </a:r>
            <a:r>
              <a:rPr sz="1000" spc="-50" dirty="0">
                <a:latin typeface="맑은 고딕"/>
                <a:cs typeface="맑은 고딕"/>
              </a:rPr>
              <a:t> </a:t>
            </a:r>
            <a:r>
              <a:rPr sz="1000" spc="-10" dirty="0">
                <a:latin typeface="맑은 고딕"/>
                <a:cs typeface="맑은 고딕"/>
              </a:rPr>
              <a:t>분석</a:t>
            </a:r>
            <a:endParaRPr sz="1000" dirty="0">
              <a:latin typeface="맑은 고딕"/>
              <a:cs typeface="맑은 고딕"/>
            </a:endParaRPr>
          </a:p>
          <a:p>
            <a:pPr marL="662305" indent="-228600">
              <a:lnSpc>
                <a:spcPct val="100000"/>
              </a:lnSpc>
              <a:spcBef>
                <a:spcPts val="605"/>
              </a:spcBef>
              <a:buFont typeface="+mj-ea"/>
              <a:buAutoNum type="circleNumDbPlain"/>
            </a:pPr>
            <a:r>
              <a:rPr sz="1000" spc="-5" dirty="0" err="1">
                <a:latin typeface="맑은 고딕"/>
                <a:cs typeface="맑은 고딕"/>
              </a:rPr>
              <a:t>매장</a:t>
            </a:r>
            <a:r>
              <a:rPr sz="1000" spc="-40" dirty="0">
                <a:latin typeface="맑은 고딕"/>
                <a:cs typeface="맑은 고딕"/>
              </a:rPr>
              <a:t> </a:t>
            </a:r>
            <a:r>
              <a:rPr sz="1000" spc="-5" dirty="0">
                <a:latin typeface="맑은 고딕"/>
                <a:cs typeface="맑은 고딕"/>
              </a:rPr>
              <a:t>전개</a:t>
            </a:r>
            <a:r>
              <a:rPr sz="1000" spc="-45" dirty="0">
                <a:latin typeface="맑은 고딕"/>
                <a:cs typeface="맑은 고딕"/>
              </a:rPr>
              <a:t> </a:t>
            </a:r>
            <a:r>
              <a:rPr sz="1000" spc="-5" dirty="0">
                <a:latin typeface="맑은 고딕"/>
                <a:cs typeface="맑은 고딕"/>
              </a:rPr>
              <a:t>전략</a:t>
            </a:r>
            <a:r>
              <a:rPr sz="1000" spc="-25" dirty="0">
                <a:latin typeface="맑은 고딕"/>
                <a:cs typeface="맑은 고딕"/>
              </a:rPr>
              <a:t> </a:t>
            </a:r>
            <a:r>
              <a:rPr sz="1000" spc="-5" dirty="0">
                <a:latin typeface="맑은 고딕"/>
                <a:cs typeface="맑은 고딕"/>
              </a:rPr>
              <a:t>분석</a:t>
            </a:r>
            <a:endParaRPr sz="1000" dirty="0">
              <a:latin typeface="맑은 고딕"/>
              <a:cs typeface="맑은 고딕"/>
            </a:endParaRPr>
          </a:p>
          <a:p>
            <a:pPr marL="662305" indent="-228600">
              <a:lnSpc>
                <a:spcPct val="100000"/>
              </a:lnSpc>
              <a:spcBef>
                <a:spcPts val="595"/>
              </a:spcBef>
              <a:buFont typeface="+mj-ea"/>
              <a:buAutoNum type="circleNumDbPlain"/>
            </a:pPr>
            <a:r>
              <a:rPr sz="1000" spc="-5" dirty="0" err="1">
                <a:latin typeface="맑은 고딕"/>
                <a:cs typeface="맑은 고딕"/>
              </a:rPr>
              <a:t>프랜차이즈</a:t>
            </a:r>
            <a:r>
              <a:rPr sz="1000" spc="-35" dirty="0">
                <a:latin typeface="맑은 고딕"/>
                <a:cs typeface="맑은 고딕"/>
              </a:rPr>
              <a:t> </a:t>
            </a:r>
            <a:r>
              <a:rPr sz="1000" spc="-5" dirty="0">
                <a:latin typeface="맑은 고딕"/>
                <a:cs typeface="맑은 고딕"/>
              </a:rPr>
              <a:t>상권</a:t>
            </a:r>
            <a:r>
              <a:rPr sz="1000" spc="-40" dirty="0">
                <a:latin typeface="맑은 고딕"/>
                <a:cs typeface="맑은 고딕"/>
              </a:rPr>
              <a:t> </a:t>
            </a:r>
            <a:r>
              <a:rPr sz="1000" spc="-5" dirty="0">
                <a:latin typeface="맑은 고딕"/>
                <a:cs typeface="맑은 고딕"/>
              </a:rPr>
              <a:t>시스템</a:t>
            </a:r>
            <a:r>
              <a:rPr sz="1000" spc="-40" dirty="0">
                <a:latin typeface="맑은 고딕"/>
                <a:cs typeface="맑은 고딕"/>
              </a:rPr>
              <a:t> </a:t>
            </a:r>
            <a:r>
              <a:rPr sz="1000" spc="-5" dirty="0">
                <a:latin typeface="맑은 고딕"/>
                <a:cs typeface="맑은 고딕"/>
              </a:rPr>
              <a:t>분석</a:t>
            </a:r>
            <a:endParaRPr sz="1000" dirty="0">
              <a:latin typeface="맑은 고딕"/>
              <a:cs typeface="맑은 고딕"/>
            </a:endParaRPr>
          </a:p>
          <a:p>
            <a:pPr marL="662305" indent="-228600">
              <a:lnSpc>
                <a:spcPct val="100000"/>
              </a:lnSpc>
              <a:spcBef>
                <a:spcPts val="600"/>
              </a:spcBef>
              <a:buFont typeface="+mj-ea"/>
              <a:buAutoNum type="circleNumDbPlain"/>
            </a:pPr>
            <a:r>
              <a:rPr sz="1000" spc="-5" dirty="0" err="1">
                <a:latin typeface="맑은 고딕"/>
                <a:cs typeface="맑은 고딕"/>
              </a:rPr>
              <a:t>프랜차이즈</a:t>
            </a:r>
            <a:r>
              <a:rPr sz="1000" spc="-20" dirty="0">
                <a:latin typeface="맑은 고딕"/>
                <a:cs typeface="맑은 고딕"/>
              </a:rPr>
              <a:t> </a:t>
            </a:r>
            <a:r>
              <a:rPr sz="1000" spc="-5" dirty="0">
                <a:latin typeface="맑은 고딕"/>
                <a:cs typeface="맑은 고딕"/>
              </a:rPr>
              <a:t>인사</a:t>
            </a:r>
            <a:r>
              <a:rPr sz="1000" spc="-35" dirty="0">
                <a:latin typeface="맑은 고딕"/>
                <a:cs typeface="맑은 고딕"/>
              </a:rPr>
              <a:t> </a:t>
            </a:r>
            <a:r>
              <a:rPr sz="1000" spc="-5" dirty="0">
                <a:latin typeface="맑은 고딕"/>
                <a:cs typeface="맑은 고딕"/>
              </a:rPr>
              <a:t>&amp;</a:t>
            </a:r>
            <a:r>
              <a:rPr sz="1000" spc="-45" dirty="0">
                <a:latin typeface="맑은 고딕"/>
                <a:cs typeface="맑은 고딕"/>
              </a:rPr>
              <a:t> </a:t>
            </a:r>
            <a:r>
              <a:rPr sz="1000" spc="-5" dirty="0">
                <a:latin typeface="맑은 고딕"/>
                <a:cs typeface="맑은 고딕"/>
              </a:rPr>
              <a:t>조직시스템</a:t>
            </a:r>
            <a:r>
              <a:rPr sz="1000" spc="-25" dirty="0">
                <a:latin typeface="맑은 고딕"/>
                <a:cs typeface="맑은 고딕"/>
              </a:rPr>
              <a:t> </a:t>
            </a:r>
            <a:r>
              <a:rPr sz="1000" spc="-5" dirty="0">
                <a:latin typeface="맑은 고딕"/>
                <a:cs typeface="맑은 고딕"/>
              </a:rPr>
              <a:t>분석</a:t>
            </a:r>
            <a:endParaRPr sz="1000" dirty="0">
              <a:latin typeface="맑은 고딕"/>
              <a:cs typeface="맑은 고딕"/>
            </a:endParaRPr>
          </a:p>
          <a:p>
            <a:pPr marL="662305" indent="-228600">
              <a:lnSpc>
                <a:spcPct val="100000"/>
              </a:lnSpc>
              <a:spcBef>
                <a:spcPts val="605"/>
              </a:spcBef>
              <a:buFont typeface="+mj-ea"/>
              <a:buAutoNum type="circleNumDbPlain"/>
            </a:pPr>
            <a:r>
              <a:rPr sz="1000" spc="-5" dirty="0" err="1">
                <a:latin typeface="맑은 고딕"/>
                <a:cs typeface="맑은 고딕"/>
              </a:rPr>
              <a:t>수퍼바이징</a:t>
            </a:r>
            <a:r>
              <a:rPr sz="1000" spc="-50" dirty="0">
                <a:latin typeface="맑은 고딕"/>
                <a:cs typeface="맑은 고딕"/>
              </a:rPr>
              <a:t> </a:t>
            </a:r>
            <a:r>
              <a:rPr sz="1000" spc="-5" dirty="0">
                <a:latin typeface="맑은 고딕"/>
                <a:cs typeface="맑은 고딕"/>
              </a:rPr>
              <a:t>시스템</a:t>
            </a:r>
            <a:r>
              <a:rPr sz="1000" spc="-55" dirty="0">
                <a:latin typeface="맑은 고딕"/>
                <a:cs typeface="맑은 고딕"/>
              </a:rPr>
              <a:t> </a:t>
            </a:r>
            <a:r>
              <a:rPr sz="1000" spc="-5" dirty="0">
                <a:latin typeface="맑은 고딕"/>
                <a:cs typeface="맑은 고딕"/>
              </a:rPr>
              <a:t>분석</a:t>
            </a:r>
            <a:endParaRPr sz="1000" dirty="0">
              <a:latin typeface="맑은 고딕"/>
              <a:cs typeface="맑은 고딕"/>
            </a:endParaRPr>
          </a:p>
          <a:p>
            <a:pPr marL="662305" indent="-228600">
              <a:lnSpc>
                <a:spcPct val="100000"/>
              </a:lnSpc>
              <a:spcBef>
                <a:spcPts val="600"/>
              </a:spcBef>
              <a:buFont typeface="+mj-ea"/>
              <a:buAutoNum type="circleNumDbPlain"/>
            </a:pPr>
            <a:r>
              <a:rPr sz="1000" spc="-5" dirty="0" err="1">
                <a:latin typeface="맑은 고딕"/>
                <a:cs typeface="맑은 고딕"/>
              </a:rPr>
              <a:t>프랜차이즈</a:t>
            </a:r>
            <a:r>
              <a:rPr sz="1000" spc="-50" dirty="0">
                <a:latin typeface="맑은 고딕"/>
                <a:cs typeface="맑은 고딕"/>
              </a:rPr>
              <a:t> </a:t>
            </a:r>
            <a:r>
              <a:rPr sz="1000" spc="-5" dirty="0">
                <a:latin typeface="맑은 고딕"/>
                <a:cs typeface="맑은 고딕"/>
              </a:rPr>
              <a:t>매장운영전략</a:t>
            </a:r>
            <a:r>
              <a:rPr sz="1000" spc="-25" dirty="0">
                <a:latin typeface="맑은 고딕"/>
                <a:cs typeface="맑은 고딕"/>
              </a:rPr>
              <a:t> </a:t>
            </a:r>
            <a:r>
              <a:rPr sz="1000" spc="-5" dirty="0">
                <a:latin typeface="맑은 고딕"/>
                <a:cs typeface="맑은 고딕"/>
              </a:rPr>
              <a:t>분석</a:t>
            </a:r>
            <a:endParaRPr sz="1000" dirty="0">
              <a:latin typeface="맑은 고딕"/>
              <a:cs typeface="맑은 고딕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304794" y="1750240"/>
            <a:ext cx="2737485" cy="4703096"/>
          </a:xfrm>
          <a:prstGeom prst="rect">
            <a:avLst/>
          </a:prstGeom>
          <a:ln w="28955">
            <a:solidFill>
              <a:srgbClr val="E6EBF6"/>
            </a:solidFill>
          </a:ln>
        </p:spPr>
        <p:txBody>
          <a:bodyPr vert="horz" wrap="square" lIns="0" tIns="125095" rIns="0" bIns="0" rtlCol="0">
            <a:noAutofit/>
          </a:bodyPr>
          <a:lstStyle/>
          <a:p>
            <a:pPr marL="135255" marR="96520" indent="92710">
              <a:lnSpc>
                <a:spcPct val="100000"/>
              </a:lnSpc>
              <a:spcBef>
                <a:spcPts val="985"/>
              </a:spcBef>
            </a:pPr>
            <a:r>
              <a:rPr sz="1050" spc="5" dirty="0">
                <a:latin typeface="맑은 고딕"/>
                <a:cs typeface="맑은 고딕"/>
              </a:rPr>
              <a:t>프랜차이즈 매뉴얼과 파일링 시스템을 </a:t>
            </a:r>
            <a:r>
              <a:rPr sz="1050" spc="10" dirty="0">
                <a:latin typeface="맑은 고딕"/>
                <a:cs typeface="맑은 고딕"/>
              </a:rPr>
              <a:t> </a:t>
            </a:r>
            <a:r>
              <a:rPr sz="1050" spc="5" dirty="0">
                <a:latin typeface="맑은 고딕"/>
                <a:cs typeface="맑은 고딕"/>
              </a:rPr>
              <a:t>구축하고 업무분장을 통해 장수브랜드가 </a:t>
            </a:r>
            <a:r>
              <a:rPr sz="1050" spc="10" dirty="0">
                <a:latin typeface="맑은 고딕"/>
                <a:cs typeface="맑은 고딕"/>
              </a:rPr>
              <a:t> </a:t>
            </a:r>
            <a:r>
              <a:rPr sz="1050" spc="5" dirty="0">
                <a:latin typeface="맑은 고딕"/>
                <a:cs typeface="맑은 고딕"/>
              </a:rPr>
              <a:t>될</a:t>
            </a:r>
            <a:r>
              <a:rPr sz="1050" spc="-30" dirty="0">
                <a:latin typeface="맑은 고딕"/>
                <a:cs typeface="맑은 고딕"/>
              </a:rPr>
              <a:t> </a:t>
            </a:r>
            <a:r>
              <a:rPr sz="1050" spc="5" dirty="0">
                <a:latin typeface="맑은 고딕"/>
                <a:cs typeface="맑은 고딕"/>
              </a:rPr>
              <a:t>수</a:t>
            </a:r>
            <a:r>
              <a:rPr sz="1050" spc="-25" dirty="0">
                <a:latin typeface="맑은 고딕"/>
                <a:cs typeface="맑은 고딕"/>
              </a:rPr>
              <a:t> </a:t>
            </a:r>
            <a:r>
              <a:rPr sz="1050" spc="5" dirty="0">
                <a:latin typeface="맑은 고딕"/>
                <a:cs typeface="맑은 고딕"/>
              </a:rPr>
              <a:t>있는</a:t>
            </a:r>
            <a:r>
              <a:rPr sz="1050" spc="-30" dirty="0">
                <a:latin typeface="맑은 고딕"/>
                <a:cs typeface="맑은 고딕"/>
              </a:rPr>
              <a:t> </a:t>
            </a:r>
            <a:r>
              <a:rPr sz="1050" spc="5" dirty="0">
                <a:latin typeface="맑은 고딕"/>
                <a:cs typeface="맑은 고딕"/>
              </a:rPr>
              <a:t>체계적인</a:t>
            </a:r>
            <a:r>
              <a:rPr sz="1050" spc="-65" dirty="0">
                <a:latin typeface="맑은 고딕"/>
                <a:cs typeface="맑은 고딕"/>
              </a:rPr>
              <a:t> </a:t>
            </a:r>
            <a:r>
              <a:rPr sz="1050" spc="5" dirty="0">
                <a:latin typeface="맑은 고딕"/>
                <a:cs typeface="맑은 고딕"/>
              </a:rPr>
              <a:t>프랜차이즈</a:t>
            </a:r>
            <a:r>
              <a:rPr sz="1050" spc="-75" dirty="0">
                <a:latin typeface="맑은 고딕"/>
                <a:cs typeface="맑은 고딕"/>
              </a:rPr>
              <a:t> </a:t>
            </a:r>
            <a:r>
              <a:rPr sz="1050" spc="5" dirty="0">
                <a:latin typeface="맑은 고딕"/>
                <a:cs typeface="맑은 고딕"/>
              </a:rPr>
              <a:t>시스템을 </a:t>
            </a:r>
            <a:r>
              <a:rPr sz="1050" spc="-355" dirty="0">
                <a:latin typeface="맑은 고딕"/>
                <a:cs typeface="맑은 고딕"/>
              </a:rPr>
              <a:t> </a:t>
            </a:r>
            <a:r>
              <a:rPr sz="1050" spc="5" dirty="0">
                <a:latin typeface="맑은 고딕"/>
                <a:cs typeface="맑은 고딕"/>
              </a:rPr>
              <a:t>구축합니다.</a:t>
            </a:r>
            <a:endParaRPr sz="1050" dirty="0">
              <a:latin typeface="맑은 고딕"/>
              <a:cs typeface="맑은 고딕"/>
            </a:endParaRPr>
          </a:p>
          <a:p>
            <a:pPr marL="80010">
              <a:lnSpc>
                <a:spcPct val="100000"/>
              </a:lnSpc>
              <a:spcBef>
                <a:spcPts val="1020"/>
              </a:spcBef>
            </a:pPr>
            <a:r>
              <a:rPr sz="1100" b="1" dirty="0">
                <a:latin typeface="맑은 고딕"/>
                <a:cs typeface="맑은 고딕"/>
              </a:rPr>
              <a:t>▶</a:t>
            </a:r>
            <a:r>
              <a:rPr sz="1100" b="1" spc="-25" dirty="0">
                <a:latin typeface="맑은 고딕"/>
                <a:cs typeface="맑은 고딕"/>
              </a:rPr>
              <a:t> </a:t>
            </a:r>
            <a:r>
              <a:rPr sz="1100" b="1" dirty="0">
                <a:latin typeface="맑은 고딕"/>
                <a:cs typeface="맑은 고딕"/>
              </a:rPr>
              <a:t>프랜코</a:t>
            </a:r>
            <a:r>
              <a:rPr sz="1100" b="1" spc="-45" dirty="0">
                <a:latin typeface="맑은 고딕"/>
                <a:cs typeface="맑은 고딕"/>
              </a:rPr>
              <a:t> </a:t>
            </a:r>
            <a:r>
              <a:rPr sz="1100" b="1" dirty="0">
                <a:latin typeface="맑은 고딕"/>
                <a:cs typeface="맑은 고딕"/>
              </a:rPr>
              <a:t>프랜차이즈</a:t>
            </a:r>
            <a:r>
              <a:rPr sz="1100" b="1" spc="-45" dirty="0">
                <a:latin typeface="맑은 고딕"/>
                <a:cs typeface="맑은 고딕"/>
              </a:rPr>
              <a:t> </a:t>
            </a:r>
            <a:r>
              <a:rPr sz="1100" b="1" dirty="0" err="1">
                <a:latin typeface="맑은 고딕"/>
                <a:cs typeface="맑은 고딕"/>
              </a:rPr>
              <a:t>매뉴얼</a:t>
            </a:r>
            <a:r>
              <a:rPr sz="1100" b="1" spc="-35" dirty="0">
                <a:latin typeface="맑은 고딕"/>
                <a:cs typeface="맑은 고딕"/>
              </a:rPr>
              <a:t> </a:t>
            </a:r>
            <a:r>
              <a:rPr sz="1100" b="1" dirty="0" err="1">
                <a:latin typeface="맑은 고딕"/>
                <a:cs typeface="맑은 고딕"/>
              </a:rPr>
              <a:t>구축</a:t>
            </a:r>
            <a:endParaRPr sz="1100" dirty="0">
              <a:latin typeface="맑은 고딕"/>
              <a:cs typeface="맑은 고딕"/>
            </a:endParaRPr>
          </a:p>
          <a:p>
            <a:pPr marL="598170" indent="-228600">
              <a:lnSpc>
                <a:spcPct val="100000"/>
              </a:lnSpc>
              <a:spcBef>
                <a:spcPts val="600"/>
              </a:spcBef>
              <a:buFont typeface="+mj-ea"/>
              <a:buAutoNum type="circleNumDbPlain"/>
            </a:pPr>
            <a:r>
              <a:rPr lang="ko-KR" altLang="en-US" sz="1000" spc="-60" dirty="0">
                <a:latin typeface="맑은 고딕"/>
                <a:cs typeface="맑은 고딕"/>
              </a:rPr>
              <a:t>서</a:t>
            </a:r>
            <a:r>
              <a:rPr sz="1000" spc="-15" dirty="0" err="1">
                <a:latin typeface="맑은 고딕"/>
                <a:cs typeface="맑은 고딕"/>
              </a:rPr>
              <a:t>비스</a:t>
            </a:r>
            <a:r>
              <a:rPr sz="1000" spc="-15" dirty="0">
                <a:latin typeface="맑은 고딕"/>
                <a:cs typeface="맑은 고딕"/>
              </a:rPr>
              <a:t>/고객응대</a:t>
            </a:r>
            <a:r>
              <a:rPr sz="1000" spc="10" dirty="0">
                <a:latin typeface="맑은 고딕"/>
                <a:cs typeface="맑은 고딕"/>
              </a:rPr>
              <a:t> </a:t>
            </a:r>
            <a:r>
              <a:rPr sz="1000" spc="-20" dirty="0">
                <a:latin typeface="맑은 고딕"/>
                <a:cs typeface="맑은 고딕"/>
              </a:rPr>
              <a:t>매뉴얼</a:t>
            </a:r>
            <a:endParaRPr sz="1000" dirty="0">
              <a:latin typeface="맑은 고딕"/>
              <a:cs typeface="맑은 고딕"/>
            </a:endParaRPr>
          </a:p>
          <a:p>
            <a:pPr marL="598170" indent="-228600">
              <a:lnSpc>
                <a:spcPct val="100000"/>
              </a:lnSpc>
              <a:spcBef>
                <a:spcPts val="605"/>
              </a:spcBef>
              <a:buFont typeface="+mj-ea"/>
              <a:buAutoNum type="circleNumDbPlain"/>
            </a:pPr>
            <a:r>
              <a:rPr sz="1000" spc="-5" dirty="0" err="1">
                <a:latin typeface="맑은 고딕"/>
                <a:cs typeface="맑은 고딕"/>
              </a:rPr>
              <a:t>매장운영</a:t>
            </a:r>
            <a:r>
              <a:rPr sz="1000" spc="-55" dirty="0">
                <a:latin typeface="맑은 고딕"/>
                <a:cs typeface="맑은 고딕"/>
              </a:rPr>
              <a:t> </a:t>
            </a:r>
            <a:r>
              <a:rPr sz="1000" spc="-5" dirty="0">
                <a:latin typeface="맑은 고딕"/>
                <a:cs typeface="맑은 고딕"/>
              </a:rPr>
              <a:t>매뉴얼</a:t>
            </a:r>
            <a:endParaRPr sz="1000" dirty="0">
              <a:latin typeface="맑은 고딕"/>
              <a:cs typeface="맑은 고딕"/>
            </a:endParaRPr>
          </a:p>
          <a:p>
            <a:pPr marL="598170" indent="-228600">
              <a:lnSpc>
                <a:spcPct val="100000"/>
              </a:lnSpc>
              <a:spcBef>
                <a:spcPts val="600"/>
              </a:spcBef>
              <a:buFont typeface="+mj-ea"/>
              <a:buAutoNum type="circleNumDbPlain"/>
            </a:pPr>
            <a:r>
              <a:rPr sz="1000" spc="-5" dirty="0">
                <a:latin typeface="맑은 고딕"/>
                <a:cs typeface="맑은 고딕"/>
              </a:rPr>
              <a:t>S/V</a:t>
            </a:r>
            <a:r>
              <a:rPr sz="1000" spc="-50" dirty="0">
                <a:latin typeface="맑은 고딕"/>
                <a:cs typeface="맑은 고딕"/>
              </a:rPr>
              <a:t> </a:t>
            </a:r>
            <a:r>
              <a:rPr sz="1000" spc="-5" dirty="0">
                <a:latin typeface="맑은 고딕"/>
                <a:cs typeface="맑은 고딕"/>
              </a:rPr>
              <a:t>가맹점관리</a:t>
            </a:r>
            <a:r>
              <a:rPr sz="1000" spc="-25" dirty="0">
                <a:latin typeface="맑은 고딕"/>
                <a:cs typeface="맑은 고딕"/>
              </a:rPr>
              <a:t> </a:t>
            </a:r>
            <a:r>
              <a:rPr sz="1000" spc="-5" dirty="0">
                <a:latin typeface="맑은 고딕"/>
                <a:cs typeface="맑은 고딕"/>
              </a:rPr>
              <a:t>매뉴얼</a:t>
            </a:r>
            <a:endParaRPr sz="1000" dirty="0">
              <a:latin typeface="맑은 고딕"/>
              <a:cs typeface="맑은 고딕"/>
            </a:endParaRPr>
          </a:p>
          <a:p>
            <a:pPr marL="598170" indent="-228600">
              <a:lnSpc>
                <a:spcPct val="100000"/>
              </a:lnSpc>
              <a:spcBef>
                <a:spcPts val="600"/>
              </a:spcBef>
              <a:buFont typeface="+mj-ea"/>
              <a:buAutoNum type="circleNumDbPlain"/>
            </a:pPr>
            <a:r>
              <a:rPr sz="1000" spc="-5" dirty="0" err="1">
                <a:latin typeface="맑은 고딕"/>
                <a:cs typeface="맑은 고딕"/>
              </a:rPr>
              <a:t>가맹영업</a:t>
            </a:r>
            <a:r>
              <a:rPr sz="1000" spc="-40" dirty="0">
                <a:latin typeface="맑은 고딕"/>
                <a:cs typeface="맑은 고딕"/>
              </a:rPr>
              <a:t> </a:t>
            </a:r>
            <a:r>
              <a:rPr sz="1000" spc="-5" dirty="0">
                <a:latin typeface="맑은 고딕"/>
                <a:cs typeface="맑은 고딕"/>
              </a:rPr>
              <a:t>매뉴얼</a:t>
            </a:r>
            <a:endParaRPr sz="1000" dirty="0">
              <a:latin typeface="맑은 고딕"/>
              <a:cs typeface="맑은 고딕"/>
            </a:endParaRPr>
          </a:p>
          <a:p>
            <a:pPr marL="598170" indent="-228600">
              <a:lnSpc>
                <a:spcPct val="100000"/>
              </a:lnSpc>
              <a:spcBef>
                <a:spcPts val="600"/>
              </a:spcBef>
              <a:buFont typeface="+mj-ea"/>
              <a:buAutoNum type="circleNumDbPlain"/>
            </a:pPr>
            <a:r>
              <a:rPr sz="1000" spc="-5" dirty="0" err="1">
                <a:latin typeface="맑은 고딕"/>
                <a:cs typeface="맑은 고딕"/>
              </a:rPr>
              <a:t>상권분석</a:t>
            </a:r>
            <a:r>
              <a:rPr sz="1000" spc="-40" dirty="0">
                <a:latin typeface="맑은 고딕"/>
                <a:cs typeface="맑은 고딕"/>
              </a:rPr>
              <a:t> </a:t>
            </a:r>
            <a:r>
              <a:rPr sz="1000" spc="-5" dirty="0">
                <a:latin typeface="맑은 고딕"/>
                <a:cs typeface="맑은 고딕"/>
              </a:rPr>
              <a:t>매뉴얼</a:t>
            </a:r>
            <a:endParaRPr sz="1000" dirty="0">
              <a:latin typeface="맑은 고딕"/>
              <a:cs typeface="맑은 고딕"/>
            </a:endParaRPr>
          </a:p>
          <a:p>
            <a:pPr marL="598170" indent="-228600">
              <a:lnSpc>
                <a:spcPct val="100000"/>
              </a:lnSpc>
              <a:spcBef>
                <a:spcPts val="600"/>
              </a:spcBef>
              <a:buFont typeface="+mj-ea"/>
              <a:buAutoNum type="circleNumDbPlain"/>
            </a:pPr>
            <a:r>
              <a:rPr sz="1000" spc="-5" dirty="0" err="1">
                <a:latin typeface="맑은 고딕"/>
                <a:cs typeface="맑은 고딕"/>
              </a:rPr>
              <a:t>매장</a:t>
            </a:r>
            <a:r>
              <a:rPr sz="1000" spc="-65" dirty="0">
                <a:latin typeface="맑은 고딕"/>
                <a:cs typeface="맑은 고딕"/>
              </a:rPr>
              <a:t> </a:t>
            </a:r>
            <a:r>
              <a:rPr sz="1000" spc="-5" dirty="0">
                <a:latin typeface="맑은 고딕"/>
                <a:cs typeface="맑은 고딕"/>
              </a:rPr>
              <a:t>오픈</a:t>
            </a:r>
            <a:r>
              <a:rPr sz="1000" spc="-60" dirty="0">
                <a:latin typeface="맑은 고딕"/>
                <a:cs typeface="맑은 고딕"/>
              </a:rPr>
              <a:t> </a:t>
            </a:r>
            <a:r>
              <a:rPr sz="1000" spc="-5" dirty="0">
                <a:latin typeface="맑은 고딕"/>
                <a:cs typeface="맑은 고딕"/>
              </a:rPr>
              <a:t>매뉴얼</a:t>
            </a:r>
            <a:endParaRPr sz="1000" dirty="0">
              <a:latin typeface="맑은 고딕"/>
              <a:cs typeface="맑은 고딕"/>
            </a:endParaRPr>
          </a:p>
          <a:p>
            <a:pPr marL="593725">
              <a:lnSpc>
                <a:spcPct val="100000"/>
              </a:lnSpc>
              <a:spcBef>
                <a:spcPts val="600"/>
              </a:spcBef>
            </a:pPr>
            <a:r>
              <a:rPr sz="1000" spc="-5" dirty="0">
                <a:latin typeface="맑은 고딕"/>
                <a:cs typeface="맑은 고딕"/>
              </a:rPr>
              <a:t>-</a:t>
            </a:r>
            <a:r>
              <a:rPr sz="1000" spc="-55" dirty="0">
                <a:latin typeface="맑은 고딕"/>
                <a:cs typeface="맑은 고딕"/>
              </a:rPr>
              <a:t> </a:t>
            </a:r>
            <a:r>
              <a:rPr sz="1000" spc="-5" dirty="0">
                <a:latin typeface="맑은 고딕"/>
                <a:cs typeface="맑은 고딕"/>
              </a:rPr>
              <a:t>20</a:t>
            </a:r>
            <a:r>
              <a:rPr sz="1000" spc="-10" dirty="0">
                <a:latin typeface="맑은 고딕"/>
                <a:cs typeface="맑은 고딕"/>
              </a:rPr>
              <a:t>여</a:t>
            </a:r>
            <a:r>
              <a:rPr sz="1000" spc="-5" dirty="0">
                <a:latin typeface="맑은 고딕"/>
                <a:cs typeface="맑은 고딕"/>
              </a:rPr>
              <a:t>개</a:t>
            </a:r>
            <a:r>
              <a:rPr sz="1000" spc="-55" dirty="0">
                <a:latin typeface="맑은 고딕"/>
                <a:cs typeface="맑은 고딕"/>
              </a:rPr>
              <a:t> </a:t>
            </a:r>
            <a:r>
              <a:rPr sz="1000" spc="-20" dirty="0" err="1">
                <a:latin typeface="맑은 고딕"/>
                <a:cs typeface="맑은 고딕"/>
              </a:rPr>
              <a:t>매뉴얼</a:t>
            </a:r>
            <a:endParaRPr lang="ko-KR" altLang="en-US" sz="1000" dirty="0">
              <a:latin typeface="맑은 고딕"/>
              <a:cs typeface="맑은 고딕"/>
            </a:endParaRPr>
          </a:p>
          <a:p>
            <a:pPr marL="133350">
              <a:lnSpc>
                <a:spcPct val="100000"/>
              </a:lnSpc>
              <a:spcBef>
                <a:spcPts val="785"/>
              </a:spcBef>
            </a:pPr>
            <a:r>
              <a:rPr lang="ko-KR" altLang="en-US" sz="1100" b="1" dirty="0">
                <a:latin typeface="맑은 고딕"/>
                <a:cs typeface="맑은 고딕"/>
              </a:rPr>
              <a:t>▶ 프랜차이즈</a:t>
            </a:r>
            <a:r>
              <a:rPr lang="ko-KR" altLang="en-US" sz="1100" b="1" spc="-45" dirty="0">
                <a:latin typeface="맑은 고딕"/>
                <a:cs typeface="맑은 고딕"/>
              </a:rPr>
              <a:t> </a:t>
            </a:r>
            <a:r>
              <a:rPr lang="ko-KR" altLang="en-US" sz="1100" b="1" dirty="0">
                <a:latin typeface="맑은 고딕"/>
                <a:cs typeface="맑은 고딕"/>
              </a:rPr>
              <a:t>운영전략</a:t>
            </a:r>
            <a:r>
              <a:rPr lang="ko-KR" altLang="en-US" sz="1100" b="1" spc="-45" dirty="0">
                <a:latin typeface="맑은 고딕"/>
                <a:cs typeface="맑은 고딕"/>
              </a:rPr>
              <a:t> </a:t>
            </a:r>
            <a:r>
              <a:rPr lang="ko-KR" altLang="en-US" sz="1100" b="1" dirty="0">
                <a:latin typeface="맑은 고딕"/>
                <a:cs typeface="맑은 고딕"/>
              </a:rPr>
              <a:t>분</a:t>
            </a:r>
            <a:r>
              <a:rPr lang="ko-KR" altLang="en-US" sz="1100" b="1" dirty="0">
                <a:latin typeface="+mn-ea"/>
                <a:cs typeface="맑은 고딕"/>
              </a:rPr>
              <a:t>석</a:t>
            </a:r>
            <a:endParaRPr lang="ko-KR" altLang="en-US" sz="1100" dirty="0">
              <a:latin typeface="+mn-ea"/>
              <a:cs typeface="맑은 고딕"/>
            </a:endParaRPr>
          </a:p>
          <a:p>
            <a:pPr marL="662305" indent="-228600">
              <a:spcBef>
                <a:spcPts val="5"/>
              </a:spcBef>
              <a:buFont typeface="+mj-ea"/>
              <a:buAutoNum type="circleNumDbPlain"/>
            </a:pPr>
            <a:r>
              <a:rPr lang="ko-KR" altLang="en-US" sz="1000" spc="-10" dirty="0">
                <a:latin typeface="맑은 고딕"/>
                <a:cs typeface="맑은 고딕"/>
              </a:rPr>
              <a:t>가맹사업</a:t>
            </a:r>
            <a:r>
              <a:rPr lang="ko-KR" altLang="en-US" sz="1000" spc="-50" dirty="0">
                <a:latin typeface="맑은 고딕"/>
                <a:cs typeface="맑은 고딕"/>
              </a:rPr>
              <a:t> </a:t>
            </a:r>
            <a:r>
              <a:rPr lang="ko-KR" altLang="en-US" sz="1000" spc="-5" dirty="0">
                <a:latin typeface="맑은 고딕"/>
                <a:cs typeface="맑은 고딕"/>
              </a:rPr>
              <a:t>시스템</a:t>
            </a:r>
            <a:r>
              <a:rPr lang="ko-KR" altLang="en-US" sz="1000" spc="-50" dirty="0">
                <a:latin typeface="맑은 고딕"/>
                <a:cs typeface="맑은 고딕"/>
              </a:rPr>
              <a:t> </a:t>
            </a:r>
            <a:r>
              <a:rPr lang="ko-KR" altLang="en-US" sz="1000" spc="-10" dirty="0">
                <a:latin typeface="맑은 고딕"/>
                <a:cs typeface="맑은 고딕"/>
              </a:rPr>
              <a:t>분석</a:t>
            </a:r>
            <a:endParaRPr lang="ko-KR" altLang="en-US" sz="1000" dirty="0">
              <a:latin typeface="맑은 고딕"/>
              <a:cs typeface="맑은 고딕"/>
            </a:endParaRPr>
          </a:p>
          <a:p>
            <a:pPr marL="662305" indent="-228600">
              <a:spcBef>
                <a:spcPts val="605"/>
              </a:spcBef>
              <a:buFont typeface="+mj-ea"/>
              <a:buAutoNum type="circleNumDbPlain"/>
            </a:pPr>
            <a:r>
              <a:rPr lang="ko-KR" altLang="en-US" sz="1000" spc="-5" dirty="0">
                <a:latin typeface="맑은 고딕"/>
                <a:cs typeface="맑은 고딕"/>
              </a:rPr>
              <a:t>매장</a:t>
            </a:r>
            <a:r>
              <a:rPr lang="ko-KR" altLang="en-US" sz="1000" spc="-40" dirty="0">
                <a:latin typeface="맑은 고딕"/>
                <a:cs typeface="맑은 고딕"/>
              </a:rPr>
              <a:t> </a:t>
            </a:r>
            <a:r>
              <a:rPr lang="ko-KR" altLang="en-US" sz="1000" spc="-5" dirty="0">
                <a:latin typeface="맑은 고딕"/>
                <a:cs typeface="맑은 고딕"/>
              </a:rPr>
              <a:t>전개</a:t>
            </a:r>
            <a:r>
              <a:rPr lang="ko-KR" altLang="en-US" sz="1000" spc="-45" dirty="0">
                <a:latin typeface="맑은 고딕"/>
                <a:cs typeface="맑은 고딕"/>
              </a:rPr>
              <a:t> </a:t>
            </a:r>
            <a:r>
              <a:rPr lang="ko-KR" altLang="en-US" sz="1000" spc="-5" dirty="0">
                <a:latin typeface="맑은 고딕"/>
                <a:cs typeface="맑은 고딕"/>
              </a:rPr>
              <a:t>전략</a:t>
            </a:r>
            <a:r>
              <a:rPr lang="ko-KR" altLang="en-US" sz="1000" spc="-25" dirty="0">
                <a:latin typeface="맑은 고딕"/>
                <a:cs typeface="맑은 고딕"/>
              </a:rPr>
              <a:t> </a:t>
            </a:r>
            <a:r>
              <a:rPr lang="ko-KR" altLang="en-US" sz="1000" spc="-5" dirty="0">
                <a:latin typeface="맑은 고딕"/>
                <a:cs typeface="맑은 고딕"/>
              </a:rPr>
              <a:t>분석</a:t>
            </a:r>
            <a:endParaRPr lang="ko-KR" altLang="en-US" sz="1000" dirty="0">
              <a:latin typeface="맑은 고딕"/>
              <a:cs typeface="맑은 고딕"/>
            </a:endParaRPr>
          </a:p>
          <a:p>
            <a:pPr marL="662305" indent="-228600">
              <a:spcBef>
                <a:spcPts val="595"/>
              </a:spcBef>
              <a:buFont typeface="+mj-ea"/>
              <a:buAutoNum type="circleNumDbPlain"/>
            </a:pPr>
            <a:r>
              <a:rPr lang="ko-KR" altLang="en-US" sz="1000" spc="-5" dirty="0">
                <a:latin typeface="맑은 고딕"/>
                <a:cs typeface="맑은 고딕"/>
              </a:rPr>
              <a:t>프랜차이즈</a:t>
            </a:r>
            <a:r>
              <a:rPr lang="ko-KR" altLang="en-US" sz="1000" spc="-35" dirty="0">
                <a:latin typeface="맑은 고딕"/>
                <a:cs typeface="맑은 고딕"/>
              </a:rPr>
              <a:t> </a:t>
            </a:r>
            <a:r>
              <a:rPr lang="ko-KR" altLang="en-US" sz="1000" spc="-5" dirty="0">
                <a:latin typeface="맑은 고딕"/>
                <a:cs typeface="맑은 고딕"/>
              </a:rPr>
              <a:t>상권</a:t>
            </a:r>
            <a:r>
              <a:rPr lang="ko-KR" altLang="en-US" sz="1000" spc="-40" dirty="0">
                <a:latin typeface="맑은 고딕"/>
                <a:cs typeface="맑은 고딕"/>
              </a:rPr>
              <a:t> </a:t>
            </a:r>
            <a:r>
              <a:rPr lang="ko-KR" altLang="en-US" sz="1000" spc="-5" dirty="0">
                <a:latin typeface="맑은 고딕"/>
                <a:cs typeface="맑은 고딕"/>
              </a:rPr>
              <a:t>시스템</a:t>
            </a:r>
            <a:r>
              <a:rPr lang="ko-KR" altLang="en-US" sz="1000" spc="-40" dirty="0">
                <a:latin typeface="맑은 고딕"/>
                <a:cs typeface="맑은 고딕"/>
              </a:rPr>
              <a:t> </a:t>
            </a:r>
            <a:r>
              <a:rPr lang="ko-KR" altLang="en-US" sz="1000" spc="-5" dirty="0">
                <a:latin typeface="맑은 고딕"/>
                <a:cs typeface="맑은 고딕"/>
              </a:rPr>
              <a:t>분석</a:t>
            </a:r>
            <a:endParaRPr lang="ko-KR" altLang="en-US" sz="1000" dirty="0">
              <a:latin typeface="맑은 고딕"/>
              <a:cs typeface="맑은 고딕"/>
            </a:endParaRPr>
          </a:p>
          <a:p>
            <a:pPr marL="662305" indent="-228600">
              <a:spcBef>
                <a:spcPts val="600"/>
              </a:spcBef>
              <a:buFont typeface="+mj-ea"/>
              <a:buAutoNum type="circleNumDbPlain"/>
            </a:pPr>
            <a:r>
              <a:rPr lang="ko-KR" altLang="en-US" sz="1000" spc="-5" dirty="0">
                <a:latin typeface="맑은 고딕"/>
                <a:cs typeface="맑은 고딕"/>
              </a:rPr>
              <a:t>프랜차이즈</a:t>
            </a:r>
            <a:r>
              <a:rPr lang="ko-KR" altLang="en-US" sz="1000" spc="-20" dirty="0">
                <a:latin typeface="맑은 고딕"/>
                <a:cs typeface="맑은 고딕"/>
              </a:rPr>
              <a:t> </a:t>
            </a:r>
            <a:r>
              <a:rPr lang="ko-KR" altLang="en-US" sz="1000" spc="-5" dirty="0">
                <a:latin typeface="맑은 고딕"/>
                <a:cs typeface="맑은 고딕"/>
              </a:rPr>
              <a:t>인사</a:t>
            </a:r>
            <a:r>
              <a:rPr lang="ko-KR" altLang="en-US" sz="1000" spc="-35" dirty="0">
                <a:latin typeface="맑은 고딕"/>
                <a:cs typeface="맑은 고딕"/>
              </a:rPr>
              <a:t> </a:t>
            </a:r>
            <a:r>
              <a:rPr lang="en-US" altLang="ko-KR" sz="1000" spc="-5" dirty="0">
                <a:latin typeface="맑은 고딕"/>
                <a:cs typeface="맑은 고딕"/>
              </a:rPr>
              <a:t>&amp;</a:t>
            </a:r>
            <a:r>
              <a:rPr lang="ko-KR" altLang="en-US" sz="1000" spc="-45" dirty="0">
                <a:latin typeface="맑은 고딕"/>
                <a:cs typeface="맑은 고딕"/>
              </a:rPr>
              <a:t> </a:t>
            </a:r>
            <a:r>
              <a:rPr lang="ko-KR" altLang="en-US" sz="1000" spc="-5" dirty="0">
                <a:latin typeface="맑은 고딕"/>
                <a:cs typeface="맑은 고딕"/>
              </a:rPr>
              <a:t>조직시스템</a:t>
            </a:r>
            <a:r>
              <a:rPr lang="ko-KR" altLang="en-US" sz="1000" spc="-25" dirty="0">
                <a:latin typeface="맑은 고딕"/>
                <a:cs typeface="맑은 고딕"/>
              </a:rPr>
              <a:t> </a:t>
            </a:r>
            <a:r>
              <a:rPr lang="ko-KR" altLang="en-US" sz="1000" spc="-5" dirty="0">
                <a:latin typeface="맑은 고딕"/>
                <a:cs typeface="맑은 고딕"/>
              </a:rPr>
              <a:t>분석</a:t>
            </a:r>
            <a:endParaRPr lang="ko-KR" altLang="en-US" sz="1000" dirty="0">
              <a:latin typeface="맑은 고딕"/>
              <a:cs typeface="맑은 고딕"/>
            </a:endParaRPr>
          </a:p>
          <a:p>
            <a:pPr marL="662305" indent="-228600">
              <a:spcBef>
                <a:spcPts val="605"/>
              </a:spcBef>
              <a:buFont typeface="+mj-ea"/>
              <a:buAutoNum type="circleNumDbPlain"/>
            </a:pPr>
            <a:r>
              <a:rPr lang="ko-KR" altLang="en-US" sz="1000" spc="-5" dirty="0" err="1">
                <a:latin typeface="맑은 고딕"/>
                <a:cs typeface="맑은 고딕"/>
              </a:rPr>
              <a:t>수퍼바이징</a:t>
            </a:r>
            <a:r>
              <a:rPr lang="ko-KR" altLang="en-US" sz="1000" spc="-50" dirty="0">
                <a:latin typeface="맑은 고딕"/>
                <a:cs typeface="맑은 고딕"/>
              </a:rPr>
              <a:t> </a:t>
            </a:r>
            <a:r>
              <a:rPr lang="ko-KR" altLang="en-US" sz="1000" spc="-5" dirty="0">
                <a:latin typeface="맑은 고딕"/>
                <a:cs typeface="맑은 고딕"/>
              </a:rPr>
              <a:t>시스템</a:t>
            </a:r>
            <a:r>
              <a:rPr lang="ko-KR" altLang="en-US" sz="1000" spc="-55" dirty="0">
                <a:latin typeface="맑은 고딕"/>
                <a:cs typeface="맑은 고딕"/>
              </a:rPr>
              <a:t> </a:t>
            </a:r>
            <a:r>
              <a:rPr lang="ko-KR" altLang="en-US" sz="1000" spc="-5" dirty="0">
                <a:latin typeface="맑은 고딕"/>
                <a:cs typeface="맑은 고딕"/>
              </a:rPr>
              <a:t>분석</a:t>
            </a:r>
            <a:endParaRPr lang="ko-KR" altLang="en-US" sz="1000" dirty="0">
              <a:latin typeface="맑은 고딕"/>
              <a:cs typeface="맑은 고딕"/>
            </a:endParaRPr>
          </a:p>
          <a:p>
            <a:pPr marL="662305" indent="-228600">
              <a:spcBef>
                <a:spcPts val="600"/>
              </a:spcBef>
              <a:buFont typeface="+mj-ea"/>
              <a:buAutoNum type="circleNumDbPlain"/>
            </a:pPr>
            <a:r>
              <a:rPr lang="ko-KR" altLang="en-US" sz="1000" spc="-5" dirty="0">
                <a:latin typeface="맑은 고딕"/>
                <a:cs typeface="맑은 고딕"/>
              </a:rPr>
              <a:t>프랜차이즈</a:t>
            </a:r>
            <a:r>
              <a:rPr lang="ko-KR" altLang="en-US" sz="1000" spc="-50" dirty="0">
                <a:latin typeface="맑은 고딕"/>
                <a:cs typeface="맑은 고딕"/>
              </a:rPr>
              <a:t> </a:t>
            </a:r>
            <a:r>
              <a:rPr lang="ko-KR" altLang="en-US" sz="1000" spc="-5" dirty="0">
                <a:latin typeface="맑은 고딕"/>
                <a:cs typeface="맑은 고딕"/>
              </a:rPr>
              <a:t>매장운영전략</a:t>
            </a:r>
            <a:r>
              <a:rPr lang="ko-KR" altLang="en-US" sz="1000" spc="-25" dirty="0">
                <a:latin typeface="맑은 고딕"/>
                <a:cs typeface="맑은 고딕"/>
              </a:rPr>
              <a:t> </a:t>
            </a:r>
            <a:r>
              <a:rPr lang="ko-KR" altLang="en-US" sz="1000" spc="-5" dirty="0">
                <a:latin typeface="맑은 고딕"/>
                <a:cs typeface="맑은 고딕"/>
              </a:rPr>
              <a:t>분석</a:t>
            </a:r>
            <a:endParaRPr lang="ko-KR" altLang="en-US" sz="1000" dirty="0">
              <a:latin typeface="맑은 고딕"/>
              <a:cs typeface="맑은 고딕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185153" y="1750241"/>
            <a:ext cx="2737485" cy="4703096"/>
          </a:xfrm>
          <a:prstGeom prst="rect">
            <a:avLst/>
          </a:prstGeom>
          <a:ln w="28955">
            <a:solidFill>
              <a:srgbClr val="E6EBF6"/>
            </a:solidFill>
          </a:ln>
        </p:spPr>
        <p:txBody>
          <a:bodyPr vert="horz" wrap="square" lIns="0" tIns="143510" rIns="0" bIns="0" rtlCol="0">
            <a:noAutofit/>
          </a:bodyPr>
          <a:lstStyle/>
          <a:p>
            <a:pPr marL="135255" marR="111760" indent="93980">
              <a:lnSpc>
                <a:spcPct val="100000"/>
              </a:lnSpc>
              <a:spcBef>
                <a:spcPts val="1130"/>
              </a:spcBef>
            </a:pPr>
            <a:r>
              <a:rPr lang="ko-KR" altLang="en-US" sz="1050" spc="5" dirty="0">
                <a:latin typeface="+mn-ea"/>
                <a:cs typeface="맑은 고딕"/>
              </a:rPr>
              <a:t>프랜차이즈 사업이 처음인 개인이나 기업에게</a:t>
            </a:r>
            <a:r>
              <a:rPr lang="en-US" altLang="ko-KR" sz="1050" spc="5" dirty="0">
                <a:latin typeface="+mn-ea"/>
                <a:cs typeface="맑은 고딕"/>
              </a:rPr>
              <a:t>, </a:t>
            </a:r>
            <a:r>
              <a:rPr lang="ko-KR" altLang="en-US" sz="1050" spc="5" dirty="0">
                <a:latin typeface="+mn-ea"/>
                <a:cs typeface="맑은 고딕"/>
              </a:rPr>
              <a:t>가맹계약서 작성부터 공정거래위원회 신고</a:t>
            </a:r>
            <a:r>
              <a:rPr lang="en-US" altLang="ko-KR" sz="1050" spc="5" dirty="0">
                <a:latin typeface="+mn-ea"/>
                <a:cs typeface="맑은 고딕"/>
              </a:rPr>
              <a:t>, </a:t>
            </a:r>
            <a:r>
              <a:rPr lang="ko-KR" altLang="en-US" sz="1050" spc="5" dirty="0">
                <a:latin typeface="+mn-ea"/>
                <a:cs typeface="맑은 고딕"/>
              </a:rPr>
              <a:t>홈페이지 제작 등 </a:t>
            </a:r>
            <a:r>
              <a:rPr lang="en-US" altLang="ko-KR" sz="1050" spc="5" dirty="0">
                <a:latin typeface="+mn-ea"/>
                <a:cs typeface="맑은 고딕"/>
              </a:rPr>
              <a:t>A</a:t>
            </a:r>
            <a:r>
              <a:rPr lang="ko-KR" altLang="en-US" sz="1050" spc="5" dirty="0">
                <a:latin typeface="+mn-ea"/>
                <a:cs typeface="맑은 고딕"/>
              </a:rPr>
              <a:t>에서 </a:t>
            </a:r>
            <a:r>
              <a:rPr lang="en-US" altLang="ko-KR" sz="1050" spc="5" dirty="0">
                <a:latin typeface="+mn-ea"/>
                <a:cs typeface="맑은 고딕"/>
              </a:rPr>
              <a:t>Z</a:t>
            </a:r>
            <a:r>
              <a:rPr lang="ko-KR" altLang="en-US" sz="1050" spc="5" dirty="0">
                <a:latin typeface="+mn-ea"/>
                <a:cs typeface="맑은 고딕"/>
              </a:rPr>
              <a:t>까지의 실무 진행과 가맹사업설명회 등을 실무적으로 도와주는 컨설팅입니다</a:t>
            </a:r>
            <a:r>
              <a:rPr lang="en-US" altLang="ko-KR" sz="1050" spc="5" dirty="0">
                <a:latin typeface="+mn-ea"/>
                <a:cs typeface="맑은 고딕"/>
              </a:rPr>
              <a:t>.</a:t>
            </a:r>
            <a:endParaRPr sz="1100" dirty="0">
              <a:latin typeface="+mn-ea"/>
              <a:cs typeface="맑은 고딕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Font typeface=""/>
              <a:buAutoNum type="arabicPeriod"/>
            </a:pPr>
            <a:endParaRPr sz="1150" dirty="0">
              <a:latin typeface="+mn-ea"/>
              <a:cs typeface="맑은 고딕"/>
            </a:endParaRPr>
          </a:p>
          <a:p>
            <a:pPr marL="63500">
              <a:lnSpc>
                <a:spcPct val="100000"/>
              </a:lnSpc>
              <a:tabLst>
                <a:tab pos="230504" algn="l"/>
              </a:tabLst>
            </a:pPr>
            <a:r>
              <a:rPr lang="ko-KR" altLang="en-US" sz="1100" b="1" dirty="0">
                <a:latin typeface="+mn-ea"/>
                <a:cs typeface="맑은 고딕"/>
              </a:rPr>
              <a:t> ▶ 가맹사업 진출 기본 세팅</a:t>
            </a:r>
            <a:endParaRPr lang="en-US" altLang="ko-KR" sz="1100" b="1" dirty="0">
              <a:latin typeface="+mn-ea"/>
              <a:cs typeface="맑은 고딕"/>
            </a:endParaRPr>
          </a:p>
          <a:p>
            <a:pPr marL="749300" lvl="1" indent="-228600">
              <a:buFont typeface="+mj-ea"/>
              <a:buAutoNum type="circleNumDbPlain"/>
              <a:tabLst>
                <a:tab pos="230504" algn="l"/>
              </a:tabLst>
            </a:pPr>
            <a:r>
              <a:rPr lang="ko-KR" altLang="en-US" sz="1000" spc="-5" dirty="0">
                <a:latin typeface="+mn-ea"/>
                <a:cs typeface="맑은 고딕"/>
              </a:rPr>
              <a:t>정보공개서</a:t>
            </a:r>
            <a:endParaRPr lang="en-US" altLang="ko-KR" sz="1000" spc="-5" dirty="0">
              <a:latin typeface="+mn-ea"/>
              <a:cs typeface="맑은 고딕"/>
            </a:endParaRPr>
          </a:p>
          <a:p>
            <a:pPr marL="749300" lvl="1" indent="-228600">
              <a:buFont typeface="+mj-ea"/>
              <a:buAutoNum type="circleNumDbPlain"/>
              <a:tabLst>
                <a:tab pos="230504" algn="l"/>
              </a:tabLst>
            </a:pPr>
            <a:r>
              <a:rPr lang="ko-KR" altLang="en-US" sz="1000" spc="-5" dirty="0">
                <a:latin typeface="+mn-ea"/>
                <a:cs typeface="맑은 고딕"/>
              </a:rPr>
              <a:t>가맹계약서</a:t>
            </a:r>
            <a:endParaRPr lang="en-US" altLang="ko-KR" sz="1000" spc="-5" dirty="0">
              <a:latin typeface="+mn-ea"/>
              <a:cs typeface="맑은 고딕"/>
            </a:endParaRPr>
          </a:p>
          <a:p>
            <a:pPr marL="749300" lvl="1" indent="-228600">
              <a:buFont typeface="+mj-ea"/>
              <a:buAutoNum type="circleNumDbPlain"/>
              <a:tabLst>
                <a:tab pos="230504" algn="l"/>
              </a:tabLst>
            </a:pPr>
            <a:r>
              <a:rPr lang="en-US" altLang="ko-KR" sz="1000" spc="-5" dirty="0">
                <a:latin typeface="+mn-ea"/>
                <a:cs typeface="맑은 고딕"/>
              </a:rPr>
              <a:t>B.I. (</a:t>
            </a:r>
            <a:r>
              <a:rPr lang="ko-KR" altLang="en-US" sz="1000" spc="-5" dirty="0">
                <a:latin typeface="+mn-ea"/>
                <a:cs typeface="맑은 고딕"/>
              </a:rPr>
              <a:t>브랜드 디자인 등</a:t>
            </a:r>
            <a:r>
              <a:rPr lang="en-US" altLang="ko-KR" sz="1000" spc="-5" dirty="0">
                <a:latin typeface="+mn-ea"/>
                <a:cs typeface="맑은 고딕"/>
              </a:rPr>
              <a:t>)</a:t>
            </a:r>
          </a:p>
          <a:p>
            <a:pPr marL="749300" lvl="1" indent="-228600">
              <a:buFont typeface="+mj-ea"/>
              <a:buAutoNum type="circleNumDbPlain"/>
              <a:tabLst>
                <a:tab pos="230504" algn="l"/>
              </a:tabLst>
            </a:pPr>
            <a:r>
              <a:rPr lang="en-US" altLang="ko-KR" sz="1000" spc="-5" dirty="0">
                <a:latin typeface="+mn-ea"/>
                <a:cs typeface="맑은 고딕"/>
              </a:rPr>
              <a:t>S.I. (</a:t>
            </a:r>
            <a:r>
              <a:rPr lang="ko-KR" altLang="en-US" sz="1000" spc="-5" dirty="0">
                <a:latin typeface="+mn-ea"/>
                <a:cs typeface="맑은 고딕"/>
              </a:rPr>
              <a:t>인테리어 디자인 등</a:t>
            </a:r>
            <a:r>
              <a:rPr lang="en-US" altLang="ko-KR" sz="1000" spc="-5" dirty="0">
                <a:latin typeface="+mn-ea"/>
                <a:cs typeface="맑은 고딕"/>
              </a:rPr>
              <a:t>)</a:t>
            </a:r>
          </a:p>
          <a:p>
            <a:pPr marL="749300" lvl="1" indent="-228600">
              <a:buFont typeface="+mj-ea"/>
              <a:buAutoNum type="circleNumDbPlain"/>
              <a:tabLst>
                <a:tab pos="230504" algn="l"/>
              </a:tabLst>
            </a:pPr>
            <a:r>
              <a:rPr lang="ko-KR" altLang="en-US" sz="1000" spc="-5" dirty="0">
                <a:latin typeface="+mn-ea"/>
                <a:cs typeface="맑은 고딕"/>
              </a:rPr>
              <a:t>홈페이지 구축</a:t>
            </a:r>
            <a:endParaRPr lang="en-US" altLang="ko-KR" sz="1000" spc="-5" dirty="0">
              <a:latin typeface="+mn-ea"/>
              <a:cs typeface="맑은 고딕"/>
            </a:endParaRPr>
          </a:p>
          <a:p>
            <a:pPr marL="749300" lvl="1" indent="-228600">
              <a:buFont typeface="+mj-ea"/>
              <a:buAutoNum type="circleNumDbPlain"/>
              <a:tabLst>
                <a:tab pos="230504" algn="l"/>
              </a:tabLst>
            </a:pPr>
            <a:r>
              <a:rPr lang="ko-KR" altLang="en-US" sz="1000" spc="-5" dirty="0">
                <a:latin typeface="+mn-ea"/>
                <a:cs typeface="맑은 고딕"/>
              </a:rPr>
              <a:t>기타 가맹사업에 필요한 일체 서류</a:t>
            </a:r>
            <a:endParaRPr lang="en-US" altLang="ko-KR" sz="1000" spc="-5" dirty="0">
              <a:latin typeface="+mn-ea"/>
              <a:cs typeface="맑은 고딕"/>
            </a:endParaRPr>
          </a:p>
          <a:p>
            <a:pPr marL="63500">
              <a:tabLst>
                <a:tab pos="230504" algn="l"/>
              </a:tabLst>
            </a:pPr>
            <a:endParaRPr lang="en-US" altLang="ko-KR" sz="1000" spc="-5" dirty="0">
              <a:latin typeface="+mn-ea"/>
              <a:cs typeface="맑은 고딕"/>
            </a:endParaRPr>
          </a:p>
          <a:p>
            <a:pPr marL="63500">
              <a:tabLst>
                <a:tab pos="230504" algn="l"/>
              </a:tabLst>
            </a:pPr>
            <a:r>
              <a:rPr lang="ko-KR" altLang="en-US" sz="1000" b="1" dirty="0">
                <a:latin typeface="+mn-ea"/>
                <a:cs typeface="맑은 고딕"/>
              </a:rPr>
              <a:t> ▶ 프랜차이즈 기본 시스템 구축</a:t>
            </a:r>
            <a:endParaRPr lang="en-US" altLang="ko-KR" sz="1000" b="1" dirty="0">
              <a:latin typeface="+mn-ea"/>
              <a:cs typeface="맑은 고딕"/>
            </a:endParaRPr>
          </a:p>
          <a:p>
            <a:pPr marL="749300" lvl="1" indent="-228600">
              <a:buFont typeface="+mj-ea"/>
              <a:buAutoNum type="circleNumDbPlain"/>
              <a:tabLst>
                <a:tab pos="230504" algn="l"/>
              </a:tabLst>
            </a:pPr>
            <a:r>
              <a:rPr lang="ko-KR" altLang="en-US" sz="1000" spc="-5" dirty="0">
                <a:latin typeface="+mn-ea"/>
                <a:cs typeface="맑은 고딕"/>
              </a:rPr>
              <a:t>상권분석 시스템</a:t>
            </a:r>
            <a:endParaRPr lang="en-US" altLang="ko-KR" sz="1000" spc="-5" dirty="0">
              <a:latin typeface="+mn-ea"/>
              <a:cs typeface="맑은 고딕"/>
            </a:endParaRPr>
          </a:p>
          <a:p>
            <a:pPr marL="749300" lvl="1" indent="-228600">
              <a:buFont typeface="+mj-ea"/>
              <a:buAutoNum type="circleNumDbPlain"/>
              <a:tabLst>
                <a:tab pos="230504" algn="l"/>
              </a:tabLst>
            </a:pPr>
            <a:r>
              <a:rPr lang="ko-KR" altLang="en-US" sz="1000" spc="-5" dirty="0" err="1">
                <a:latin typeface="+mn-ea"/>
                <a:cs typeface="맑은 고딕"/>
              </a:rPr>
              <a:t>수퍼바이징</a:t>
            </a:r>
            <a:r>
              <a:rPr lang="ko-KR" altLang="en-US" sz="1000" spc="-5" dirty="0">
                <a:latin typeface="+mn-ea"/>
                <a:cs typeface="맑은 고딕"/>
              </a:rPr>
              <a:t> 시스템</a:t>
            </a:r>
            <a:endParaRPr lang="en-US" altLang="ko-KR" sz="1000" spc="-5" dirty="0">
              <a:latin typeface="+mn-ea"/>
              <a:cs typeface="맑은 고딕"/>
            </a:endParaRPr>
          </a:p>
          <a:p>
            <a:pPr marL="749300" lvl="1" indent="-228600">
              <a:buFont typeface="+mj-ea"/>
              <a:buAutoNum type="circleNumDbPlain"/>
              <a:tabLst>
                <a:tab pos="230504" algn="l"/>
              </a:tabLst>
            </a:pPr>
            <a:r>
              <a:rPr lang="ko-KR" altLang="en-US" sz="1000" spc="-5" dirty="0">
                <a:latin typeface="+mn-ea"/>
                <a:cs typeface="맑은 고딕"/>
              </a:rPr>
              <a:t>프랜차이즈 가맹영업 시스템</a:t>
            </a:r>
            <a:endParaRPr lang="en-US" altLang="ko-KR" sz="1000" spc="-5" dirty="0">
              <a:latin typeface="+mn-ea"/>
              <a:cs typeface="맑은 고딕"/>
            </a:endParaRPr>
          </a:p>
          <a:p>
            <a:pPr marL="749300" lvl="1" indent="-228600">
              <a:buFont typeface="+mj-ea"/>
              <a:buAutoNum type="circleNumDbPlain"/>
              <a:tabLst>
                <a:tab pos="230504" algn="l"/>
              </a:tabLst>
            </a:pPr>
            <a:r>
              <a:rPr lang="ko-KR" altLang="en-US" sz="1000" spc="-5" dirty="0">
                <a:latin typeface="+mn-ea"/>
                <a:cs typeface="맑은 고딕"/>
              </a:rPr>
              <a:t>가맹사업운영 시스템 외</a:t>
            </a:r>
            <a:endParaRPr lang="en-US" altLang="ko-KR" sz="1000" spc="-5" dirty="0">
              <a:latin typeface="+mn-ea"/>
              <a:cs typeface="맑은 고딕"/>
            </a:endParaRPr>
          </a:p>
          <a:p>
            <a:pPr marL="63500">
              <a:tabLst>
                <a:tab pos="230504" algn="l"/>
              </a:tabLst>
            </a:pPr>
            <a:endParaRPr lang="en-US" altLang="ko-KR" sz="1000" spc="-5" dirty="0">
              <a:latin typeface="+mn-ea"/>
              <a:cs typeface="맑은 고딕"/>
            </a:endParaRPr>
          </a:p>
          <a:p>
            <a:pPr marL="63500">
              <a:tabLst>
                <a:tab pos="230504" algn="l"/>
              </a:tabLst>
            </a:pPr>
            <a:r>
              <a:rPr lang="en-US" altLang="ko-KR" sz="1000" spc="-5" dirty="0">
                <a:latin typeface="+mn-ea"/>
                <a:cs typeface="맑은 고딕"/>
              </a:rPr>
              <a:t> </a:t>
            </a:r>
            <a:r>
              <a:rPr lang="ko-KR" altLang="en-US" sz="1000" b="1" dirty="0">
                <a:latin typeface="+mn-ea"/>
                <a:cs typeface="맑은 고딕"/>
              </a:rPr>
              <a:t>▶프랜차이즈 본부 설립</a:t>
            </a:r>
            <a:r>
              <a:rPr lang="en-US" altLang="ko-KR" sz="1000" b="1" dirty="0">
                <a:latin typeface="+mn-ea"/>
                <a:cs typeface="맑은 고딕"/>
              </a:rPr>
              <a:t>·</a:t>
            </a:r>
            <a:r>
              <a:rPr lang="ko-KR" altLang="en-US" sz="1000" b="1" dirty="0">
                <a:latin typeface="+mn-ea"/>
                <a:cs typeface="맑은 고딕"/>
              </a:rPr>
              <a:t>가동 실무</a:t>
            </a:r>
            <a:endParaRPr lang="en-US" altLang="ko-KR" sz="1000" b="1" dirty="0">
              <a:latin typeface="+mn-ea"/>
              <a:cs typeface="맑은 고딕"/>
            </a:endParaRPr>
          </a:p>
          <a:p>
            <a:pPr marL="749300" lvl="1" indent="-228600">
              <a:buFont typeface="+mj-ea"/>
              <a:buAutoNum type="circleNumDbPlain"/>
              <a:tabLst>
                <a:tab pos="230504" algn="l"/>
              </a:tabLst>
            </a:pPr>
            <a:r>
              <a:rPr lang="ko-KR" altLang="en-US" sz="1000" spc="-5" dirty="0">
                <a:latin typeface="+mn-ea"/>
                <a:cs typeface="맑은 고딕"/>
              </a:rPr>
              <a:t>프랜차이즈 사업본부 </a:t>
            </a:r>
            <a:r>
              <a:rPr lang="ko-KR" altLang="en-US" sz="1000" spc="-5" dirty="0" err="1">
                <a:latin typeface="+mn-ea"/>
                <a:cs typeface="맑은 고딕"/>
              </a:rPr>
              <a:t>인력세팅</a:t>
            </a:r>
            <a:r>
              <a:rPr lang="en-US" altLang="ko-KR" sz="1000" spc="-5" dirty="0">
                <a:latin typeface="+mn-ea"/>
                <a:cs typeface="맑은 고딕"/>
              </a:rPr>
              <a:t>   (</a:t>
            </a:r>
            <a:r>
              <a:rPr lang="ko-KR" altLang="en-US" sz="1000" spc="-5" dirty="0">
                <a:latin typeface="+mn-ea"/>
                <a:cs typeface="맑은 고딕"/>
              </a:rPr>
              <a:t>업무 분장과 역할 배분</a:t>
            </a:r>
            <a:r>
              <a:rPr lang="en-US" altLang="ko-KR" sz="1000" spc="-5" dirty="0">
                <a:latin typeface="+mn-ea"/>
                <a:cs typeface="맑은 고딕"/>
              </a:rPr>
              <a:t>)</a:t>
            </a:r>
          </a:p>
          <a:p>
            <a:pPr marL="749300" lvl="1" indent="-228600">
              <a:buFont typeface="+mj-ea"/>
              <a:buAutoNum type="circleNumDbPlain"/>
              <a:tabLst>
                <a:tab pos="230504" algn="l"/>
              </a:tabLst>
            </a:pPr>
            <a:r>
              <a:rPr lang="ko-KR" altLang="en-US" sz="1000" spc="-5" dirty="0">
                <a:latin typeface="+mn-ea"/>
                <a:cs typeface="맑은 고딕"/>
              </a:rPr>
              <a:t>각 담당자에게 업무별 </a:t>
            </a:r>
            <a:r>
              <a:rPr lang="ko-KR" altLang="en-US" sz="1000" spc="-5" dirty="0" err="1">
                <a:latin typeface="+mn-ea"/>
                <a:cs typeface="맑은 고딕"/>
              </a:rPr>
              <a:t>파일링</a:t>
            </a:r>
            <a:r>
              <a:rPr lang="ko-KR" altLang="en-US" sz="1000" spc="-5" dirty="0">
                <a:latin typeface="+mn-ea"/>
                <a:cs typeface="맑은 고딕"/>
              </a:rPr>
              <a:t> 및 매뉴얼 사용 교육</a:t>
            </a:r>
            <a:endParaRPr lang="en-US" altLang="ko-KR" sz="1000" spc="-5" dirty="0">
              <a:latin typeface="+mn-ea"/>
              <a:cs typeface="맑은 고딕"/>
            </a:endParaRPr>
          </a:p>
          <a:p>
            <a:pPr marL="749300" lvl="1" indent="-228600">
              <a:buFont typeface="+mj-ea"/>
              <a:buAutoNum type="circleNumDbPlain"/>
              <a:tabLst>
                <a:tab pos="230504" algn="l"/>
              </a:tabLst>
            </a:pPr>
            <a:r>
              <a:rPr lang="ko-KR" altLang="en-US" sz="1000" spc="-5" dirty="0">
                <a:latin typeface="+mn-ea"/>
                <a:cs typeface="맑은 고딕"/>
              </a:rPr>
              <a:t>프랜차이즈 본부의 실무 가동에 필요한 교육 및 지도</a:t>
            </a:r>
            <a:endParaRPr lang="en-US" altLang="ko-KR" sz="1000" spc="-5" dirty="0">
              <a:latin typeface="+mn-ea"/>
              <a:cs typeface="맑은 고딕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pPr marL="38100">
                <a:lnSpc>
                  <a:spcPct val="100000"/>
                </a:lnSpc>
                <a:spcBef>
                  <a:spcPts val="40"/>
                </a:spcBef>
              </a:pPr>
              <a:t>26</a:t>
            </a:fld>
            <a:endParaRPr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0477749"/>
              </p:ext>
            </p:extLst>
          </p:nvPr>
        </p:nvGraphicFramePr>
        <p:xfrm>
          <a:off x="2122106" y="671964"/>
          <a:ext cx="4842510" cy="5695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819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605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46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28575">
                      <a:solidFill>
                        <a:srgbClr val="E6EBF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497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1400" b="1" dirty="0">
                          <a:solidFill>
                            <a:srgbClr val="090950"/>
                          </a:solidFill>
                          <a:latin typeface="나눔고딕 ExtraBold"/>
                          <a:cs typeface="나눔고딕 ExtraBold"/>
                        </a:rPr>
                        <a:t>1</a:t>
                      </a:r>
                      <a:endParaRPr sz="1400">
                        <a:latin typeface="나눔고딕 ExtraBold"/>
                        <a:cs typeface="나눔고딕 ExtraBold"/>
                      </a:endParaRPr>
                    </a:p>
                  </a:txBody>
                  <a:tcPr marL="0" marR="0" marT="77470" marB="0">
                    <a:lnL w="28575">
                      <a:solidFill>
                        <a:srgbClr val="E6EBF6"/>
                      </a:solidFill>
                      <a:prstDash val="solid"/>
                    </a:lnL>
                    <a:lnR w="28575">
                      <a:solidFill>
                        <a:srgbClr val="E6EBF6"/>
                      </a:solidFill>
                      <a:prstDash val="solid"/>
                    </a:lnR>
                    <a:lnT w="28575">
                      <a:solidFill>
                        <a:srgbClr val="E6EBF6"/>
                      </a:solidFill>
                      <a:prstDash val="solid"/>
                    </a:lnT>
                    <a:lnB w="28575">
                      <a:solidFill>
                        <a:srgbClr val="E6EBF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6355" algn="ctr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1400" b="1" dirty="0" err="1">
                          <a:solidFill>
                            <a:srgbClr val="090950"/>
                          </a:solidFill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  <a:cs typeface="나눔고딕 ExtraBold"/>
                        </a:rPr>
                        <a:t>프랜차이즈</a:t>
                      </a:r>
                      <a:r>
                        <a:rPr sz="1400" b="1" spc="-100" dirty="0">
                          <a:solidFill>
                            <a:srgbClr val="090950"/>
                          </a:solidFill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  <a:cs typeface="나눔고딕 ExtraBold"/>
                        </a:rPr>
                        <a:t> </a:t>
                      </a:r>
                      <a:r>
                        <a:rPr lang="en-US" sz="1400" b="1" spc="-100" dirty="0">
                          <a:solidFill>
                            <a:srgbClr val="090950"/>
                          </a:solidFill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  <a:cs typeface="나눔고딕 ExtraBold"/>
                        </a:rPr>
                        <a:t> </a:t>
                      </a:r>
                      <a:r>
                        <a:rPr lang="ko-KR" altLang="en-US" sz="1400" b="1" spc="-100" dirty="0">
                          <a:solidFill>
                            <a:srgbClr val="090950"/>
                          </a:solidFill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  <a:cs typeface="나눔고딕 ExtraBold"/>
                        </a:rPr>
                        <a:t>조직 </a:t>
                      </a:r>
                      <a:r>
                        <a:rPr lang="en-US" altLang="ko-KR" sz="1400" b="1" spc="-100" dirty="0">
                          <a:solidFill>
                            <a:srgbClr val="090950"/>
                          </a:solidFill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  <a:cs typeface="나눔고딕 ExtraBold"/>
                        </a:rPr>
                        <a:t>, </a:t>
                      </a:r>
                      <a:r>
                        <a:rPr lang="ko-KR" altLang="en-US" sz="1400" b="1" spc="-100" dirty="0">
                          <a:solidFill>
                            <a:srgbClr val="090950"/>
                          </a:solidFill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  <a:cs typeface="나눔고딕 ExtraBold"/>
                        </a:rPr>
                        <a:t>시스템</a:t>
                      </a:r>
                      <a:r>
                        <a:rPr sz="1400" b="1" spc="-50" dirty="0">
                          <a:solidFill>
                            <a:srgbClr val="090950"/>
                          </a:solidFill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  <a:cs typeface="나눔고딕 ExtraBold"/>
                        </a:rPr>
                        <a:t> </a:t>
                      </a:r>
                      <a:r>
                        <a:rPr sz="1400" b="1" dirty="0" err="1">
                          <a:solidFill>
                            <a:srgbClr val="090950"/>
                          </a:solidFill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  <a:cs typeface="나눔고딕 ExtraBold"/>
                        </a:rPr>
                        <a:t>분석</a:t>
                      </a:r>
                      <a:r>
                        <a:rPr lang="en-US" sz="1400" b="1" dirty="0">
                          <a:solidFill>
                            <a:srgbClr val="090950"/>
                          </a:solidFill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  <a:cs typeface="나눔고딕 ExtraBold"/>
                        </a:rPr>
                        <a:t> </a:t>
                      </a:r>
                      <a:r>
                        <a:rPr lang="ko-KR" altLang="en-US" sz="1400" b="1" dirty="0">
                          <a:solidFill>
                            <a:srgbClr val="090950"/>
                          </a:solidFill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  <a:cs typeface="나눔고딕 ExtraBold"/>
                        </a:rPr>
                        <a:t>후 </a:t>
                      </a:r>
                      <a:r>
                        <a:rPr lang="ko-KR" altLang="en-US" sz="1400" b="1" spc="-75" dirty="0">
                          <a:solidFill>
                            <a:srgbClr val="090950"/>
                          </a:solidFill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  <a:cs typeface="나눔고딕 ExtraBold"/>
                        </a:rPr>
                        <a:t>사업</a:t>
                      </a:r>
                      <a:r>
                        <a:rPr sz="1400" b="1" dirty="0" err="1">
                          <a:solidFill>
                            <a:srgbClr val="090950"/>
                          </a:solidFill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  <a:cs typeface="나눔고딕 ExtraBold"/>
                        </a:rPr>
                        <a:t>전략</a:t>
                      </a:r>
                      <a:r>
                        <a:rPr sz="1400" b="1" spc="320" dirty="0">
                          <a:solidFill>
                            <a:srgbClr val="090950"/>
                          </a:solidFill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  <a:cs typeface="나눔고딕 ExtraBold"/>
                        </a:rPr>
                        <a:t> </a:t>
                      </a:r>
                      <a:r>
                        <a:rPr sz="1400" b="1" dirty="0">
                          <a:solidFill>
                            <a:srgbClr val="090950"/>
                          </a:solidFill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  <a:cs typeface="나눔고딕 ExtraBold"/>
                        </a:rPr>
                        <a:t>컨설팅</a:t>
                      </a:r>
                      <a:endParaRPr sz="1400" dirty="0">
                        <a:latin typeface="나눔고딕 ExtraBold" panose="020D0904000000000000" pitchFamily="50" charset="-127"/>
                        <a:ea typeface="나눔고딕 ExtraBold" panose="020D0904000000000000" pitchFamily="50" charset="-127"/>
                        <a:cs typeface="나눔고딕 ExtraBold"/>
                      </a:endParaRPr>
                    </a:p>
                  </a:txBody>
                  <a:tcPr marL="0" marR="0" marT="78105" marB="0">
                    <a:lnL w="28575" cap="flat" cmpd="sng" algn="ctr">
                      <a:solidFill>
                        <a:srgbClr val="E6EB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6EB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3" name="object 3"/>
          <p:cNvGrpSpPr/>
          <p:nvPr/>
        </p:nvGrpSpPr>
        <p:grpSpPr>
          <a:xfrm>
            <a:off x="99060" y="1726692"/>
            <a:ext cx="1531620" cy="1640839"/>
            <a:chOff x="99060" y="1726692"/>
            <a:chExt cx="1531620" cy="1640839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30351" y="1886712"/>
              <a:ext cx="684276" cy="760476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08966" y="1736598"/>
              <a:ext cx="1511300" cy="1621155"/>
            </a:xfrm>
            <a:custGeom>
              <a:avLst/>
              <a:gdLst/>
              <a:ahLst/>
              <a:cxnLst/>
              <a:rect l="l" t="t" r="r" b="b"/>
              <a:pathLst>
                <a:path w="1511300" h="1621154">
                  <a:moveTo>
                    <a:pt x="0" y="87249"/>
                  </a:moveTo>
                  <a:lnTo>
                    <a:pt x="6846" y="53339"/>
                  </a:lnTo>
                  <a:lnTo>
                    <a:pt x="25514" y="25526"/>
                  </a:lnTo>
                  <a:lnTo>
                    <a:pt x="53212" y="6857"/>
                  </a:lnTo>
                  <a:lnTo>
                    <a:pt x="87134" y="0"/>
                  </a:lnTo>
                  <a:lnTo>
                    <a:pt x="1424178" y="0"/>
                  </a:lnTo>
                  <a:lnTo>
                    <a:pt x="1458087" y="6857"/>
                  </a:lnTo>
                  <a:lnTo>
                    <a:pt x="1485773" y="25526"/>
                  </a:lnTo>
                  <a:lnTo>
                    <a:pt x="1504442" y="53339"/>
                  </a:lnTo>
                  <a:lnTo>
                    <a:pt x="1511300" y="87249"/>
                  </a:lnTo>
                  <a:lnTo>
                    <a:pt x="1511300" y="1533905"/>
                  </a:lnTo>
                  <a:lnTo>
                    <a:pt x="1504442" y="1567814"/>
                  </a:lnTo>
                  <a:lnTo>
                    <a:pt x="1485773" y="1595501"/>
                  </a:lnTo>
                  <a:lnTo>
                    <a:pt x="1458087" y="1614169"/>
                  </a:lnTo>
                  <a:lnTo>
                    <a:pt x="1424178" y="1621027"/>
                  </a:lnTo>
                  <a:lnTo>
                    <a:pt x="87134" y="1621027"/>
                  </a:lnTo>
                  <a:lnTo>
                    <a:pt x="53212" y="1614169"/>
                  </a:lnTo>
                  <a:lnTo>
                    <a:pt x="25514" y="1595501"/>
                  </a:lnTo>
                  <a:lnTo>
                    <a:pt x="6846" y="1567814"/>
                  </a:lnTo>
                  <a:lnTo>
                    <a:pt x="0" y="1533905"/>
                  </a:lnTo>
                  <a:lnTo>
                    <a:pt x="0" y="87249"/>
                  </a:lnTo>
                  <a:close/>
                </a:path>
              </a:pathLst>
            </a:custGeom>
            <a:ln w="19812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410972" y="2883865"/>
            <a:ext cx="89154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335" algn="ctr">
              <a:lnSpc>
                <a:spcPct val="100000"/>
              </a:lnSpc>
              <a:spcBef>
                <a:spcPts val="100"/>
              </a:spcBef>
            </a:pPr>
            <a:r>
              <a:rPr sz="900" b="1" spc="-5" dirty="0">
                <a:latin typeface="맑은 고딕"/>
                <a:cs typeface="맑은 고딕"/>
              </a:rPr>
              <a:t>프랜차이즈</a:t>
            </a:r>
            <a:endParaRPr sz="900">
              <a:latin typeface="맑은 고딕"/>
              <a:cs typeface="맑은 고딕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900" b="1" dirty="0">
                <a:latin typeface="맑은 고딕"/>
                <a:cs typeface="맑은 고딕"/>
              </a:rPr>
              <a:t>브랜드</a:t>
            </a:r>
            <a:r>
              <a:rPr sz="900" b="1" spc="-65" dirty="0">
                <a:latin typeface="맑은 고딕"/>
                <a:cs typeface="맑은 고딕"/>
              </a:rPr>
              <a:t> </a:t>
            </a:r>
            <a:r>
              <a:rPr sz="900" b="1" dirty="0">
                <a:latin typeface="맑은 고딕"/>
                <a:cs typeface="맑은 고딕"/>
              </a:rPr>
              <a:t>전략</a:t>
            </a:r>
            <a:r>
              <a:rPr sz="900" b="1" spc="-55" dirty="0">
                <a:latin typeface="맑은 고딕"/>
                <a:cs typeface="맑은 고딕"/>
              </a:rPr>
              <a:t> </a:t>
            </a:r>
            <a:r>
              <a:rPr sz="900" b="1" dirty="0">
                <a:latin typeface="맑은 고딕"/>
                <a:cs typeface="맑은 고딕"/>
              </a:rPr>
              <a:t>수립</a:t>
            </a:r>
            <a:endParaRPr sz="900">
              <a:latin typeface="맑은 고딕"/>
              <a:cs typeface="맑은 고딕"/>
            </a:endParaRPr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1645920" y="1722056"/>
          <a:ext cx="7209790" cy="16179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35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202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543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94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18288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900" b="1" dirty="0">
                          <a:latin typeface="맑은 고딕"/>
                          <a:cs typeface="맑은 고딕"/>
                        </a:rPr>
                        <a:t>▶</a:t>
                      </a:r>
                      <a:r>
                        <a:rPr sz="900" b="1" spc="-30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900" b="1" spc="-10" dirty="0">
                          <a:latin typeface="맑은 고딕"/>
                          <a:cs typeface="맑은 고딕"/>
                        </a:rPr>
                        <a:t>S</a:t>
                      </a:r>
                      <a:r>
                        <a:rPr sz="900" b="1" dirty="0">
                          <a:latin typeface="맑은 고딕"/>
                          <a:cs typeface="맑은 고딕"/>
                        </a:rPr>
                        <a:t>TP분석</a:t>
                      </a:r>
                      <a:r>
                        <a:rPr sz="900" b="1" spc="-55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900" b="1" dirty="0">
                          <a:latin typeface="맑은 고딕"/>
                          <a:cs typeface="맑은 고딕"/>
                        </a:rPr>
                        <a:t>및</a:t>
                      </a:r>
                      <a:r>
                        <a:rPr sz="900" b="1" spc="-30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900" b="1" dirty="0">
                          <a:latin typeface="맑은 고딕"/>
                          <a:cs typeface="맑은 고딕"/>
                        </a:rPr>
                        <a:t>보강전략</a:t>
                      </a:r>
                      <a:endParaRPr sz="900">
                        <a:latin typeface="맑은 고딕"/>
                        <a:cs typeface="맑은 고딕"/>
                      </a:endParaRPr>
                    </a:p>
                  </a:txBody>
                  <a:tcPr marL="0" marR="0" marT="5715" marB="0">
                    <a:lnL w="38100">
                      <a:solidFill>
                        <a:srgbClr val="A6A6A6"/>
                      </a:solidFill>
                      <a:prstDash val="solid"/>
                    </a:lnL>
                    <a:lnT w="28575">
                      <a:solidFill>
                        <a:srgbClr val="A6A6A6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28638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900" b="1" dirty="0">
                          <a:latin typeface="맑은 고딕"/>
                          <a:cs typeface="맑은 고딕"/>
                        </a:rPr>
                        <a:t>▶</a:t>
                      </a:r>
                      <a:r>
                        <a:rPr sz="900" b="1" spc="-50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900" b="1" dirty="0">
                          <a:latin typeface="맑은 고딕"/>
                          <a:cs typeface="맑은 고딕"/>
                        </a:rPr>
                        <a:t>마케팅</a:t>
                      </a:r>
                      <a:r>
                        <a:rPr sz="900" b="1" spc="-45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900" b="1" spc="-5" dirty="0">
                          <a:latin typeface="맑은 고딕"/>
                          <a:cs typeface="맑은 고딕"/>
                        </a:rPr>
                        <a:t>4P</a:t>
                      </a:r>
                      <a:r>
                        <a:rPr sz="900" b="1" spc="-35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900" b="1" dirty="0">
                          <a:latin typeface="맑은 고딕"/>
                          <a:cs typeface="맑은 고딕"/>
                        </a:rPr>
                        <a:t>분석</a:t>
                      </a:r>
                      <a:r>
                        <a:rPr sz="900" b="1" spc="-50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900" b="1" dirty="0">
                          <a:latin typeface="맑은 고딕"/>
                          <a:cs typeface="맑은 고딕"/>
                        </a:rPr>
                        <a:t>및</a:t>
                      </a:r>
                      <a:r>
                        <a:rPr sz="900" b="1" spc="-35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900" b="1" dirty="0">
                          <a:latin typeface="맑은 고딕"/>
                          <a:cs typeface="맑은 고딕"/>
                        </a:rPr>
                        <a:t>전략</a:t>
                      </a:r>
                      <a:endParaRPr sz="900">
                        <a:latin typeface="맑은 고딕"/>
                        <a:cs typeface="맑은 고딕"/>
                      </a:endParaRPr>
                    </a:p>
                  </a:txBody>
                  <a:tcPr marL="0" marR="0" marT="5715" marB="0">
                    <a:lnT w="28575">
                      <a:solidFill>
                        <a:srgbClr val="A6A6A6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44069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900" b="1" dirty="0">
                          <a:latin typeface="맑은 고딕"/>
                          <a:cs typeface="맑은 고딕"/>
                        </a:rPr>
                        <a:t>▶</a:t>
                      </a:r>
                      <a:r>
                        <a:rPr sz="900" b="1" spc="-50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900" b="1" dirty="0">
                          <a:latin typeface="맑은 고딕"/>
                          <a:cs typeface="맑은 고딕"/>
                        </a:rPr>
                        <a:t>손익</a:t>
                      </a:r>
                      <a:r>
                        <a:rPr sz="900" b="1" spc="-65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900" b="1" dirty="0">
                          <a:latin typeface="맑은 고딕"/>
                          <a:cs typeface="맑은 고딕"/>
                        </a:rPr>
                        <a:t>분석</a:t>
                      </a:r>
                      <a:r>
                        <a:rPr sz="900" b="1" spc="-50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900" b="1" dirty="0">
                          <a:latin typeface="맑은 고딕"/>
                          <a:cs typeface="맑은 고딕"/>
                        </a:rPr>
                        <a:t>및</a:t>
                      </a:r>
                      <a:r>
                        <a:rPr sz="900" b="1" spc="-50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900" b="1" dirty="0">
                          <a:latin typeface="맑은 고딕"/>
                          <a:cs typeface="맑은 고딕"/>
                        </a:rPr>
                        <a:t>보강전략</a:t>
                      </a:r>
                      <a:endParaRPr sz="900">
                        <a:latin typeface="맑은 고딕"/>
                        <a:cs typeface="맑은 고딕"/>
                      </a:endParaRPr>
                    </a:p>
                  </a:txBody>
                  <a:tcPr marL="0" marR="0" marT="5715" marB="0">
                    <a:lnR w="38100">
                      <a:solidFill>
                        <a:srgbClr val="A6A6A6"/>
                      </a:solidFill>
                      <a:prstDash val="solid"/>
                    </a:lnR>
                    <a:lnT w="28575">
                      <a:solidFill>
                        <a:srgbClr val="A6A6A6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5595">
                <a:tc>
                  <a:txBody>
                    <a:bodyPr/>
                    <a:lstStyle/>
                    <a:p>
                      <a:pPr marL="99060">
                        <a:lnSpc>
                          <a:spcPct val="100000"/>
                        </a:lnSpc>
                        <a:spcBef>
                          <a:spcPts val="710"/>
                        </a:spcBef>
                      </a:pPr>
                      <a:r>
                        <a:rPr sz="900" dirty="0">
                          <a:latin typeface="Arial Unicode MS"/>
                          <a:cs typeface="Arial Unicode MS"/>
                        </a:rPr>
                        <a:t>①</a:t>
                      </a:r>
                      <a:r>
                        <a:rPr sz="900" spc="-5" dirty="0"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900" dirty="0">
                          <a:latin typeface="나눔고딕"/>
                          <a:cs typeface="나눔고딕"/>
                        </a:rPr>
                        <a:t>Se</a:t>
                      </a:r>
                      <a:r>
                        <a:rPr sz="900" spc="-10" dirty="0">
                          <a:latin typeface="나눔고딕"/>
                          <a:cs typeface="나눔고딕"/>
                        </a:rPr>
                        <a:t>g</a:t>
                      </a:r>
                      <a:r>
                        <a:rPr sz="900" dirty="0">
                          <a:latin typeface="나눔고딕"/>
                          <a:cs typeface="나눔고딕"/>
                        </a:rPr>
                        <a:t>me</a:t>
                      </a:r>
                      <a:r>
                        <a:rPr sz="900" spc="-10" dirty="0">
                          <a:latin typeface="나눔고딕"/>
                          <a:cs typeface="나눔고딕"/>
                        </a:rPr>
                        <a:t>n</a:t>
                      </a:r>
                      <a:r>
                        <a:rPr sz="900" dirty="0">
                          <a:latin typeface="나눔고딕"/>
                          <a:cs typeface="나눔고딕"/>
                        </a:rPr>
                        <a:t>t</a:t>
                      </a:r>
                      <a:r>
                        <a:rPr sz="900" spc="-15" dirty="0">
                          <a:latin typeface="나눔고딕"/>
                          <a:cs typeface="나눔고딕"/>
                        </a:rPr>
                        <a:t>a</a:t>
                      </a:r>
                      <a:r>
                        <a:rPr sz="900" dirty="0">
                          <a:latin typeface="나눔고딕"/>
                          <a:cs typeface="나눔고딕"/>
                        </a:rPr>
                        <a:t>t</a:t>
                      </a:r>
                      <a:r>
                        <a:rPr sz="900" spc="-20" dirty="0">
                          <a:latin typeface="나눔고딕"/>
                          <a:cs typeface="나눔고딕"/>
                        </a:rPr>
                        <a:t>i</a:t>
                      </a:r>
                      <a:r>
                        <a:rPr sz="900" spc="-10" dirty="0">
                          <a:latin typeface="나눔고딕"/>
                          <a:cs typeface="나눔고딕"/>
                        </a:rPr>
                        <a:t>o</a:t>
                      </a:r>
                      <a:r>
                        <a:rPr sz="900" dirty="0">
                          <a:latin typeface="나눔고딕"/>
                          <a:cs typeface="나눔고딕"/>
                        </a:rPr>
                        <a:t>n</a:t>
                      </a:r>
                      <a:r>
                        <a:rPr sz="900" spc="-25" dirty="0">
                          <a:latin typeface="나눔고딕"/>
                          <a:cs typeface="나눔고딕"/>
                        </a:rPr>
                        <a:t> </a:t>
                      </a:r>
                      <a:r>
                        <a:rPr sz="900" spc="5" dirty="0">
                          <a:latin typeface="나눔고딕"/>
                          <a:cs typeface="나눔고딕"/>
                        </a:rPr>
                        <a:t>분</a:t>
                      </a:r>
                      <a:r>
                        <a:rPr sz="900" dirty="0">
                          <a:latin typeface="나눔고딕"/>
                          <a:cs typeface="나눔고딕"/>
                        </a:rPr>
                        <a:t>석</a:t>
                      </a:r>
                      <a:r>
                        <a:rPr sz="900" spc="-20" dirty="0">
                          <a:latin typeface="나눔고딕"/>
                          <a:cs typeface="나눔고딕"/>
                        </a:rPr>
                        <a:t> </a:t>
                      </a:r>
                      <a:r>
                        <a:rPr sz="900" dirty="0">
                          <a:latin typeface="나눔고딕"/>
                          <a:cs typeface="나눔고딕"/>
                        </a:rPr>
                        <a:t>및</a:t>
                      </a:r>
                      <a:r>
                        <a:rPr sz="900" spc="-10" dirty="0">
                          <a:latin typeface="나눔고딕"/>
                          <a:cs typeface="나눔고딕"/>
                        </a:rPr>
                        <a:t> </a:t>
                      </a:r>
                      <a:r>
                        <a:rPr sz="900" spc="5" dirty="0">
                          <a:latin typeface="나눔고딕"/>
                          <a:cs typeface="나눔고딕"/>
                        </a:rPr>
                        <a:t>향</a:t>
                      </a:r>
                      <a:r>
                        <a:rPr sz="900" dirty="0">
                          <a:latin typeface="나눔고딕"/>
                          <a:cs typeface="나눔고딕"/>
                        </a:rPr>
                        <a:t>후</a:t>
                      </a:r>
                      <a:r>
                        <a:rPr sz="900" spc="-10" dirty="0">
                          <a:latin typeface="나눔고딕"/>
                          <a:cs typeface="나눔고딕"/>
                        </a:rPr>
                        <a:t> </a:t>
                      </a:r>
                      <a:r>
                        <a:rPr sz="900" spc="5" dirty="0">
                          <a:latin typeface="나눔고딕"/>
                          <a:cs typeface="나눔고딕"/>
                        </a:rPr>
                        <a:t>보강전략</a:t>
                      </a:r>
                      <a:endParaRPr sz="900">
                        <a:latin typeface="나눔고딕"/>
                        <a:cs typeface="나눔고딕"/>
                      </a:endParaRPr>
                    </a:p>
                  </a:txBody>
                  <a:tcPr marL="0" marR="0" marT="90170" marB="0">
                    <a:lnL w="38100">
                      <a:solidFill>
                        <a:srgbClr val="A6A6A6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168910">
                        <a:lnSpc>
                          <a:spcPct val="100000"/>
                        </a:lnSpc>
                        <a:spcBef>
                          <a:spcPts val="710"/>
                        </a:spcBef>
                      </a:pPr>
                      <a:r>
                        <a:rPr sz="900" dirty="0">
                          <a:latin typeface="맑은 고딕"/>
                          <a:cs typeface="맑은 고딕"/>
                        </a:rPr>
                        <a:t>①</a:t>
                      </a:r>
                      <a:r>
                        <a:rPr sz="900" spc="-30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900" spc="-5" dirty="0">
                          <a:latin typeface="나눔고딕"/>
                          <a:cs typeface="나눔고딕"/>
                        </a:rPr>
                        <a:t>P</a:t>
                      </a:r>
                      <a:r>
                        <a:rPr sz="900" dirty="0">
                          <a:latin typeface="나눔고딕"/>
                          <a:cs typeface="나눔고딕"/>
                        </a:rPr>
                        <a:t>r</a:t>
                      </a:r>
                      <a:r>
                        <a:rPr sz="900" spc="-5" dirty="0">
                          <a:latin typeface="나눔고딕"/>
                          <a:cs typeface="나눔고딕"/>
                        </a:rPr>
                        <a:t>ic</a:t>
                      </a:r>
                      <a:r>
                        <a:rPr sz="900" dirty="0">
                          <a:latin typeface="나눔고딕"/>
                          <a:cs typeface="나눔고딕"/>
                        </a:rPr>
                        <a:t>e</a:t>
                      </a:r>
                      <a:r>
                        <a:rPr sz="900" spc="-5" dirty="0">
                          <a:latin typeface="나눔고딕"/>
                          <a:cs typeface="나눔고딕"/>
                        </a:rPr>
                        <a:t>(</a:t>
                      </a:r>
                      <a:r>
                        <a:rPr sz="900" spc="5" dirty="0">
                          <a:latin typeface="나눔고딕"/>
                          <a:cs typeface="나눔고딕"/>
                        </a:rPr>
                        <a:t>가격</a:t>
                      </a:r>
                      <a:r>
                        <a:rPr sz="900" spc="-10" dirty="0">
                          <a:latin typeface="나눔고딕"/>
                          <a:cs typeface="나눔고딕"/>
                        </a:rPr>
                        <a:t>전</a:t>
                      </a:r>
                      <a:r>
                        <a:rPr sz="900" dirty="0">
                          <a:latin typeface="나눔고딕"/>
                          <a:cs typeface="나눔고딕"/>
                        </a:rPr>
                        <a:t>략</a:t>
                      </a:r>
                      <a:r>
                        <a:rPr sz="900" spc="-45" dirty="0">
                          <a:latin typeface="나눔고딕"/>
                          <a:cs typeface="나눔고딕"/>
                        </a:rPr>
                        <a:t> </a:t>
                      </a:r>
                      <a:r>
                        <a:rPr sz="900" spc="5" dirty="0">
                          <a:latin typeface="나눔고딕"/>
                          <a:cs typeface="나눔고딕"/>
                        </a:rPr>
                        <a:t>방향</a:t>
                      </a:r>
                      <a:r>
                        <a:rPr sz="900" dirty="0">
                          <a:latin typeface="나눔고딕"/>
                          <a:cs typeface="나눔고딕"/>
                        </a:rPr>
                        <a:t>)</a:t>
                      </a:r>
                      <a:endParaRPr sz="900">
                        <a:latin typeface="나눔고딕"/>
                        <a:cs typeface="나눔고딕"/>
                      </a:endParaRPr>
                    </a:p>
                  </a:txBody>
                  <a:tcPr marL="0" marR="0" marT="90170" marB="0"/>
                </a:tc>
                <a:tc>
                  <a:txBody>
                    <a:bodyPr/>
                    <a:lstStyle/>
                    <a:p>
                      <a:pPr marL="282575">
                        <a:lnSpc>
                          <a:spcPct val="100000"/>
                        </a:lnSpc>
                        <a:spcBef>
                          <a:spcPts val="919"/>
                        </a:spcBef>
                      </a:pPr>
                      <a:r>
                        <a:rPr sz="900" dirty="0">
                          <a:latin typeface="맑은 고딕"/>
                          <a:cs typeface="맑은 고딕"/>
                        </a:rPr>
                        <a:t>①</a:t>
                      </a:r>
                      <a:r>
                        <a:rPr sz="900" spc="-50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900" dirty="0">
                          <a:latin typeface="맑은 고딕"/>
                          <a:cs typeface="맑은 고딕"/>
                        </a:rPr>
                        <a:t>매장운영</a:t>
                      </a:r>
                      <a:r>
                        <a:rPr sz="900" spc="-45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900" dirty="0">
                          <a:latin typeface="맑은 고딕"/>
                          <a:cs typeface="맑은 고딕"/>
                        </a:rPr>
                        <a:t>수익자료</a:t>
                      </a:r>
                      <a:r>
                        <a:rPr sz="900" spc="-45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900" dirty="0">
                          <a:latin typeface="맑은 고딕"/>
                          <a:cs typeface="맑은 고딕"/>
                        </a:rPr>
                        <a:t>분석</a:t>
                      </a:r>
                      <a:r>
                        <a:rPr sz="900" spc="-40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900" dirty="0">
                          <a:latin typeface="맑은 고딕"/>
                          <a:cs typeface="맑은 고딕"/>
                        </a:rPr>
                        <a:t>및</a:t>
                      </a:r>
                      <a:r>
                        <a:rPr sz="900" spc="-45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900" dirty="0">
                          <a:latin typeface="맑은 고딕"/>
                          <a:cs typeface="맑은 고딕"/>
                        </a:rPr>
                        <a:t>보강전략</a:t>
                      </a:r>
                      <a:endParaRPr sz="900">
                        <a:latin typeface="맑은 고딕"/>
                        <a:cs typeface="맑은 고딕"/>
                      </a:endParaRPr>
                    </a:p>
                  </a:txBody>
                  <a:tcPr marL="0" marR="0" marT="116839" marB="0">
                    <a:lnR w="38100">
                      <a:solidFill>
                        <a:srgbClr val="A6A6A6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2415">
                <a:tc>
                  <a:txBody>
                    <a:bodyPr/>
                    <a:lstStyle/>
                    <a:p>
                      <a:pPr marL="99060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900" dirty="0">
                          <a:latin typeface="Arial Unicode MS"/>
                          <a:cs typeface="Arial Unicode MS"/>
                        </a:rPr>
                        <a:t>②</a:t>
                      </a:r>
                      <a:r>
                        <a:rPr sz="900" spc="-5" dirty="0"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900" dirty="0">
                          <a:latin typeface="나눔고딕"/>
                          <a:cs typeface="나눔고딕"/>
                        </a:rPr>
                        <a:t>Tar</a:t>
                      </a:r>
                      <a:r>
                        <a:rPr sz="900" spc="-10" dirty="0">
                          <a:latin typeface="나눔고딕"/>
                          <a:cs typeface="나눔고딕"/>
                        </a:rPr>
                        <a:t>g</a:t>
                      </a:r>
                      <a:r>
                        <a:rPr sz="900" dirty="0">
                          <a:latin typeface="나눔고딕"/>
                          <a:cs typeface="나눔고딕"/>
                        </a:rPr>
                        <a:t>et</a:t>
                      </a:r>
                      <a:r>
                        <a:rPr sz="900" spc="-20" dirty="0">
                          <a:latin typeface="나눔고딕"/>
                          <a:cs typeface="나눔고딕"/>
                        </a:rPr>
                        <a:t>i</a:t>
                      </a:r>
                      <a:r>
                        <a:rPr sz="900" spc="-10" dirty="0">
                          <a:latin typeface="나눔고딕"/>
                          <a:cs typeface="나눔고딕"/>
                        </a:rPr>
                        <a:t>n</a:t>
                      </a:r>
                      <a:r>
                        <a:rPr sz="900" dirty="0">
                          <a:latin typeface="나눔고딕"/>
                          <a:cs typeface="나눔고딕"/>
                        </a:rPr>
                        <a:t>g</a:t>
                      </a:r>
                      <a:r>
                        <a:rPr sz="900" spc="-25" dirty="0">
                          <a:latin typeface="나눔고딕"/>
                          <a:cs typeface="나눔고딕"/>
                        </a:rPr>
                        <a:t> </a:t>
                      </a:r>
                      <a:r>
                        <a:rPr sz="900" spc="5" dirty="0">
                          <a:latin typeface="나눔고딕"/>
                          <a:cs typeface="나눔고딕"/>
                        </a:rPr>
                        <a:t>분</a:t>
                      </a:r>
                      <a:r>
                        <a:rPr sz="900" dirty="0">
                          <a:latin typeface="나눔고딕"/>
                          <a:cs typeface="나눔고딕"/>
                        </a:rPr>
                        <a:t>석</a:t>
                      </a:r>
                      <a:r>
                        <a:rPr sz="900" spc="-20" dirty="0">
                          <a:latin typeface="나눔고딕"/>
                          <a:cs typeface="나눔고딕"/>
                        </a:rPr>
                        <a:t> </a:t>
                      </a:r>
                      <a:r>
                        <a:rPr sz="900" dirty="0">
                          <a:latin typeface="나눔고딕"/>
                          <a:cs typeface="나눔고딕"/>
                        </a:rPr>
                        <a:t>및</a:t>
                      </a:r>
                      <a:r>
                        <a:rPr sz="900" spc="-10" dirty="0">
                          <a:latin typeface="나눔고딕"/>
                          <a:cs typeface="나눔고딕"/>
                        </a:rPr>
                        <a:t> </a:t>
                      </a:r>
                      <a:r>
                        <a:rPr sz="900" spc="5" dirty="0">
                          <a:latin typeface="나눔고딕"/>
                          <a:cs typeface="나눔고딕"/>
                        </a:rPr>
                        <a:t>향</a:t>
                      </a:r>
                      <a:r>
                        <a:rPr sz="900" dirty="0">
                          <a:latin typeface="나눔고딕"/>
                          <a:cs typeface="나눔고딕"/>
                        </a:rPr>
                        <a:t>후</a:t>
                      </a:r>
                      <a:r>
                        <a:rPr sz="900" spc="-20" dirty="0">
                          <a:latin typeface="나눔고딕"/>
                          <a:cs typeface="나눔고딕"/>
                        </a:rPr>
                        <a:t> </a:t>
                      </a:r>
                      <a:r>
                        <a:rPr sz="900" spc="5" dirty="0">
                          <a:latin typeface="나눔고딕"/>
                          <a:cs typeface="나눔고딕"/>
                        </a:rPr>
                        <a:t>보강전략</a:t>
                      </a:r>
                      <a:endParaRPr sz="900">
                        <a:latin typeface="나눔고딕"/>
                        <a:cs typeface="나눔고딕"/>
                      </a:endParaRPr>
                    </a:p>
                  </a:txBody>
                  <a:tcPr marL="0" marR="0" marT="47625" marB="0">
                    <a:lnL w="38100">
                      <a:solidFill>
                        <a:srgbClr val="A6A6A6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168910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900" dirty="0">
                          <a:latin typeface="Arial Unicode MS"/>
                          <a:cs typeface="Arial Unicode MS"/>
                        </a:rPr>
                        <a:t>②</a:t>
                      </a:r>
                      <a:r>
                        <a:rPr sz="900" spc="-20" dirty="0"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900" spc="-5" dirty="0">
                          <a:latin typeface="나눔고딕"/>
                          <a:cs typeface="나눔고딕"/>
                        </a:rPr>
                        <a:t>P</a:t>
                      </a:r>
                      <a:r>
                        <a:rPr sz="900" dirty="0">
                          <a:latin typeface="나눔고딕"/>
                          <a:cs typeface="나눔고딕"/>
                        </a:rPr>
                        <a:t>r</a:t>
                      </a:r>
                      <a:r>
                        <a:rPr sz="900" spc="-10" dirty="0">
                          <a:latin typeface="나눔고딕"/>
                          <a:cs typeface="나눔고딕"/>
                        </a:rPr>
                        <a:t>odu</a:t>
                      </a:r>
                      <a:r>
                        <a:rPr sz="900" spc="-5" dirty="0">
                          <a:latin typeface="나눔고딕"/>
                          <a:cs typeface="나눔고딕"/>
                        </a:rPr>
                        <a:t>c</a:t>
                      </a:r>
                      <a:r>
                        <a:rPr sz="900" dirty="0">
                          <a:latin typeface="나눔고딕"/>
                          <a:cs typeface="나눔고딕"/>
                        </a:rPr>
                        <a:t>t</a:t>
                      </a:r>
                      <a:r>
                        <a:rPr sz="900" spc="-10" dirty="0">
                          <a:latin typeface="나눔고딕"/>
                          <a:cs typeface="나눔고딕"/>
                        </a:rPr>
                        <a:t>(</a:t>
                      </a:r>
                      <a:r>
                        <a:rPr sz="900" spc="5" dirty="0">
                          <a:latin typeface="나눔고딕"/>
                          <a:cs typeface="나눔고딕"/>
                        </a:rPr>
                        <a:t>상품전</a:t>
                      </a:r>
                      <a:r>
                        <a:rPr sz="900" dirty="0">
                          <a:latin typeface="나눔고딕"/>
                          <a:cs typeface="나눔고딕"/>
                        </a:rPr>
                        <a:t>략</a:t>
                      </a:r>
                      <a:r>
                        <a:rPr sz="900" spc="-10" dirty="0">
                          <a:latin typeface="나눔고딕"/>
                          <a:cs typeface="나눔고딕"/>
                        </a:rPr>
                        <a:t> </a:t>
                      </a:r>
                      <a:r>
                        <a:rPr sz="900" spc="5" dirty="0">
                          <a:latin typeface="나눔고딕"/>
                          <a:cs typeface="나눔고딕"/>
                        </a:rPr>
                        <a:t>방향</a:t>
                      </a:r>
                      <a:r>
                        <a:rPr sz="900" dirty="0">
                          <a:latin typeface="나눔고딕"/>
                          <a:cs typeface="나눔고딕"/>
                        </a:rPr>
                        <a:t>)</a:t>
                      </a:r>
                      <a:endParaRPr sz="900">
                        <a:latin typeface="나눔고딕"/>
                        <a:cs typeface="나눔고딕"/>
                      </a:endParaRPr>
                    </a:p>
                  </a:txBody>
                  <a:tcPr marL="0" marR="0" marT="47625" marB="0"/>
                </a:tc>
                <a:tc>
                  <a:txBody>
                    <a:bodyPr/>
                    <a:lstStyle/>
                    <a:p>
                      <a:pPr marL="282575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900" dirty="0">
                          <a:latin typeface="Arial Unicode MS"/>
                          <a:cs typeface="Arial Unicode MS"/>
                        </a:rPr>
                        <a:t>②</a:t>
                      </a:r>
                      <a:r>
                        <a:rPr sz="900" spc="-5" dirty="0"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900" spc="5" dirty="0">
                          <a:latin typeface="나눔고딕"/>
                          <a:cs typeface="나눔고딕"/>
                        </a:rPr>
                        <a:t>매장</a:t>
                      </a:r>
                      <a:r>
                        <a:rPr sz="900" dirty="0">
                          <a:latin typeface="나눔고딕"/>
                          <a:cs typeface="나눔고딕"/>
                        </a:rPr>
                        <a:t>별</a:t>
                      </a:r>
                      <a:r>
                        <a:rPr sz="900" spc="-30" dirty="0">
                          <a:latin typeface="나눔고딕"/>
                          <a:cs typeface="나눔고딕"/>
                        </a:rPr>
                        <a:t> </a:t>
                      </a:r>
                      <a:r>
                        <a:rPr sz="900" spc="5" dirty="0">
                          <a:latin typeface="나눔고딕"/>
                          <a:cs typeface="나눔고딕"/>
                        </a:rPr>
                        <a:t>손익자</a:t>
                      </a:r>
                      <a:r>
                        <a:rPr sz="900" dirty="0">
                          <a:latin typeface="나눔고딕"/>
                          <a:cs typeface="나눔고딕"/>
                        </a:rPr>
                        <a:t>료</a:t>
                      </a:r>
                      <a:r>
                        <a:rPr sz="900" spc="-20" dirty="0">
                          <a:latin typeface="나눔고딕"/>
                          <a:cs typeface="나눔고딕"/>
                        </a:rPr>
                        <a:t> </a:t>
                      </a:r>
                      <a:r>
                        <a:rPr sz="900" spc="5" dirty="0">
                          <a:latin typeface="나눔고딕"/>
                          <a:cs typeface="나눔고딕"/>
                        </a:rPr>
                        <a:t>분</a:t>
                      </a:r>
                      <a:r>
                        <a:rPr sz="900" dirty="0">
                          <a:latin typeface="나눔고딕"/>
                          <a:cs typeface="나눔고딕"/>
                        </a:rPr>
                        <a:t>석</a:t>
                      </a:r>
                      <a:r>
                        <a:rPr sz="900" spc="-10" dirty="0">
                          <a:latin typeface="나눔고딕"/>
                          <a:cs typeface="나눔고딕"/>
                        </a:rPr>
                        <a:t> </a:t>
                      </a:r>
                      <a:r>
                        <a:rPr sz="900" dirty="0">
                          <a:latin typeface="맑은 고딕"/>
                          <a:cs typeface="맑은 고딕"/>
                        </a:rPr>
                        <a:t>및</a:t>
                      </a:r>
                      <a:r>
                        <a:rPr sz="900" spc="-30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900" dirty="0">
                          <a:latin typeface="맑은 고딕"/>
                          <a:cs typeface="맑은 고딕"/>
                        </a:rPr>
                        <a:t>보강전략</a:t>
                      </a:r>
                      <a:endParaRPr sz="900">
                        <a:latin typeface="맑은 고딕"/>
                        <a:cs typeface="맑은 고딕"/>
                      </a:endParaRPr>
                    </a:p>
                  </a:txBody>
                  <a:tcPr marL="0" marR="0" marT="71755" marB="0">
                    <a:lnR w="38100">
                      <a:solidFill>
                        <a:srgbClr val="A6A6A6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0550">
                <a:tc>
                  <a:txBody>
                    <a:bodyPr/>
                    <a:lstStyle/>
                    <a:p>
                      <a:pPr marL="99060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900" dirty="0">
                          <a:latin typeface="Arial Unicode MS"/>
                          <a:cs typeface="Arial Unicode MS"/>
                        </a:rPr>
                        <a:t>③</a:t>
                      </a:r>
                      <a:r>
                        <a:rPr sz="900" spc="-5" dirty="0"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900" spc="-5" dirty="0">
                          <a:latin typeface="나눔고딕"/>
                          <a:cs typeface="나눔고딕"/>
                        </a:rPr>
                        <a:t>P</a:t>
                      </a:r>
                      <a:r>
                        <a:rPr sz="900" spc="-10" dirty="0">
                          <a:latin typeface="나눔고딕"/>
                          <a:cs typeface="나눔고딕"/>
                        </a:rPr>
                        <a:t>o</a:t>
                      </a:r>
                      <a:r>
                        <a:rPr sz="900" dirty="0">
                          <a:latin typeface="나눔고딕"/>
                          <a:cs typeface="나눔고딕"/>
                        </a:rPr>
                        <a:t>sit</a:t>
                      </a:r>
                      <a:r>
                        <a:rPr sz="900" spc="-5" dirty="0">
                          <a:latin typeface="나눔고딕"/>
                          <a:cs typeface="나눔고딕"/>
                        </a:rPr>
                        <a:t>i</a:t>
                      </a:r>
                      <a:r>
                        <a:rPr sz="900" spc="-10" dirty="0">
                          <a:latin typeface="나눔고딕"/>
                          <a:cs typeface="나눔고딕"/>
                        </a:rPr>
                        <a:t>on</a:t>
                      </a:r>
                      <a:r>
                        <a:rPr sz="900" dirty="0">
                          <a:latin typeface="나눔고딕"/>
                          <a:cs typeface="나눔고딕"/>
                        </a:rPr>
                        <a:t>i</a:t>
                      </a:r>
                      <a:r>
                        <a:rPr sz="900" spc="-10" dirty="0">
                          <a:latin typeface="나눔고딕"/>
                          <a:cs typeface="나눔고딕"/>
                        </a:rPr>
                        <a:t>n</a:t>
                      </a:r>
                      <a:r>
                        <a:rPr sz="900" dirty="0">
                          <a:latin typeface="나눔고딕"/>
                          <a:cs typeface="나눔고딕"/>
                        </a:rPr>
                        <a:t>g</a:t>
                      </a:r>
                      <a:r>
                        <a:rPr sz="900" spc="20" dirty="0">
                          <a:latin typeface="나눔고딕"/>
                          <a:cs typeface="나눔고딕"/>
                        </a:rPr>
                        <a:t> </a:t>
                      </a:r>
                      <a:r>
                        <a:rPr sz="900" spc="5" dirty="0">
                          <a:latin typeface="나눔고딕"/>
                          <a:cs typeface="나눔고딕"/>
                        </a:rPr>
                        <a:t>분</a:t>
                      </a:r>
                      <a:r>
                        <a:rPr sz="900" dirty="0">
                          <a:latin typeface="나눔고딕"/>
                          <a:cs typeface="나눔고딕"/>
                        </a:rPr>
                        <a:t>석</a:t>
                      </a:r>
                      <a:r>
                        <a:rPr sz="900" spc="-30" dirty="0">
                          <a:latin typeface="나눔고딕"/>
                          <a:cs typeface="나눔고딕"/>
                        </a:rPr>
                        <a:t> </a:t>
                      </a:r>
                      <a:r>
                        <a:rPr sz="900" dirty="0">
                          <a:latin typeface="나눔고딕"/>
                          <a:cs typeface="나눔고딕"/>
                        </a:rPr>
                        <a:t>및</a:t>
                      </a:r>
                      <a:r>
                        <a:rPr sz="900" spc="-10" dirty="0">
                          <a:latin typeface="나눔고딕"/>
                          <a:cs typeface="나눔고딕"/>
                        </a:rPr>
                        <a:t> </a:t>
                      </a:r>
                      <a:r>
                        <a:rPr sz="900" spc="5" dirty="0">
                          <a:latin typeface="나눔고딕"/>
                          <a:cs typeface="나눔고딕"/>
                        </a:rPr>
                        <a:t>향</a:t>
                      </a:r>
                      <a:r>
                        <a:rPr sz="900" dirty="0">
                          <a:latin typeface="나눔고딕"/>
                          <a:cs typeface="나눔고딕"/>
                        </a:rPr>
                        <a:t>후</a:t>
                      </a:r>
                      <a:r>
                        <a:rPr sz="900" spc="-10" dirty="0">
                          <a:latin typeface="나눔고딕"/>
                          <a:cs typeface="나눔고딕"/>
                        </a:rPr>
                        <a:t> </a:t>
                      </a:r>
                      <a:r>
                        <a:rPr sz="900" spc="5" dirty="0">
                          <a:latin typeface="나눔고딕"/>
                          <a:cs typeface="나눔고딕"/>
                        </a:rPr>
                        <a:t>보강전략</a:t>
                      </a:r>
                      <a:endParaRPr sz="900">
                        <a:latin typeface="나눔고딕"/>
                        <a:cs typeface="나눔고딕"/>
                      </a:endParaRPr>
                    </a:p>
                  </a:txBody>
                  <a:tcPr marL="0" marR="0" marT="49530" marB="0">
                    <a:lnL w="38100">
                      <a:solidFill>
                        <a:srgbClr val="A6A6A6"/>
                      </a:solidFill>
                      <a:prstDash val="solid"/>
                    </a:lnL>
                    <a:lnB w="28575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8910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900" dirty="0">
                          <a:latin typeface="Arial Unicode MS"/>
                          <a:cs typeface="Arial Unicode MS"/>
                        </a:rPr>
                        <a:t>③</a:t>
                      </a:r>
                      <a:r>
                        <a:rPr sz="900" spc="-20" dirty="0"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900" spc="-5" dirty="0">
                          <a:latin typeface="나눔고딕"/>
                          <a:cs typeface="나눔고딕"/>
                        </a:rPr>
                        <a:t>P</a:t>
                      </a:r>
                      <a:r>
                        <a:rPr sz="900" dirty="0">
                          <a:latin typeface="나눔고딕"/>
                          <a:cs typeface="나눔고딕"/>
                        </a:rPr>
                        <a:t>la</a:t>
                      </a:r>
                      <a:r>
                        <a:rPr sz="900" spc="-5" dirty="0">
                          <a:latin typeface="나눔고딕"/>
                          <a:cs typeface="나눔고딕"/>
                        </a:rPr>
                        <a:t>c</a:t>
                      </a:r>
                      <a:r>
                        <a:rPr sz="900" dirty="0">
                          <a:latin typeface="나눔고딕"/>
                          <a:cs typeface="나눔고딕"/>
                        </a:rPr>
                        <a:t>e</a:t>
                      </a:r>
                      <a:r>
                        <a:rPr sz="900" spc="-5" dirty="0">
                          <a:latin typeface="나눔고딕"/>
                          <a:cs typeface="나눔고딕"/>
                        </a:rPr>
                        <a:t>(</a:t>
                      </a:r>
                      <a:r>
                        <a:rPr sz="900" spc="5" dirty="0">
                          <a:latin typeface="나눔고딕"/>
                          <a:cs typeface="나눔고딕"/>
                        </a:rPr>
                        <a:t>상권ㆍ입지전</a:t>
                      </a:r>
                      <a:r>
                        <a:rPr sz="900" dirty="0">
                          <a:latin typeface="나눔고딕"/>
                          <a:cs typeface="나눔고딕"/>
                        </a:rPr>
                        <a:t>략</a:t>
                      </a:r>
                      <a:r>
                        <a:rPr sz="900" spc="-45" dirty="0">
                          <a:latin typeface="나눔고딕"/>
                          <a:cs typeface="나눔고딕"/>
                        </a:rPr>
                        <a:t> </a:t>
                      </a:r>
                      <a:r>
                        <a:rPr sz="900" spc="5" dirty="0">
                          <a:latin typeface="나눔고딕"/>
                          <a:cs typeface="나눔고딕"/>
                        </a:rPr>
                        <a:t>방향</a:t>
                      </a:r>
                      <a:r>
                        <a:rPr sz="900" dirty="0">
                          <a:latin typeface="나눔고딕"/>
                          <a:cs typeface="나눔고딕"/>
                        </a:rPr>
                        <a:t>)</a:t>
                      </a:r>
                      <a:endParaRPr sz="900">
                        <a:latin typeface="나눔고딕"/>
                        <a:cs typeface="나눔고딕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168910">
                        <a:lnSpc>
                          <a:spcPct val="100000"/>
                        </a:lnSpc>
                      </a:pPr>
                      <a:r>
                        <a:rPr sz="900" dirty="0">
                          <a:latin typeface="Arial Unicode MS"/>
                          <a:cs typeface="Arial Unicode MS"/>
                        </a:rPr>
                        <a:t>④</a:t>
                      </a:r>
                      <a:r>
                        <a:rPr sz="900" spc="-5" dirty="0"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900" spc="-5" dirty="0">
                          <a:latin typeface="나눔고딕"/>
                          <a:cs typeface="나눔고딕"/>
                        </a:rPr>
                        <a:t>P</a:t>
                      </a:r>
                      <a:r>
                        <a:rPr sz="900" dirty="0">
                          <a:latin typeface="나눔고딕"/>
                          <a:cs typeface="나눔고딕"/>
                        </a:rPr>
                        <a:t>r</a:t>
                      </a:r>
                      <a:r>
                        <a:rPr sz="900" spc="-10" dirty="0">
                          <a:latin typeface="나눔고딕"/>
                          <a:cs typeface="나눔고딕"/>
                        </a:rPr>
                        <a:t>o</a:t>
                      </a:r>
                      <a:r>
                        <a:rPr sz="900" dirty="0">
                          <a:latin typeface="나눔고딕"/>
                          <a:cs typeface="나눔고딕"/>
                        </a:rPr>
                        <a:t>m</a:t>
                      </a:r>
                      <a:r>
                        <a:rPr sz="900" spc="-10" dirty="0">
                          <a:latin typeface="나눔고딕"/>
                          <a:cs typeface="나눔고딕"/>
                        </a:rPr>
                        <a:t>o</a:t>
                      </a:r>
                      <a:r>
                        <a:rPr sz="900" dirty="0">
                          <a:latin typeface="나눔고딕"/>
                          <a:cs typeface="나눔고딕"/>
                        </a:rPr>
                        <a:t>t</a:t>
                      </a:r>
                      <a:r>
                        <a:rPr sz="900" spc="-5" dirty="0">
                          <a:latin typeface="나눔고딕"/>
                          <a:cs typeface="나눔고딕"/>
                        </a:rPr>
                        <a:t>i</a:t>
                      </a:r>
                      <a:r>
                        <a:rPr sz="900" spc="-10" dirty="0">
                          <a:latin typeface="나눔고딕"/>
                          <a:cs typeface="나눔고딕"/>
                        </a:rPr>
                        <a:t>on</a:t>
                      </a:r>
                      <a:r>
                        <a:rPr sz="900" spc="-5" dirty="0">
                          <a:latin typeface="나눔고딕"/>
                          <a:cs typeface="나눔고딕"/>
                        </a:rPr>
                        <a:t>(</a:t>
                      </a:r>
                      <a:r>
                        <a:rPr sz="900" spc="5" dirty="0">
                          <a:latin typeface="나눔고딕"/>
                          <a:cs typeface="나눔고딕"/>
                        </a:rPr>
                        <a:t>프로모션</a:t>
                      </a:r>
                      <a:r>
                        <a:rPr sz="900" spc="-10" dirty="0">
                          <a:latin typeface="나눔고딕"/>
                          <a:cs typeface="나눔고딕"/>
                        </a:rPr>
                        <a:t>전</a:t>
                      </a:r>
                      <a:r>
                        <a:rPr sz="900" dirty="0">
                          <a:latin typeface="나눔고딕"/>
                          <a:cs typeface="나눔고딕"/>
                        </a:rPr>
                        <a:t>략</a:t>
                      </a:r>
                      <a:r>
                        <a:rPr sz="900" spc="-20" dirty="0">
                          <a:latin typeface="나눔고딕"/>
                          <a:cs typeface="나눔고딕"/>
                        </a:rPr>
                        <a:t> </a:t>
                      </a:r>
                      <a:r>
                        <a:rPr sz="900" spc="5" dirty="0">
                          <a:latin typeface="나눔고딕"/>
                          <a:cs typeface="나눔고딕"/>
                        </a:rPr>
                        <a:t>방향</a:t>
                      </a:r>
                      <a:r>
                        <a:rPr sz="900" dirty="0">
                          <a:latin typeface="나눔고딕"/>
                          <a:cs typeface="나눔고딕"/>
                        </a:rPr>
                        <a:t>)</a:t>
                      </a:r>
                      <a:endParaRPr sz="900">
                        <a:latin typeface="나눔고딕"/>
                        <a:cs typeface="나눔고딕"/>
                      </a:endParaRPr>
                    </a:p>
                  </a:txBody>
                  <a:tcPr marL="0" marR="0" marT="49530" marB="0">
                    <a:lnB w="28575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2575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sz="900" dirty="0">
                          <a:latin typeface="Arial Unicode MS"/>
                          <a:cs typeface="Arial Unicode MS"/>
                        </a:rPr>
                        <a:t>③</a:t>
                      </a:r>
                      <a:r>
                        <a:rPr sz="900" spc="5" dirty="0"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900" spc="-80" dirty="0">
                          <a:latin typeface="나눔고딕"/>
                          <a:cs typeface="나눔고딕"/>
                        </a:rPr>
                        <a:t>매장</a:t>
                      </a:r>
                      <a:r>
                        <a:rPr sz="900" spc="15" dirty="0">
                          <a:latin typeface="나눔고딕"/>
                          <a:cs typeface="나눔고딕"/>
                        </a:rPr>
                        <a:t>별</a:t>
                      </a:r>
                      <a:r>
                        <a:rPr sz="900" spc="-80" dirty="0">
                          <a:latin typeface="나눔고딕"/>
                          <a:cs typeface="나눔고딕"/>
                        </a:rPr>
                        <a:t>판매상</a:t>
                      </a:r>
                      <a:r>
                        <a:rPr sz="900" spc="30" dirty="0">
                          <a:latin typeface="나눔고딕"/>
                          <a:cs typeface="나눔고딕"/>
                        </a:rPr>
                        <a:t>품</a:t>
                      </a:r>
                      <a:r>
                        <a:rPr sz="900" spc="-80" dirty="0">
                          <a:latin typeface="나눔고딕"/>
                          <a:cs typeface="나눔고딕"/>
                        </a:rPr>
                        <a:t>수</a:t>
                      </a:r>
                      <a:r>
                        <a:rPr sz="900" spc="15" dirty="0">
                          <a:latin typeface="나눔고딕"/>
                          <a:cs typeface="나눔고딕"/>
                        </a:rPr>
                        <a:t>량</a:t>
                      </a:r>
                      <a:r>
                        <a:rPr sz="900" dirty="0">
                          <a:latin typeface="나눔고딕"/>
                          <a:cs typeface="나눔고딕"/>
                        </a:rPr>
                        <a:t>,</a:t>
                      </a:r>
                      <a:r>
                        <a:rPr sz="900" spc="-165" dirty="0">
                          <a:latin typeface="나눔고딕"/>
                          <a:cs typeface="나눔고딕"/>
                        </a:rPr>
                        <a:t> </a:t>
                      </a:r>
                      <a:r>
                        <a:rPr sz="900" spc="-80" dirty="0">
                          <a:latin typeface="나눔고딕"/>
                          <a:cs typeface="나눔고딕"/>
                        </a:rPr>
                        <a:t>판매비</a:t>
                      </a:r>
                      <a:r>
                        <a:rPr sz="900" spc="30" dirty="0">
                          <a:latin typeface="나눔고딕"/>
                          <a:cs typeface="나눔고딕"/>
                        </a:rPr>
                        <a:t>중</a:t>
                      </a:r>
                      <a:r>
                        <a:rPr sz="900" spc="-80" dirty="0">
                          <a:latin typeface="나눔고딕"/>
                          <a:cs typeface="나눔고딕"/>
                        </a:rPr>
                        <a:t>분</a:t>
                      </a:r>
                      <a:r>
                        <a:rPr sz="900" spc="20" dirty="0">
                          <a:latin typeface="나눔고딕"/>
                          <a:cs typeface="나눔고딕"/>
                        </a:rPr>
                        <a:t>석</a:t>
                      </a:r>
                      <a:r>
                        <a:rPr sz="900" dirty="0">
                          <a:latin typeface="맑은 고딕"/>
                          <a:cs typeface="맑은 고딕"/>
                        </a:rPr>
                        <a:t>및</a:t>
                      </a:r>
                      <a:r>
                        <a:rPr sz="900" spc="-175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900" spc="-85" dirty="0">
                          <a:latin typeface="맑은 고딕"/>
                          <a:cs typeface="맑은 고딕"/>
                        </a:rPr>
                        <a:t>보강전략</a:t>
                      </a:r>
                      <a:endParaRPr sz="900" dirty="0">
                        <a:latin typeface="맑은 고딕"/>
                        <a:cs typeface="맑은 고딕"/>
                      </a:endParaRPr>
                    </a:p>
                    <a:p>
                      <a:pPr marL="282575">
                        <a:lnSpc>
                          <a:spcPct val="100000"/>
                        </a:lnSpc>
                        <a:spcBef>
                          <a:spcPts val="1080"/>
                        </a:spcBef>
                      </a:pPr>
                      <a:r>
                        <a:rPr sz="900" dirty="0">
                          <a:latin typeface="Arial Unicode MS"/>
                          <a:cs typeface="Arial Unicode MS"/>
                        </a:rPr>
                        <a:t>④</a:t>
                      </a:r>
                      <a:r>
                        <a:rPr sz="900" spc="-5" dirty="0"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900" spc="5" dirty="0">
                          <a:latin typeface="나눔고딕"/>
                          <a:cs typeface="나눔고딕"/>
                        </a:rPr>
                        <a:t>고객데이</a:t>
                      </a:r>
                      <a:r>
                        <a:rPr sz="900" dirty="0">
                          <a:latin typeface="나눔고딕"/>
                          <a:cs typeface="나눔고딕"/>
                        </a:rPr>
                        <a:t>터</a:t>
                      </a:r>
                      <a:r>
                        <a:rPr sz="900" spc="-30" dirty="0">
                          <a:latin typeface="나눔고딕"/>
                          <a:cs typeface="나눔고딕"/>
                        </a:rPr>
                        <a:t> </a:t>
                      </a:r>
                      <a:r>
                        <a:rPr sz="900" spc="5" dirty="0">
                          <a:latin typeface="나눔고딕"/>
                          <a:cs typeface="나눔고딕"/>
                        </a:rPr>
                        <a:t>분</a:t>
                      </a:r>
                      <a:r>
                        <a:rPr sz="900" dirty="0">
                          <a:latin typeface="나눔고딕"/>
                          <a:cs typeface="나눔고딕"/>
                        </a:rPr>
                        <a:t>석</a:t>
                      </a:r>
                      <a:r>
                        <a:rPr sz="900" spc="-30" dirty="0">
                          <a:latin typeface="나눔고딕"/>
                          <a:cs typeface="나눔고딕"/>
                        </a:rPr>
                        <a:t> </a:t>
                      </a:r>
                      <a:r>
                        <a:rPr sz="900" dirty="0">
                          <a:latin typeface="나눔고딕"/>
                          <a:cs typeface="나눔고딕"/>
                        </a:rPr>
                        <a:t>및</a:t>
                      </a:r>
                      <a:r>
                        <a:rPr sz="900" spc="-10" dirty="0">
                          <a:latin typeface="나눔고딕"/>
                          <a:cs typeface="나눔고딕"/>
                        </a:rPr>
                        <a:t> </a:t>
                      </a:r>
                      <a:r>
                        <a:rPr sz="900" spc="5" dirty="0">
                          <a:latin typeface="나눔고딕"/>
                          <a:cs typeface="나눔고딕"/>
                        </a:rPr>
                        <a:t>보강전략</a:t>
                      </a:r>
                      <a:endParaRPr sz="900" dirty="0">
                        <a:latin typeface="나눔고딕"/>
                        <a:cs typeface="나눔고딕"/>
                      </a:endParaRPr>
                    </a:p>
                  </a:txBody>
                  <a:tcPr marL="0" marR="0" marT="73025" marB="0">
                    <a:lnR w="38100">
                      <a:solidFill>
                        <a:srgbClr val="A6A6A6"/>
                      </a:solidFill>
                      <a:prstDash val="solid"/>
                    </a:lnR>
                    <a:lnB w="28575">
                      <a:solidFill>
                        <a:srgbClr val="A6A6A6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8" name="object 8"/>
          <p:cNvGrpSpPr/>
          <p:nvPr/>
        </p:nvGrpSpPr>
        <p:grpSpPr>
          <a:xfrm>
            <a:off x="99060" y="3590544"/>
            <a:ext cx="1531620" cy="1275715"/>
            <a:chOff x="99060" y="3590544"/>
            <a:chExt cx="1531620" cy="1275715"/>
          </a:xfrm>
        </p:grpSpPr>
        <p:sp>
          <p:nvSpPr>
            <p:cNvPr id="9" name="object 9"/>
            <p:cNvSpPr/>
            <p:nvPr/>
          </p:nvSpPr>
          <p:spPr>
            <a:xfrm>
              <a:off x="108966" y="3600450"/>
              <a:ext cx="1511300" cy="1255395"/>
            </a:xfrm>
            <a:custGeom>
              <a:avLst/>
              <a:gdLst/>
              <a:ahLst/>
              <a:cxnLst/>
              <a:rect l="l" t="t" r="r" b="b"/>
              <a:pathLst>
                <a:path w="1511300" h="1255395">
                  <a:moveTo>
                    <a:pt x="0" y="72389"/>
                  </a:moveTo>
                  <a:lnTo>
                    <a:pt x="5680" y="44195"/>
                  </a:lnTo>
                  <a:lnTo>
                    <a:pt x="21170" y="21208"/>
                  </a:lnTo>
                  <a:lnTo>
                    <a:pt x="44157" y="5714"/>
                  </a:lnTo>
                  <a:lnTo>
                    <a:pt x="72301" y="0"/>
                  </a:lnTo>
                  <a:lnTo>
                    <a:pt x="1439037" y="0"/>
                  </a:lnTo>
                  <a:lnTo>
                    <a:pt x="1467104" y="5714"/>
                  </a:lnTo>
                  <a:lnTo>
                    <a:pt x="1490091" y="21208"/>
                  </a:lnTo>
                  <a:lnTo>
                    <a:pt x="1505585" y="44195"/>
                  </a:lnTo>
                  <a:lnTo>
                    <a:pt x="1511300" y="72389"/>
                  </a:lnTo>
                  <a:lnTo>
                    <a:pt x="1511300" y="1183005"/>
                  </a:lnTo>
                  <a:lnTo>
                    <a:pt x="1505585" y="1211199"/>
                  </a:lnTo>
                  <a:lnTo>
                    <a:pt x="1490091" y="1234186"/>
                  </a:lnTo>
                  <a:lnTo>
                    <a:pt x="1467104" y="1249680"/>
                  </a:lnTo>
                  <a:lnTo>
                    <a:pt x="1439037" y="1255395"/>
                  </a:lnTo>
                  <a:lnTo>
                    <a:pt x="72301" y="1255395"/>
                  </a:lnTo>
                  <a:lnTo>
                    <a:pt x="44157" y="1249680"/>
                  </a:lnTo>
                  <a:lnTo>
                    <a:pt x="21170" y="1234186"/>
                  </a:lnTo>
                  <a:lnTo>
                    <a:pt x="5680" y="1211199"/>
                  </a:lnTo>
                  <a:lnTo>
                    <a:pt x="0" y="1183005"/>
                  </a:lnTo>
                  <a:lnTo>
                    <a:pt x="0" y="72389"/>
                  </a:lnTo>
                  <a:close/>
                </a:path>
              </a:pathLst>
            </a:custGeom>
            <a:ln w="19812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96823" y="3739896"/>
              <a:ext cx="812292" cy="743712"/>
            </a:xfrm>
            <a:prstGeom prst="rect">
              <a:avLst/>
            </a:prstGeom>
          </p:spPr>
        </p:pic>
      </p:grpSp>
      <p:sp>
        <p:nvSpPr>
          <p:cNvPr id="11" name="object 11"/>
          <p:cNvSpPr/>
          <p:nvPr/>
        </p:nvSpPr>
        <p:spPr>
          <a:xfrm>
            <a:off x="1684782" y="3600450"/>
            <a:ext cx="2779395" cy="1255395"/>
          </a:xfrm>
          <a:custGeom>
            <a:avLst/>
            <a:gdLst/>
            <a:ahLst/>
            <a:cxnLst/>
            <a:rect l="l" t="t" r="r" b="b"/>
            <a:pathLst>
              <a:path w="2779395" h="1255395">
                <a:moveTo>
                  <a:pt x="0" y="47243"/>
                </a:moveTo>
                <a:lnTo>
                  <a:pt x="3682" y="28829"/>
                </a:lnTo>
                <a:lnTo>
                  <a:pt x="13843" y="13843"/>
                </a:lnTo>
                <a:lnTo>
                  <a:pt x="28829" y="3683"/>
                </a:lnTo>
                <a:lnTo>
                  <a:pt x="47243" y="0"/>
                </a:lnTo>
                <a:lnTo>
                  <a:pt x="2732023" y="0"/>
                </a:lnTo>
                <a:lnTo>
                  <a:pt x="2750439" y="3683"/>
                </a:lnTo>
                <a:lnTo>
                  <a:pt x="2765425" y="13843"/>
                </a:lnTo>
                <a:lnTo>
                  <a:pt x="2775585" y="28829"/>
                </a:lnTo>
                <a:lnTo>
                  <a:pt x="2779268" y="47243"/>
                </a:lnTo>
                <a:lnTo>
                  <a:pt x="2779268" y="1208024"/>
                </a:lnTo>
                <a:lnTo>
                  <a:pt x="2775585" y="1226439"/>
                </a:lnTo>
                <a:lnTo>
                  <a:pt x="2765425" y="1241552"/>
                </a:lnTo>
                <a:lnTo>
                  <a:pt x="2750439" y="1251712"/>
                </a:lnTo>
                <a:lnTo>
                  <a:pt x="2732023" y="1255395"/>
                </a:lnTo>
                <a:lnTo>
                  <a:pt x="47243" y="1255395"/>
                </a:lnTo>
                <a:lnTo>
                  <a:pt x="28829" y="1251712"/>
                </a:lnTo>
                <a:lnTo>
                  <a:pt x="13843" y="1241552"/>
                </a:lnTo>
                <a:lnTo>
                  <a:pt x="3682" y="1226439"/>
                </a:lnTo>
                <a:lnTo>
                  <a:pt x="0" y="1208024"/>
                </a:lnTo>
                <a:lnTo>
                  <a:pt x="0" y="47243"/>
                </a:lnTo>
                <a:close/>
              </a:path>
            </a:pathLst>
          </a:custGeom>
          <a:ln w="19812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2" name="object 12"/>
          <p:cNvGrpSpPr/>
          <p:nvPr/>
        </p:nvGrpSpPr>
        <p:grpSpPr>
          <a:xfrm>
            <a:off x="4562855" y="3604259"/>
            <a:ext cx="1496060" cy="1275080"/>
            <a:chOff x="4562855" y="3604259"/>
            <a:chExt cx="1496060" cy="1275080"/>
          </a:xfrm>
        </p:grpSpPr>
        <p:sp>
          <p:nvSpPr>
            <p:cNvPr id="13" name="object 13"/>
            <p:cNvSpPr/>
            <p:nvPr/>
          </p:nvSpPr>
          <p:spPr>
            <a:xfrm>
              <a:off x="4572761" y="3614165"/>
              <a:ext cx="1476375" cy="1255395"/>
            </a:xfrm>
            <a:custGeom>
              <a:avLst/>
              <a:gdLst/>
              <a:ahLst/>
              <a:cxnLst/>
              <a:rect l="l" t="t" r="r" b="b"/>
              <a:pathLst>
                <a:path w="1476375" h="1255395">
                  <a:moveTo>
                    <a:pt x="0" y="72389"/>
                  </a:moveTo>
                  <a:lnTo>
                    <a:pt x="5714" y="44195"/>
                  </a:lnTo>
                  <a:lnTo>
                    <a:pt x="21209" y="21208"/>
                  </a:lnTo>
                  <a:lnTo>
                    <a:pt x="44196" y="5714"/>
                  </a:lnTo>
                  <a:lnTo>
                    <a:pt x="72389" y="0"/>
                  </a:lnTo>
                  <a:lnTo>
                    <a:pt x="1403985" y="0"/>
                  </a:lnTo>
                  <a:lnTo>
                    <a:pt x="1432052" y="5714"/>
                  </a:lnTo>
                  <a:lnTo>
                    <a:pt x="1455039" y="21208"/>
                  </a:lnTo>
                  <a:lnTo>
                    <a:pt x="1470533" y="44195"/>
                  </a:lnTo>
                  <a:lnTo>
                    <a:pt x="1476248" y="72389"/>
                  </a:lnTo>
                  <a:lnTo>
                    <a:pt x="1476248" y="1183004"/>
                  </a:lnTo>
                  <a:lnTo>
                    <a:pt x="1470533" y="1211071"/>
                  </a:lnTo>
                  <a:lnTo>
                    <a:pt x="1455039" y="1234058"/>
                  </a:lnTo>
                  <a:lnTo>
                    <a:pt x="1432052" y="1249552"/>
                  </a:lnTo>
                  <a:lnTo>
                    <a:pt x="1403985" y="1255267"/>
                  </a:lnTo>
                  <a:lnTo>
                    <a:pt x="72389" y="1255267"/>
                  </a:lnTo>
                  <a:lnTo>
                    <a:pt x="44196" y="1249552"/>
                  </a:lnTo>
                  <a:lnTo>
                    <a:pt x="21209" y="1234058"/>
                  </a:lnTo>
                  <a:lnTo>
                    <a:pt x="5714" y="1211071"/>
                  </a:lnTo>
                  <a:lnTo>
                    <a:pt x="0" y="1183004"/>
                  </a:lnTo>
                  <a:lnTo>
                    <a:pt x="0" y="72389"/>
                  </a:lnTo>
                  <a:close/>
                </a:path>
              </a:pathLst>
            </a:custGeom>
            <a:ln w="19812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977383" y="3733799"/>
              <a:ext cx="646176" cy="676656"/>
            </a:xfrm>
            <a:prstGeom prst="rect">
              <a:avLst/>
            </a:prstGeom>
          </p:spPr>
        </p:pic>
      </p:grpSp>
      <p:sp>
        <p:nvSpPr>
          <p:cNvPr id="15" name="object 15"/>
          <p:cNvSpPr/>
          <p:nvPr/>
        </p:nvSpPr>
        <p:spPr>
          <a:xfrm>
            <a:off x="6113526" y="3614165"/>
            <a:ext cx="2779395" cy="1255395"/>
          </a:xfrm>
          <a:custGeom>
            <a:avLst/>
            <a:gdLst/>
            <a:ahLst/>
            <a:cxnLst/>
            <a:rect l="l" t="t" r="r" b="b"/>
            <a:pathLst>
              <a:path w="2779395" h="1255395">
                <a:moveTo>
                  <a:pt x="0" y="47243"/>
                </a:moveTo>
                <a:lnTo>
                  <a:pt x="3683" y="28828"/>
                </a:lnTo>
                <a:lnTo>
                  <a:pt x="13843" y="13842"/>
                </a:lnTo>
                <a:lnTo>
                  <a:pt x="28828" y="3682"/>
                </a:lnTo>
                <a:lnTo>
                  <a:pt x="47244" y="0"/>
                </a:lnTo>
                <a:lnTo>
                  <a:pt x="2731897" y="0"/>
                </a:lnTo>
                <a:lnTo>
                  <a:pt x="2750312" y="3682"/>
                </a:lnTo>
                <a:lnTo>
                  <a:pt x="2765425" y="13842"/>
                </a:lnTo>
                <a:lnTo>
                  <a:pt x="2775584" y="28828"/>
                </a:lnTo>
                <a:lnTo>
                  <a:pt x="2779268" y="47243"/>
                </a:lnTo>
                <a:lnTo>
                  <a:pt x="2779268" y="1208023"/>
                </a:lnTo>
                <a:lnTo>
                  <a:pt x="2775584" y="1226438"/>
                </a:lnTo>
                <a:lnTo>
                  <a:pt x="2765425" y="1241424"/>
                </a:lnTo>
                <a:lnTo>
                  <a:pt x="2750312" y="1251584"/>
                </a:lnTo>
                <a:lnTo>
                  <a:pt x="2731897" y="1255267"/>
                </a:lnTo>
                <a:lnTo>
                  <a:pt x="47244" y="1255267"/>
                </a:lnTo>
                <a:lnTo>
                  <a:pt x="28828" y="1251584"/>
                </a:lnTo>
                <a:lnTo>
                  <a:pt x="13843" y="1241424"/>
                </a:lnTo>
                <a:lnTo>
                  <a:pt x="3683" y="1226438"/>
                </a:lnTo>
                <a:lnTo>
                  <a:pt x="0" y="1208023"/>
                </a:lnTo>
                <a:lnTo>
                  <a:pt x="0" y="47243"/>
                </a:lnTo>
                <a:close/>
              </a:path>
            </a:pathLst>
          </a:custGeom>
          <a:ln w="19812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08965" y="5113782"/>
            <a:ext cx="1511300" cy="1255395"/>
          </a:xfrm>
          <a:custGeom>
            <a:avLst/>
            <a:gdLst/>
            <a:ahLst/>
            <a:cxnLst/>
            <a:rect l="l" t="t" r="r" b="b"/>
            <a:pathLst>
              <a:path w="1511300" h="1255395">
                <a:moveTo>
                  <a:pt x="0" y="72263"/>
                </a:moveTo>
                <a:lnTo>
                  <a:pt x="5680" y="44196"/>
                </a:lnTo>
                <a:lnTo>
                  <a:pt x="21170" y="21209"/>
                </a:lnTo>
                <a:lnTo>
                  <a:pt x="44157" y="5715"/>
                </a:lnTo>
                <a:lnTo>
                  <a:pt x="72301" y="0"/>
                </a:lnTo>
                <a:lnTo>
                  <a:pt x="1439037" y="0"/>
                </a:lnTo>
                <a:lnTo>
                  <a:pt x="1467104" y="5715"/>
                </a:lnTo>
                <a:lnTo>
                  <a:pt x="1490091" y="21209"/>
                </a:lnTo>
                <a:lnTo>
                  <a:pt x="1505585" y="44196"/>
                </a:lnTo>
                <a:lnTo>
                  <a:pt x="1511300" y="72263"/>
                </a:lnTo>
                <a:lnTo>
                  <a:pt x="1511300" y="1182890"/>
                </a:lnTo>
                <a:lnTo>
                  <a:pt x="1505585" y="1211059"/>
                </a:lnTo>
                <a:lnTo>
                  <a:pt x="1490091" y="1234059"/>
                </a:lnTo>
                <a:lnTo>
                  <a:pt x="1467104" y="1249565"/>
                </a:lnTo>
                <a:lnTo>
                  <a:pt x="1439037" y="1255255"/>
                </a:lnTo>
                <a:lnTo>
                  <a:pt x="72301" y="1255255"/>
                </a:lnTo>
                <a:lnTo>
                  <a:pt x="44157" y="1249565"/>
                </a:lnTo>
                <a:lnTo>
                  <a:pt x="21170" y="1234059"/>
                </a:lnTo>
                <a:lnTo>
                  <a:pt x="5680" y="1211059"/>
                </a:lnTo>
                <a:lnTo>
                  <a:pt x="0" y="1182890"/>
                </a:lnTo>
                <a:lnTo>
                  <a:pt x="0" y="72263"/>
                </a:lnTo>
                <a:close/>
              </a:path>
            </a:pathLst>
          </a:custGeom>
          <a:ln w="19812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684782" y="5113782"/>
            <a:ext cx="2779395" cy="1255395"/>
          </a:xfrm>
          <a:custGeom>
            <a:avLst/>
            <a:gdLst/>
            <a:ahLst/>
            <a:cxnLst/>
            <a:rect l="l" t="t" r="r" b="b"/>
            <a:pathLst>
              <a:path w="2779395" h="1255395">
                <a:moveTo>
                  <a:pt x="0" y="47244"/>
                </a:moveTo>
                <a:lnTo>
                  <a:pt x="3682" y="28829"/>
                </a:lnTo>
                <a:lnTo>
                  <a:pt x="13843" y="13843"/>
                </a:lnTo>
                <a:lnTo>
                  <a:pt x="28829" y="3683"/>
                </a:lnTo>
                <a:lnTo>
                  <a:pt x="47243" y="0"/>
                </a:lnTo>
                <a:lnTo>
                  <a:pt x="2732023" y="0"/>
                </a:lnTo>
                <a:lnTo>
                  <a:pt x="2750439" y="3683"/>
                </a:lnTo>
                <a:lnTo>
                  <a:pt x="2765425" y="13843"/>
                </a:lnTo>
                <a:lnTo>
                  <a:pt x="2775585" y="28829"/>
                </a:lnTo>
                <a:lnTo>
                  <a:pt x="2779268" y="47244"/>
                </a:lnTo>
                <a:lnTo>
                  <a:pt x="2779268" y="1207985"/>
                </a:lnTo>
                <a:lnTo>
                  <a:pt x="2775585" y="1226388"/>
                </a:lnTo>
                <a:lnTo>
                  <a:pt x="2765425" y="1241412"/>
                </a:lnTo>
                <a:lnTo>
                  <a:pt x="2750439" y="1251534"/>
                </a:lnTo>
                <a:lnTo>
                  <a:pt x="2732023" y="1255255"/>
                </a:lnTo>
                <a:lnTo>
                  <a:pt x="47243" y="1255255"/>
                </a:lnTo>
                <a:lnTo>
                  <a:pt x="28829" y="1251534"/>
                </a:lnTo>
                <a:lnTo>
                  <a:pt x="13843" y="1241412"/>
                </a:lnTo>
                <a:lnTo>
                  <a:pt x="3682" y="1226388"/>
                </a:lnTo>
                <a:lnTo>
                  <a:pt x="0" y="1207985"/>
                </a:lnTo>
                <a:lnTo>
                  <a:pt x="0" y="47244"/>
                </a:lnTo>
                <a:close/>
              </a:path>
            </a:pathLst>
          </a:custGeom>
          <a:ln w="19811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8" name="object 18"/>
          <p:cNvGrpSpPr/>
          <p:nvPr/>
        </p:nvGrpSpPr>
        <p:grpSpPr>
          <a:xfrm>
            <a:off x="4562855" y="5117591"/>
            <a:ext cx="1496060" cy="1273810"/>
            <a:chOff x="4562855" y="5117591"/>
            <a:chExt cx="1496060" cy="1273810"/>
          </a:xfrm>
        </p:grpSpPr>
        <p:sp>
          <p:nvSpPr>
            <p:cNvPr id="19" name="object 19"/>
            <p:cNvSpPr/>
            <p:nvPr/>
          </p:nvSpPr>
          <p:spPr>
            <a:xfrm>
              <a:off x="4572761" y="5127497"/>
              <a:ext cx="1476375" cy="1254125"/>
            </a:xfrm>
            <a:custGeom>
              <a:avLst/>
              <a:gdLst/>
              <a:ahLst/>
              <a:cxnLst/>
              <a:rect l="l" t="t" r="r" b="b"/>
              <a:pathLst>
                <a:path w="1476375" h="1254125">
                  <a:moveTo>
                    <a:pt x="0" y="72262"/>
                  </a:moveTo>
                  <a:lnTo>
                    <a:pt x="5714" y="44195"/>
                  </a:lnTo>
                  <a:lnTo>
                    <a:pt x="21209" y="21208"/>
                  </a:lnTo>
                  <a:lnTo>
                    <a:pt x="44196" y="5714"/>
                  </a:lnTo>
                  <a:lnTo>
                    <a:pt x="72389" y="0"/>
                  </a:lnTo>
                  <a:lnTo>
                    <a:pt x="1403985" y="0"/>
                  </a:lnTo>
                  <a:lnTo>
                    <a:pt x="1432052" y="5714"/>
                  </a:lnTo>
                  <a:lnTo>
                    <a:pt x="1455039" y="21208"/>
                  </a:lnTo>
                  <a:lnTo>
                    <a:pt x="1470533" y="44195"/>
                  </a:lnTo>
                  <a:lnTo>
                    <a:pt x="1476248" y="72262"/>
                  </a:lnTo>
                  <a:lnTo>
                    <a:pt x="1476248" y="1181544"/>
                  </a:lnTo>
                  <a:lnTo>
                    <a:pt x="1470533" y="1209687"/>
                  </a:lnTo>
                  <a:lnTo>
                    <a:pt x="1455039" y="1232661"/>
                  </a:lnTo>
                  <a:lnTo>
                    <a:pt x="1432052" y="1248156"/>
                  </a:lnTo>
                  <a:lnTo>
                    <a:pt x="1403985" y="1253832"/>
                  </a:lnTo>
                  <a:lnTo>
                    <a:pt x="72389" y="1253832"/>
                  </a:lnTo>
                  <a:lnTo>
                    <a:pt x="44196" y="1248156"/>
                  </a:lnTo>
                  <a:lnTo>
                    <a:pt x="21209" y="1232661"/>
                  </a:lnTo>
                  <a:lnTo>
                    <a:pt x="5714" y="1209687"/>
                  </a:lnTo>
                  <a:lnTo>
                    <a:pt x="0" y="1181544"/>
                  </a:lnTo>
                  <a:lnTo>
                    <a:pt x="0" y="72262"/>
                  </a:lnTo>
                  <a:close/>
                </a:path>
              </a:pathLst>
            </a:custGeom>
            <a:ln w="19811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943855" y="5196839"/>
              <a:ext cx="762000" cy="757428"/>
            </a:xfrm>
            <a:prstGeom prst="rect">
              <a:avLst/>
            </a:prstGeom>
          </p:spPr>
        </p:pic>
      </p:grpSp>
      <p:sp>
        <p:nvSpPr>
          <p:cNvPr id="21" name="object 21"/>
          <p:cNvSpPr/>
          <p:nvPr/>
        </p:nvSpPr>
        <p:spPr>
          <a:xfrm>
            <a:off x="6113526" y="5127497"/>
            <a:ext cx="2779395" cy="1254125"/>
          </a:xfrm>
          <a:custGeom>
            <a:avLst/>
            <a:gdLst/>
            <a:ahLst/>
            <a:cxnLst/>
            <a:rect l="l" t="t" r="r" b="b"/>
            <a:pathLst>
              <a:path w="2779395" h="1254125">
                <a:moveTo>
                  <a:pt x="0" y="47243"/>
                </a:moveTo>
                <a:lnTo>
                  <a:pt x="3683" y="28828"/>
                </a:lnTo>
                <a:lnTo>
                  <a:pt x="13843" y="13843"/>
                </a:lnTo>
                <a:lnTo>
                  <a:pt x="28828" y="3682"/>
                </a:lnTo>
                <a:lnTo>
                  <a:pt x="47244" y="0"/>
                </a:lnTo>
                <a:lnTo>
                  <a:pt x="2731897" y="0"/>
                </a:lnTo>
                <a:lnTo>
                  <a:pt x="2750312" y="3682"/>
                </a:lnTo>
                <a:lnTo>
                  <a:pt x="2765425" y="13843"/>
                </a:lnTo>
                <a:lnTo>
                  <a:pt x="2775584" y="28828"/>
                </a:lnTo>
                <a:lnTo>
                  <a:pt x="2779268" y="47243"/>
                </a:lnTo>
                <a:lnTo>
                  <a:pt x="2779268" y="1206601"/>
                </a:lnTo>
                <a:lnTo>
                  <a:pt x="2775584" y="1224991"/>
                </a:lnTo>
                <a:lnTo>
                  <a:pt x="2765425" y="1240002"/>
                </a:lnTo>
                <a:lnTo>
                  <a:pt x="2750312" y="1250124"/>
                </a:lnTo>
                <a:lnTo>
                  <a:pt x="2731897" y="1253832"/>
                </a:lnTo>
                <a:lnTo>
                  <a:pt x="47244" y="1253832"/>
                </a:lnTo>
                <a:lnTo>
                  <a:pt x="28828" y="1250124"/>
                </a:lnTo>
                <a:lnTo>
                  <a:pt x="13843" y="1240002"/>
                </a:lnTo>
                <a:lnTo>
                  <a:pt x="3683" y="1224991"/>
                </a:lnTo>
                <a:lnTo>
                  <a:pt x="0" y="1206601"/>
                </a:lnTo>
                <a:lnTo>
                  <a:pt x="0" y="47243"/>
                </a:lnTo>
                <a:close/>
              </a:path>
            </a:pathLst>
          </a:custGeom>
          <a:ln w="19812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2" name="object 22"/>
          <p:cNvGrpSpPr/>
          <p:nvPr/>
        </p:nvGrpSpPr>
        <p:grpSpPr>
          <a:xfrm>
            <a:off x="251459" y="650763"/>
            <a:ext cx="8327390" cy="42545"/>
            <a:chOff x="251459" y="650763"/>
            <a:chExt cx="8327390" cy="42545"/>
          </a:xfrm>
        </p:grpSpPr>
        <p:sp>
          <p:nvSpPr>
            <p:cNvPr id="23" name="object 23"/>
            <p:cNvSpPr/>
            <p:nvPr/>
          </p:nvSpPr>
          <p:spPr>
            <a:xfrm>
              <a:off x="2816352" y="650763"/>
              <a:ext cx="5762625" cy="42545"/>
            </a:xfrm>
            <a:custGeom>
              <a:avLst/>
              <a:gdLst/>
              <a:ahLst/>
              <a:cxnLst/>
              <a:rect l="l" t="t" r="r" b="b"/>
              <a:pathLst>
                <a:path w="5762625" h="42545">
                  <a:moveTo>
                    <a:pt x="5762244" y="0"/>
                  </a:moveTo>
                  <a:lnTo>
                    <a:pt x="0" y="0"/>
                  </a:lnTo>
                  <a:lnTo>
                    <a:pt x="0" y="42402"/>
                  </a:lnTo>
                  <a:lnTo>
                    <a:pt x="5762244" y="42402"/>
                  </a:lnTo>
                  <a:lnTo>
                    <a:pt x="5762244" y="0"/>
                  </a:lnTo>
                  <a:close/>
                </a:path>
              </a:pathLst>
            </a:custGeom>
            <a:solidFill>
              <a:srgbClr val="E6EB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251459" y="650763"/>
              <a:ext cx="2688590" cy="42545"/>
            </a:xfrm>
            <a:custGeom>
              <a:avLst/>
              <a:gdLst/>
              <a:ahLst/>
              <a:cxnLst/>
              <a:rect l="l" t="t" r="r" b="b"/>
              <a:pathLst>
                <a:path w="2688590" h="42545">
                  <a:moveTo>
                    <a:pt x="2688082" y="0"/>
                  </a:moveTo>
                  <a:lnTo>
                    <a:pt x="0" y="0"/>
                  </a:lnTo>
                  <a:lnTo>
                    <a:pt x="0" y="42402"/>
                  </a:lnTo>
                  <a:lnTo>
                    <a:pt x="2688082" y="42402"/>
                  </a:lnTo>
                  <a:lnTo>
                    <a:pt x="2688082" y="0"/>
                  </a:lnTo>
                  <a:close/>
                </a:path>
              </a:pathLst>
            </a:custGeom>
            <a:solidFill>
              <a:srgbClr val="93B3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1775841" y="3633571"/>
            <a:ext cx="2611120" cy="11550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6210" marR="526415" indent="-144145">
              <a:lnSpc>
                <a:spcPct val="150000"/>
              </a:lnSpc>
              <a:spcBef>
                <a:spcPts val="100"/>
              </a:spcBef>
            </a:pPr>
            <a:r>
              <a:rPr sz="800" spc="-45" dirty="0">
                <a:latin typeface="Arial Unicode MS"/>
                <a:cs typeface="Arial Unicode MS"/>
              </a:rPr>
              <a:t>①</a:t>
            </a:r>
            <a:r>
              <a:rPr sz="800" spc="-20" dirty="0">
                <a:latin typeface="Arial Unicode MS"/>
                <a:cs typeface="Arial Unicode MS"/>
              </a:rPr>
              <a:t> </a:t>
            </a:r>
            <a:r>
              <a:rPr sz="800" dirty="0">
                <a:latin typeface="나눔고딕"/>
                <a:cs typeface="나눔고딕"/>
              </a:rPr>
              <a:t>가맹사업</a:t>
            </a:r>
            <a:r>
              <a:rPr sz="800" spc="-50" dirty="0">
                <a:latin typeface="나눔고딕"/>
                <a:cs typeface="나눔고딕"/>
              </a:rPr>
              <a:t> </a:t>
            </a:r>
            <a:r>
              <a:rPr sz="800" dirty="0">
                <a:latin typeface="나눔고딕"/>
                <a:cs typeface="나눔고딕"/>
              </a:rPr>
              <a:t>조직</a:t>
            </a:r>
            <a:r>
              <a:rPr sz="800" spc="-35" dirty="0">
                <a:latin typeface="나눔고딕"/>
                <a:cs typeface="나눔고딕"/>
              </a:rPr>
              <a:t> </a:t>
            </a:r>
            <a:r>
              <a:rPr sz="800" dirty="0">
                <a:latin typeface="나눔고딕"/>
                <a:cs typeface="나눔고딕"/>
              </a:rPr>
              <a:t>분석을</a:t>
            </a:r>
            <a:r>
              <a:rPr sz="800" spc="-45" dirty="0">
                <a:latin typeface="나눔고딕"/>
                <a:cs typeface="나눔고딕"/>
              </a:rPr>
              <a:t> </a:t>
            </a:r>
            <a:r>
              <a:rPr sz="800" dirty="0">
                <a:latin typeface="나눔고딕"/>
                <a:cs typeface="나눔고딕"/>
              </a:rPr>
              <a:t>통한</a:t>
            </a:r>
            <a:r>
              <a:rPr sz="800" spc="-20" dirty="0">
                <a:latin typeface="나눔고딕"/>
                <a:cs typeface="나눔고딕"/>
              </a:rPr>
              <a:t> </a:t>
            </a:r>
            <a:r>
              <a:rPr sz="800" dirty="0">
                <a:latin typeface="나눔고딕"/>
                <a:cs typeface="나눔고딕"/>
              </a:rPr>
              <a:t>가맹사업의</a:t>
            </a:r>
            <a:r>
              <a:rPr sz="800" spc="-60" dirty="0">
                <a:latin typeface="나눔고딕"/>
                <a:cs typeface="나눔고딕"/>
              </a:rPr>
              <a:t> </a:t>
            </a:r>
            <a:r>
              <a:rPr sz="800" dirty="0">
                <a:latin typeface="나눔고딕"/>
                <a:cs typeface="나눔고딕"/>
              </a:rPr>
              <a:t>효율성  강화전략</a:t>
            </a:r>
            <a:r>
              <a:rPr sz="800" spc="-70" dirty="0">
                <a:latin typeface="나눔고딕"/>
                <a:cs typeface="나눔고딕"/>
              </a:rPr>
              <a:t> </a:t>
            </a:r>
            <a:r>
              <a:rPr sz="800" dirty="0">
                <a:latin typeface="나눔고딕"/>
                <a:cs typeface="나눔고딕"/>
              </a:rPr>
              <a:t>수립</a:t>
            </a:r>
            <a:endParaRPr sz="800">
              <a:latin typeface="나눔고딕"/>
              <a:cs typeface="나눔고딕"/>
            </a:endParaRPr>
          </a:p>
          <a:p>
            <a:pPr marL="12700">
              <a:lnSpc>
                <a:spcPct val="100000"/>
              </a:lnSpc>
              <a:spcBef>
                <a:spcPts val="670"/>
              </a:spcBef>
            </a:pPr>
            <a:r>
              <a:rPr sz="800" spc="-45" dirty="0">
                <a:latin typeface="Arial Unicode MS"/>
                <a:cs typeface="Arial Unicode MS"/>
              </a:rPr>
              <a:t>②</a:t>
            </a:r>
            <a:r>
              <a:rPr sz="800" spc="-20" dirty="0">
                <a:latin typeface="Arial Unicode MS"/>
                <a:cs typeface="Arial Unicode MS"/>
              </a:rPr>
              <a:t> </a:t>
            </a:r>
            <a:r>
              <a:rPr sz="800" dirty="0">
                <a:latin typeface="나눔고딕"/>
                <a:cs typeface="나눔고딕"/>
              </a:rPr>
              <a:t>조직의</a:t>
            </a:r>
            <a:r>
              <a:rPr sz="800" spc="-50" dirty="0">
                <a:latin typeface="나눔고딕"/>
                <a:cs typeface="나눔고딕"/>
              </a:rPr>
              <a:t> </a:t>
            </a:r>
            <a:r>
              <a:rPr sz="800" dirty="0">
                <a:latin typeface="나눔고딕"/>
                <a:cs typeface="나눔고딕"/>
              </a:rPr>
              <a:t>체계화를</a:t>
            </a:r>
            <a:r>
              <a:rPr sz="800" spc="-45" dirty="0">
                <a:latin typeface="나눔고딕"/>
                <a:cs typeface="나눔고딕"/>
              </a:rPr>
              <a:t> </a:t>
            </a:r>
            <a:r>
              <a:rPr sz="800" dirty="0">
                <a:latin typeface="나눔고딕"/>
                <a:cs typeface="나눔고딕"/>
              </a:rPr>
              <a:t>통해</a:t>
            </a:r>
            <a:r>
              <a:rPr sz="800" spc="-35" dirty="0">
                <a:latin typeface="나눔고딕"/>
                <a:cs typeface="나눔고딕"/>
              </a:rPr>
              <a:t> </a:t>
            </a:r>
            <a:r>
              <a:rPr sz="800" dirty="0">
                <a:latin typeface="나눔고딕"/>
                <a:cs typeface="나눔고딕"/>
              </a:rPr>
              <a:t>가맹사업</a:t>
            </a:r>
            <a:r>
              <a:rPr sz="800" spc="-45" dirty="0">
                <a:latin typeface="나눔고딕"/>
                <a:cs typeface="나눔고딕"/>
              </a:rPr>
              <a:t> </a:t>
            </a:r>
            <a:r>
              <a:rPr sz="800" dirty="0">
                <a:latin typeface="나눔고딕"/>
                <a:cs typeface="나눔고딕"/>
              </a:rPr>
              <a:t>전략</a:t>
            </a:r>
            <a:r>
              <a:rPr sz="800" spc="-20" dirty="0">
                <a:latin typeface="나눔고딕"/>
                <a:cs typeface="나눔고딕"/>
              </a:rPr>
              <a:t> </a:t>
            </a:r>
            <a:r>
              <a:rPr sz="800" dirty="0">
                <a:latin typeface="나눔고딕"/>
                <a:cs typeface="나눔고딕"/>
              </a:rPr>
              <a:t>수립</a:t>
            </a:r>
            <a:endParaRPr sz="800">
              <a:latin typeface="나눔고딕"/>
              <a:cs typeface="나눔고딕"/>
            </a:endParaRPr>
          </a:p>
          <a:p>
            <a:pPr marL="12700">
              <a:lnSpc>
                <a:spcPct val="100000"/>
              </a:lnSpc>
              <a:spcBef>
                <a:spcPts val="490"/>
              </a:spcBef>
            </a:pPr>
            <a:r>
              <a:rPr sz="800" spc="-45" dirty="0">
                <a:latin typeface="Arial Unicode MS"/>
                <a:cs typeface="Arial Unicode MS"/>
              </a:rPr>
              <a:t>③</a:t>
            </a:r>
            <a:r>
              <a:rPr sz="800" spc="-5" dirty="0">
                <a:latin typeface="Arial Unicode MS"/>
                <a:cs typeface="Arial Unicode MS"/>
              </a:rPr>
              <a:t> </a:t>
            </a:r>
            <a:r>
              <a:rPr sz="800" dirty="0">
                <a:latin typeface="나눔고딕"/>
                <a:cs typeface="나눔고딕"/>
              </a:rPr>
              <a:t>가맹영업전략</a:t>
            </a:r>
            <a:r>
              <a:rPr sz="800" spc="-70" dirty="0">
                <a:latin typeface="나눔고딕"/>
                <a:cs typeface="나눔고딕"/>
              </a:rPr>
              <a:t> </a:t>
            </a:r>
            <a:r>
              <a:rPr sz="800" dirty="0">
                <a:latin typeface="나눔고딕"/>
                <a:cs typeface="나눔고딕"/>
              </a:rPr>
              <a:t>분석</a:t>
            </a:r>
            <a:endParaRPr sz="800">
              <a:latin typeface="나눔고딕"/>
              <a:cs typeface="나눔고딕"/>
            </a:endParaRPr>
          </a:p>
          <a:p>
            <a:pPr marL="12700">
              <a:lnSpc>
                <a:spcPct val="100000"/>
              </a:lnSpc>
              <a:spcBef>
                <a:spcPts val="505"/>
              </a:spcBef>
            </a:pPr>
            <a:r>
              <a:rPr sz="800" spc="-45" dirty="0">
                <a:latin typeface="Arial Unicode MS"/>
                <a:cs typeface="Arial Unicode MS"/>
              </a:rPr>
              <a:t>④</a:t>
            </a:r>
            <a:r>
              <a:rPr sz="800" spc="-20" dirty="0">
                <a:latin typeface="Arial Unicode MS"/>
                <a:cs typeface="Arial Unicode MS"/>
              </a:rPr>
              <a:t> </a:t>
            </a:r>
            <a:r>
              <a:rPr sz="800" dirty="0">
                <a:latin typeface="나눔고딕"/>
                <a:cs typeface="나눔고딕"/>
              </a:rPr>
              <a:t>대형,</a:t>
            </a:r>
            <a:r>
              <a:rPr sz="800" spc="-40" dirty="0">
                <a:latin typeface="나눔고딕"/>
                <a:cs typeface="나눔고딕"/>
              </a:rPr>
              <a:t> </a:t>
            </a:r>
            <a:r>
              <a:rPr sz="800" dirty="0">
                <a:latin typeface="나눔고딕"/>
                <a:cs typeface="나눔고딕"/>
              </a:rPr>
              <a:t>중형,</a:t>
            </a:r>
            <a:r>
              <a:rPr sz="800" spc="-40" dirty="0">
                <a:latin typeface="나눔고딕"/>
                <a:cs typeface="나눔고딕"/>
              </a:rPr>
              <a:t> </a:t>
            </a:r>
            <a:r>
              <a:rPr sz="800" dirty="0">
                <a:latin typeface="나눔고딕"/>
                <a:cs typeface="나눔고딕"/>
              </a:rPr>
              <a:t>소형</a:t>
            </a:r>
            <a:r>
              <a:rPr sz="800" spc="-20" dirty="0">
                <a:latin typeface="나눔고딕"/>
                <a:cs typeface="나눔고딕"/>
              </a:rPr>
              <a:t> </a:t>
            </a:r>
            <a:r>
              <a:rPr sz="800" dirty="0">
                <a:latin typeface="나눔고딕"/>
                <a:cs typeface="나눔고딕"/>
              </a:rPr>
              <a:t>프랜차이즈별</a:t>
            </a:r>
            <a:r>
              <a:rPr sz="800" spc="-70" dirty="0">
                <a:latin typeface="나눔고딕"/>
                <a:cs typeface="나눔고딕"/>
              </a:rPr>
              <a:t> </a:t>
            </a:r>
            <a:r>
              <a:rPr sz="800" dirty="0">
                <a:latin typeface="나눔고딕"/>
                <a:cs typeface="나눔고딕"/>
              </a:rPr>
              <a:t>특성에</a:t>
            </a:r>
            <a:r>
              <a:rPr sz="800" spc="-35" dirty="0">
                <a:latin typeface="나눔고딕"/>
                <a:cs typeface="나눔고딕"/>
              </a:rPr>
              <a:t> </a:t>
            </a:r>
            <a:r>
              <a:rPr sz="800" dirty="0">
                <a:latin typeface="나눔고딕"/>
                <a:cs typeface="나눔고딕"/>
              </a:rPr>
              <a:t>맞는</a:t>
            </a:r>
            <a:r>
              <a:rPr sz="800" spc="-35" dirty="0">
                <a:latin typeface="나눔고딕"/>
                <a:cs typeface="나눔고딕"/>
              </a:rPr>
              <a:t> </a:t>
            </a:r>
            <a:r>
              <a:rPr sz="800" dirty="0">
                <a:latin typeface="나눔고딕"/>
                <a:cs typeface="나눔고딕"/>
              </a:rPr>
              <a:t>매장</a:t>
            </a:r>
            <a:r>
              <a:rPr sz="800" spc="-20" dirty="0">
                <a:latin typeface="나눔고딕"/>
                <a:cs typeface="나눔고딕"/>
              </a:rPr>
              <a:t> </a:t>
            </a:r>
            <a:r>
              <a:rPr sz="800" dirty="0">
                <a:latin typeface="나눔고딕"/>
                <a:cs typeface="나눔고딕"/>
              </a:rPr>
              <a:t>전개</a:t>
            </a:r>
            <a:r>
              <a:rPr sz="800" spc="-35" dirty="0">
                <a:latin typeface="나눔고딕"/>
                <a:cs typeface="나눔고딕"/>
              </a:rPr>
              <a:t> </a:t>
            </a:r>
            <a:r>
              <a:rPr sz="800" dirty="0">
                <a:latin typeface="나눔고딕"/>
                <a:cs typeface="나눔고딕"/>
              </a:rPr>
              <a:t>전략</a:t>
            </a:r>
            <a:endParaRPr sz="800">
              <a:latin typeface="나눔고딕"/>
              <a:cs typeface="나눔고딕"/>
            </a:endParaRPr>
          </a:p>
          <a:p>
            <a:pPr marL="12700">
              <a:lnSpc>
                <a:spcPct val="100000"/>
              </a:lnSpc>
              <a:spcBef>
                <a:spcPts val="509"/>
              </a:spcBef>
            </a:pPr>
            <a:r>
              <a:rPr sz="800" spc="-45" dirty="0">
                <a:latin typeface="Arial Unicode MS"/>
                <a:cs typeface="Arial Unicode MS"/>
              </a:rPr>
              <a:t>⑤</a:t>
            </a:r>
            <a:r>
              <a:rPr sz="800" spc="-20" dirty="0">
                <a:latin typeface="Arial Unicode MS"/>
                <a:cs typeface="Arial Unicode MS"/>
              </a:rPr>
              <a:t> </a:t>
            </a:r>
            <a:r>
              <a:rPr sz="800" dirty="0">
                <a:latin typeface="나눔고딕"/>
                <a:cs typeface="나눔고딕"/>
              </a:rPr>
              <a:t>입점가능한</a:t>
            </a:r>
            <a:r>
              <a:rPr sz="800" spc="-75" dirty="0">
                <a:latin typeface="나눔고딕"/>
                <a:cs typeface="나눔고딕"/>
              </a:rPr>
              <a:t> </a:t>
            </a:r>
            <a:r>
              <a:rPr sz="800" dirty="0">
                <a:latin typeface="나눔고딕"/>
                <a:cs typeface="나눔고딕"/>
              </a:rPr>
              <a:t>상권</a:t>
            </a:r>
            <a:r>
              <a:rPr sz="800" spc="-20" dirty="0">
                <a:latin typeface="나눔고딕"/>
                <a:cs typeface="나눔고딕"/>
              </a:rPr>
              <a:t> </a:t>
            </a:r>
            <a:r>
              <a:rPr sz="800" dirty="0">
                <a:latin typeface="나눔고딕"/>
                <a:cs typeface="나눔고딕"/>
              </a:rPr>
              <a:t>분석을</a:t>
            </a:r>
            <a:r>
              <a:rPr sz="800" spc="-45" dirty="0">
                <a:latin typeface="나눔고딕"/>
                <a:cs typeface="나눔고딕"/>
              </a:rPr>
              <a:t> </a:t>
            </a:r>
            <a:r>
              <a:rPr sz="800" dirty="0">
                <a:latin typeface="나눔고딕"/>
                <a:cs typeface="나눔고딕"/>
              </a:rPr>
              <a:t>통한</a:t>
            </a:r>
            <a:r>
              <a:rPr sz="800" spc="-20" dirty="0">
                <a:latin typeface="나눔고딕"/>
                <a:cs typeface="나눔고딕"/>
              </a:rPr>
              <a:t> </a:t>
            </a:r>
            <a:r>
              <a:rPr sz="800" dirty="0">
                <a:latin typeface="나눔고딕"/>
                <a:cs typeface="나눔고딕"/>
              </a:rPr>
              <a:t>단계별</a:t>
            </a:r>
            <a:r>
              <a:rPr sz="800" spc="-35" dirty="0">
                <a:latin typeface="나눔고딕"/>
                <a:cs typeface="나눔고딕"/>
              </a:rPr>
              <a:t> </a:t>
            </a:r>
            <a:r>
              <a:rPr sz="800" dirty="0">
                <a:latin typeface="나눔고딕"/>
                <a:cs typeface="나눔고딕"/>
              </a:rPr>
              <a:t>확산</a:t>
            </a:r>
            <a:r>
              <a:rPr sz="800" spc="-35" dirty="0">
                <a:latin typeface="나눔고딕"/>
                <a:cs typeface="나눔고딕"/>
              </a:rPr>
              <a:t> </a:t>
            </a:r>
            <a:r>
              <a:rPr sz="800" dirty="0">
                <a:latin typeface="나눔고딕"/>
                <a:cs typeface="나눔고딕"/>
              </a:rPr>
              <a:t>전략</a:t>
            </a:r>
            <a:r>
              <a:rPr sz="800" spc="-20" dirty="0">
                <a:latin typeface="나눔고딕"/>
                <a:cs typeface="나눔고딕"/>
              </a:rPr>
              <a:t> </a:t>
            </a:r>
            <a:r>
              <a:rPr sz="800" dirty="0">
                <a:latin typeface="나눔고딕"/>
                <a:cs typeface="나눔고딕"/>
              </a:rPr>
              <a:t>수립</a:t>
            </a:r>
            <a:endParaRPr sz="800">
              <a:latin typeface="나눔고딕"/>
              <a:cs typeface="나눔고딕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96672" y="5982106"/>
            <a:ext cx="11201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65405"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latin typeface="맑은 고딕"/>
                <a:cs typeface="맑은 고딕"/>
              </a:rPr>
              <a:t>프랜차이즈 인사 &amp; </a:t>
            </a:r>
            <a:r>
              <a:rPr sz="900" b="1" spc="-305" dirty="0">
                <a:latin typeface="맑은 고딕"/>
                <a:cs typeface="맑은 고딕"/>
              </a:rPr>
              <a:t> </a:t>
            </a:r>
            <a:r>
              <a:rPr sz="900" b="1" dirty="0">
                <a:latin typeface="맑은 고딕"/>
                <a:cs typeface="맑은 고딕"/>
              </a:rPr>
              <a:t>조직관리</a:t>
            </a:r>
            <a:r>
              <a:rPr sz="900" b="1" spc="-65" dirty="0">
                <a:latin typeface="맑은 고딕"/>
                <a:cs typeface="맑은 고딕"/>
              </a:rPr>
              <a:t> </a:t>
            </a:r>
            <a:r>
              <a:rPr sz="900" b="1" dirty="0">
                <a:latin typeface="맑은 고딕"/>
                <a:cs typeface="맑은 고딕"/>
              </a:rPr>
              <a:t>시스템</a:t>
            </a:r>
            <a:r>
              <a:rPr sz="900" b="1" spc="-55" dirty="0">
                <a:latin typeface="맑은 고딕"/>
                <a:cs typeface="맑은 고딕"/>
              </a:rPr>
              <a:t> </a:t>
            </a:r>
            <a:r>
              <a:rPr sz="900" b="1" dirty="0">
                <a:latin typeface="맑은 고딕"/>
                <a:cs typeface="맑은 고딕"/>
              </a:rPr>
              <a:t>분석</a:t>
            </a:r>
            <a:endParaRPr sz="900">
              <a:latin typeface="맑은 고딕"/>
              <a:cs typeface="맑은 고딕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6164326" y="3578478"/>
            <a:ext cx="2437130" cy="1240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3825" marR="5080" indent="-111760">
              <a:lnSpc>
                <a:spcPct val="146700"/>
              </a:lnSpc>
              <a:spcBef>
                <a:spcPts val="100"/>
              </a:spcBef>
            </a:pPr>
            <a:r>
              <a:rPr sz="900" spc="-55" dirty="0">
                <a:latin typeface="Arial Unicode MS"/>
                <a:cs typeface="Arial Unicode MS"/>
              </a:rPr>
              <a:t>① </a:t>
            </a:r>
            <a:r>
              <a:rPr sz="900" spc="-30" dirty="0">
                <a:latin typeface="나눔고딕"/>
                <a:cs typeface="나눔고딕"/>
              </a:rPr>
              <a:t>외식업</a:t>
            </a:r>
            <a:r>
              <a:rPr sz="900" dirty="0">
                <a:latin typeface="나눔고딕"/>
                <a:cs typeface="나눔고딕"/>
              </a:rPr>
              <a:t>,</a:t>
            </a:r>
            <a:r>
              <a:rPr sz="900" spc="-45" dirty="0">
                <a:latin typeface="나눔고딕"/>
                <a:cs typeface="나눔고딕"/>
              </a:rPr>
              <a:t> </a:t>
            </a:r>
            <a:r>
              <a:rPr sz="900" spc="-30" dirty="0">
                <a:latin typeface="나눔고딕"/>
                <a:cs typeface="나눔고딕"/>
              </a:rPr>
              <a:t>판매업</a:t>
            </a:r>
            <a:r>
              <a:rPr sz="900" dirty="0">
                <a:latin typeface="나눔고딕"/>
                <a:cs typeface="나눔고딕"/>
              </a:rPr>
              <a:t>,</a:t>
            </a:r>
            <a:r>
              <a:rPr sz="900" spc="-35" dirty="0">
                <a:latin typeface="나눔고딕"/>
                <a:cs typeface="나눔고딕"/>
              </a:rPr>
              <a:t> </a:t>
            </a:r>
            <a:r>
              <a:rPr sz="900" spc="-30" dirty="0">
                <a:latin typeface="나눔고딕"/>
                <a:cs typeface="나눔고딕"/>
              </a:rPr>
              <a:t>서비스</a:t>
            </a:r>
            <a:r>
              <a:rPr sz="900" dirty="0">
                <a:latin typeface="나눔고딕"/>
                <a:cs typeface="나눔고딕"/>
              </a:rPr>
              <a:t>업</a:t>
            </a:r>
            <a:r>
              <a:rPr sz="900" spc="-70" dirty="0">
                <a:latin typeface="나눔고딕"/>
                <a:cs typeface="나눔고딕"/>
              </a:rPr>
              <a:t> </a:t>
            </a:r>
            <a:r>
              <a:rPr sz="900" spc="-30" dirty="0">
                <a:latin typeface="나눔고딕"/>
                <a:cs typeface="나눔고딕"/>
              </a:rPr>
              <a:t>업종</a:t>
            </a:r>
            <a:r>
              <a:rPr sz="900" dirty="0">
                <a:latin typeface="나눔고딕"/>
                <a:cs typeface="나눔고딕"/>
              </a:rPr>
              <a:t>과</a:t>
            </a:r>
            <a:r>
              <a:rPr sz="900" spc="-65" dirty="0">
                <a:latin typeface="나눔고딕"/>
                <a:cs typeface="나눔고딕"/>
              </a:rPr>
              <a:t> </a:t>
            </a:r>
            <a:r>
              <a:rPr sz="900" spc="-30" dirty="0">
                <a:latin typeface="나눔고딕"/>
                <a:cs typeface="나눔고딕"/>
              </a:rPr>
              <a:t>아이템</a:t>
            </a:r>
            <a:r>
              <a:rPr sz="900" dirty="0">
                <a:latin typeface="나눔고딕"/>
                <a:cs typeface="나눔고딕"/>
              </a:rPr>
              <a:t>의</a:t>
            </a:r>
            <a:r>
              <a:rPr sz="900" spc="-70" dirty="0">
                <a:latin typeface="나눔고딕"/>
                <a:cs typeface="나눔고딕"/>
              </a:rPr>
              <a:t> </a:t>
            </a:r>
            <a:r>
              <a:rPr sz="900" spc="-30" dirty="0">
                <a:latin typeface="나눔고딕"/>
                <a:cs typeface="나눔고딕"/>
              </a:rPr>
              <a:t>특성에  따</a:t>
            </a:r>
            <a:r>
              <a:rPr sz="900" dirty="0">
                <a:latin typeface="나눔고딕"/>
                <a:cs typeface="나눔고딕"/>
              </a:rPr>
              <a:t>른</a:t>
            </a:r>
            <a:r>
              <a:rPr sz="900" spc="-90" dirty="0">
                <a:latin typeface="나눔고딕"/>
                <a:cs typeface="나눔고딕"/>
              </a:rPr>
              <a:t> </a:t>
            </a:r>
            <a:r>
              <a:rPr sz="900" spc="-30" dirty="0">
                <a:latin typeface="나눔고딕"/>
                <a:cs typeface="나눔고딕"/>
              </a:rPr>
              <a:t>상권전략</a:t>
            </a:r>
            <a:endParaRPr sz="900">
              <a:latin typeface="나눔고딕"/>
              <a:cs typeface="나눔고딕"/>
            </a:endParaRPr>
          </a:p>
          <a:p>
            <a:pPr marL="12700">
              <a:lnSpc>
                <a:spcPct val="100000"/>
              </a:lnSpc>
              <a:spcBef>
                <a:spcPts val="345"/>
              </a:spcBef>
            </a:pPr>
            <a:r>
              <a:rPr sz="900" spc="-55" dirty="0">
                <a:latin typeface="Arial Unicode MS"/>
                <a:cs typeface="Arial Unicode MS"/>
              </a:rPr>
              <a:t>② </a:t>
            </a:r>
            <a:r>
              <a:rPr sz="900" spc="-30" dirty="0">
                <a:latin typeface="나눔고딕"/>
                <a:cs typeface="나눔고딕"/>
              </a:rPr>
              <a:t>대형</a:t>
            </a:r>
            <a:r>
              <a:rPr sz="900" dirty="0">
                <a:latin typeface="나눔고딕"/>
                <a:cs typeface="나눔고딕"/>
              </a:rPr>
              <a:t>,</a:t>
            </a:r>
            <a:r>
              <a:rPr sz="900" spc="-60" dirty="0">
                <a:latin typeface="나눔고딕"/>
                <a:cs typeface="나눔고딕"/>
              </a:rPr>
              <a:t> </a:t>
            </a:r>
            <a:r>
              <a:rPr sz="900" spc="-30" dirty="0">
                <a:latin typeface="나눔고딕"/>
                <a:cs typeface="나눔고딕"/>
              </a:rPr>
              <a:t>중형</a:t>
            </a:r>
            <a:r>
              <a:rPr sz="900" dirty="0">
                <a:latin typeface="나눔고딕"/>
                <a:cs typeface="나눔고딕"/>
              </a:rPr>
              <a:t>,</a:t>
            </a:r>
            <a:r>
              <a:rPr sz="900" spc="-45" dirty="0">
                <a:latin typeface="나눔고딕"/>
                <a:cs typeface="나눔고딕"/>
              </a:rPr>
              <a:t> </a:t>
            </a:r>
            <a:r>
              <a:rPr sz="900" spc="-30" dirty="0">
                <a:latin typeface="나눔고딕"/>
                <a:cs typeface="나눔고딕"/>
              </a:rPr>
              <a:t>소</a:t>
            </a:r>
            <a:r>
              <a:rPr sz="900" dirty="0">
                <a:latin typeface="나눔고딕"/>
                <a:cs typeface="나눔고딕"/>
              </a:rPr>
              <a:t>형</a:t>
            </a:r>
            <a:r>
              <a:rPr sz="900" spc="-80" dirty="0">
                <a:latin typeface="나눔고딕"/>
                <a:cs typeface="나눔고딕"/>
              </a:rPr>
              <a:t> </a:t>
            </a:r>
            <a:r>
              <a:rPr sz="900" spc="-30" dirty="0">
                <a:latin typeface="나눔고딕"/>
                <a:cs typeface="나눔고딕"/>
              </a:rPr>
              <a:t>상권</a:t>
            </a:r>
            <a:r>
              <a:rPr sz="900" dirty="0">
                <a:latin typeface="나눔고딕"/>
                <a:cs typeface="나눔고딕"/>
              </a:rPr>
              <a:t>별</a:t>
            </a:r>
            <a:r>
              <a:rPr sz="900" spc="-70" dirty="0">
                <a:latin typeface="나눔고딕"/>
                <a:cs typeface="나눔고딕"/>
              </a:rPr>
              <a:t> </a:t>
            </a:r>
            <a:r>
              <a:rPr sz="900" spc="-30" dirty="0">
                <a:latin typeface="나눔고딕"/>
                <a:cs typeface="나눔고딕"/>
              </a:rPr>
              <a:t>해</a:t>
            </a:r>
            <a:r>
              <a:rPr sz="900" dirty="0">
                <a:latin typeface="나눔고딕"/>
                <a:cs typeface="나눔고딕"/>
              </a:rPr>
              <a:t>당</a:t>
            </a:r>
            <a:r>
              <a:rPr sz="900" spc="-80" dirty="0">
                <a:latin typeface="나눔고딕"/>
                <a:cs typeface="나눔고딕"/>
              </a:rPr>
              <a:t> </a:t>
            </a:r>
            <a:r>
              <a:rPr sz="900" spc="-30" dirty="0">
                <a:latin typeface="나눔고딕"/>
                <a:cs typeface="나눔고딕"/>
              </a:rPr>
              <a:t>아이템</a:t>
            </a:r>
            <a:r>
              <a:rPr sz="900" dirty="0">
                <a:latin typeface="나눔고딕"/>
                <a:cs typeface="나눔고딕"/>
              </a:rPr>
              <a:t>의</a:t>
            </a:r>
            <a:r>
              <a:rPr sz="900" spc="-70" dirty="0">
                <a:latin typeface="나눔고딕"/>
                <a:cs typeface="나눔고딕"/>
              </a:rPr>
              <a:t> </a:t>
            </a:r>
            <a:r>
              <a:rPr sz="900" spc="-30" dirty="0">
                <a:latin typeface="나눔고딕"/>
                <a:cs typeface="나눔고딕"/>
              </a:rPr>
              <a:t>입점</a:t>
            </a:r>
            <a:endParaRPr sz="900">
              <a:latin typeface="나눔고딕"/>
              <a:cs typeface="나눔고딕"/>
            </a:endParaRPr>
          </a:p>
          <a:p>
            <a:pPr marL="123825">
              <a:lnSpc>
                <a:spcPct val="100000"/>
              </a:lnSpc>
              <a:spcBef>
                <a:spcPts val="540"/>
              </a:spcBef>
            </a:pPr>
            <a:r>
              <a:rPr sz="900" spc="-30" dirty="0">
                <a:latin typeface="나눔고딕"/>
                <a:cs typeface="나눔고딕"/>
              </a:rPr>
              <a:t>가능여</a:t>
            </a:r>
            <a:r>
              <a:rPr sz="900" dirty="0">
                <a:latin typeface="나눔고딕"/>
                <a:cs typeface="나눔고딕"/>
              </a:rPr>
              <a:t>부</a:t>
            </a:r>
            <a:r>
              <a:rPr sz="900" spc="-55" dirty="0">
                <a:latin typeface="나눔고딕"/>
                <a:cs typeface="나눔고딕"/>
              </a:rPr>
              <a:t> </a:t>
            </a:r>
            <a:r>
              <a:rPr sz="900" dirty="0">
                <a:latin typeface="나눔고딕"/>
                <a:cs typeface="나눔고딕"/>
              </a:rPr>
              <a:t>및</a:t>
            </a:r>
            <a:r>
              <a:rPr sz="900" spc="-55" dirty="0">
                <a:latin typeface="나눔고딕"/>
                <a:cs typeface="나눔고딕"/>
              </a:rPr>
              <a:t> </a:t>
            </a:r>
            <a:r>
              <a:rPr sz="900" spc="-30" dirty="0">
                <a:latin typeface="나눔고딕"/>
                <a:cs typeface="나눔고딕"/>
              </a:rPr>
              <a:t>타당</a:t>
            </a:r>
            <a:r>
              <a:rPr sz="900" dirty="0">
                <a:latin typeface="나눔고딕"/>
                <a:cs typeface="나눔고딕"/>
              </a:rPr>
              <a:t>성</a:t>
            </a:r>
            <a:r>
              <a:rPr sz="900" spc="-80" dirty="0">
                <a:latin typeface="나눔고딕"/>
                <a:cs typeface="나눔고딕"/>
              </a:rPr>
              <a:t> </a:t>
            </a:r>
            <a:r>
              <a:rPr sz="900" spc="-30" dirty="0">
                <a:latin typeface="나눔고딕"/>
                <a:cs typeface="나눔고딕"/>
              </a:rPr>
              <a:t>분석</a:t>
            </a:r>
            <a:endParaRPr sz="900">
              <a:latin typeface="나눔고딕"/>
              <a:cs typeface="나눔고딕"/>
            </a:endParaRPr>
          </a:p>
          <a:p>
            <a:pPr marL="12700">
              <a:lnSpc>
                <a:spcPct val="100000"/>
              </a:lnSpc>
              <a:spcBef>
                <a:spcPts val="685"/>
              </a:spcBef>
            </a:pPr>
            <a:r>
              <a:rPr sz="900" spc="-55" dirty="0">
                <a:latin typeface="Arial Unicode MS"/>
                <a:cs typeface="Arial Unicode MS"/>
              </a:rPr>
              <a:t>③</a:t>
            </a:r>
            <a:r>
              <a:rPr sz="900" spc="-5" dirty="0">
                <a:latin typeface="Arial Unicode MS"/>
                <a:cs typeface="Arial Unicode MS"/>
              </a:rPr>
              <a:t> </a:t>
            </a:r>
            <a:r>
              <a:rPr sz="900" spc="5" dirty="0">
                <a:latin typeface="나눔고딕"/>
                <a:cs typeface="나눔고딕"/>
              </a:rPr>
              <a:t>전</a:t>
            </a:r>
            <a:r>
              <a:rPr sz="900" dirty="0">
                <a:latin typeface="나눔고딕"/>
                <a:cs typeface="나눔고딕"/>
              </a:rPr>
              <a:t>국</a:t>
            </a:r>
            <a:r>
              <a:rPr sz="900" spc="-20" dirty="0">
                <a:latin typeface="나눔고딕"/>
                <a:cs typeface="나눔고딕"/>
              </a:rPr>
              <a:t> </a:t>
            </a:r>
            <a:r>
              <a:rPr sz="900" spc="5" dirty="0">
                <a:latin typeface="나눔고딕"/>
                <a:cs typeface="나눔고딕"/>
              </a:rPr>
              <a:t>매</a:t>
            </a:r>
            <a:r>
              <a:rPr sz="900" dirty="0">
                <a:latin typeface="나눔고딕"/>
                <a:cs typeface="나눔고딕"/>
              </a:rPr>
              <a:t>장</a:t>
            </a:r>
            <a:r>
              <a:rPr sz="900" spc="-10" dirty="0">
                <a:latin typeface="나눔고딕"/>
                <a:cs typeface="나눔고딕"/>
              </a:rPr>
              <a:t> </a:t>
            </a:r>
            <a:r>
              <a:rPr sz="900" spc="5" dirty="0">
                <a:latin typeface="나눔고딕"/>
                <a:cs typeface="나눔고딕"/>
              </a:rPr>
              <a:t>입</a:t>
            </a:r>
            <a:r>
              <a:rPr sz="900" dirty="0">
                <a:latin typeface="나눔고딕"/>
                <a:cs typeface="나눔고딕"/>
              </a:rPr>
              <a:t>점</a:t>
            </a:r>
            <a:r>
              <a:rPr sz="900" spc="-20" dirty="0">
                <a:latin typeface="나눔고딕"/>
                <a:cs typeface="나눔고딕"/>
              </a:rPr>
              <a:t> </a:t>
            </a:r>
            <a:r>
              <a:rPr sz="900" spc="5" dirty="0">
                <a:latin typeface="나눔고딕"/>
                <a:cs typeface="나눔고딕"/>
              </a:rPr>
              <a:t>임계</a:t>
            </a:r>
            <a:r>
              <a:rPr sz="900" dirty="0">
                <a:latin typeface="나눔고딕"/>
                <a:cs typeface="나눔고딕"/>
              </a:rPr>
              <a:t>치</a:t>
            </a:r>
            <a:r>
              <a:rPr sz="900" spc="-30" dirty="0">
                <a:latin typeface="나눔고딕"/>
                <a:cs typeface="나눔고딕"/>
              </a:rPr>
              <a:t> </a:t>
            </a:r>
            <a:r>
              <a:rPr sz="900" spc="5" dirty="0">
                <a:latin typeface="나눔고딕"/>
                <a:cs typeface="나눔고딕"/>
              </a:rPr>
              <a:t>분석</a:t>
            </a:r>
            <a:endParaRPr sz="900">
              <a:latin typeface="나눔고딕"/>
              <a:cs typeface="나눔고딕"/>
            </a:endParaRPr>
          </a:p>
          <a:p>
            <a:pPr marL="12700">
              <a:lnSpc>
                <a:spcPct val="100000"/>
              </a:lnSpc>
              <a:spcBef>
                <a:spcPts val="505"/>
              </a:spcBef>
            </a:pPr>
            <a:r>
              <a:rPr sz="900" spc="-55" dirty="0">
                <a:latin typeface="Arial Unicode MS"/>
                <a:cs typeface="Arial Unicode MS"/>
              </a:rPr>
              <a:t>④</a:t>
            </a:r>
            <a:r>
              <a:rPr sz="900" spc="-5" dirty="0">
                <a:latin typeface="Arial Unicode MS"/>
                <a:cs typeface="Arial Unicode MS"/>
              </a:rPr>
              <a:t> </a:t>
            </a:r>
            <a:r>
              <a:rPr sz="900" spc="5" dirty="0">
                <a:latin typeface="나눔고딕"/>
                <a:cs typeface="나눔고딕"/>
              </a:rPr>
              <a:t>점포개</a:t>
            </a:r>
            <a:r>
              <a:rPr sz="900" dirty="0">
                <a:latin typeface="나눔고딕"/>
                <a:cs typeface="나눔고딕"/>
              </a:rPr>
              <a:t>발</a:t>
            </a:r>
            <a:r>
              <a:rPr sz="900" spc="-10" dirty="0">
                <a:latin typeface="나눔고딕"/>
                <a:cs typeface="나눔고딕"/>
              </a:rPr>
              <a:t> </a:t>
            </a:r>
            <a:r>
              <a:rPr sz="900" spc="5" dirty="0">
                <a:latin typeface="나눔고딕"/>
                <a:cs typeface="나눔고딕"/>
              </a:rPr>
              <a:t>모델링</a:t>
            </a:r>
            <a:r>
              <a:rPr sz="900" dirty="0">
                <a:latin typeface="나눔고딕"/>
                <a:cs typeface="나눔고딕"/>
              </a:rPr>
              <a:t>,</a:t>
            </a:r>
            <a:r>
              <a:rPr sz="900" spc="-35" dirty="0">
                <a:latin typeface="나눔고딕"/>
                <a:cs typeface="나눔고딕"/>
              </a:rPr>
              <a:t> </a:t>
            </a:r>
            <a:r>
              <a:rPr sz="900" spc="5" dirty="0">
                <a:latin typeface="나눔고딕"/>
                <a:cs typeface="나눔고딕"/>
              </a:rPr>
              <a:t>상권분</a:t>
            </a:r>
            <a:r>
              <a:rPr sz="900" dirty="0">
                <a:latin typeface="나눔고딕"/>
                <a:cs typeface="나눔고딕"/>
              </a:rPr>
              <a:t>석</a:t>
            </a:r>
            <a:r>
              <a:rPr sz="900" spc="-20" dirty="0">
                <a:latin typeface="나눔고딕"/>
                <a:cs typeface="나눔고딕"/>
              </a:rPr>
              <a:t> </a:t>
            </a:r>
            <a:r>
              <a:rPr sz="900" spc="5" dirty="0">
                <a:latin typeface="나눔고딕"/>
                <a:cs typeface="나눔고딕"/>
              </a:rPr>
              <a:t>모델</a:t>
            </a:r>
            <a:r>
              <a:rPr sz="900" dirty="0">
                <a:latin typeface="나눔고딕"/>
                <a:cs typeface="나눔고딕"/>
              </a:rPr>
              <a:t>링</a:t>
            </a:r>
            <a:r>
              <a:rPr sz="900" spc="-5" dirty="0">
                <a:latin typeface="나눔고딕"/>
                <a:cs typeface="나눔고딕"/>
              </a:rPr>
              <a:t> </a:t>
            </a:r>
            <a:r>
              <a:rPr sz="900" spc="5" dirty="0">
                <a:latin typeface="나눔고딕"/>
                <a:cs typeface="나눔고딕"/>
              </a:rPr>
              <a:t>전략수립</a:t>
            </a:r>
            <a:endParaRPr sz="900">
              <a:latin typeface="나눔고딕"/>
              <a:cs typeface="나눔고딕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876546" y="4469129"/>
            <a:ext cx="89154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53670"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latin typeface="맑은 고딕"/>
                <a:cs typeface="맑은 고딕"/>
              </a:rPr>
              <a:t>프랜차이즈 </a:t>
            </a:r>
            <a:r>
              <a:rPr sz="900" b="1" spc="5" dirty="0">
                <a:latin typeface="맑은 고딕"/>
                <a:cs typeface="맑은 고딕"/>
              </a:rPr>
              <a:t> </a:t>
            </a:r>
            <a:r>
              <a:rPr sz="900" b="1" dirty="0">
                <a:latin typeface="맑은 고딕"/>
                <a:cs typeface="맑은 고딕"/>
              </a:rPr>
              <a:t>상권</a:t>
            </a:r>
            <a:r>
              <a:rPr sz="900" b="1" spc="-65" dirty="0">
                <a:latin typeface="맑은 고딕"/>
                <a:cs typeface="맑은 고딕"/>
              </a:rPr>
              <a:t> </a:t>
            </a:r>
            <a:r>
              <a:rPr sz="900" b="1" dirty="0">
                <a:latin typeface="맑은 고딕"/>
                <a:cs typeface="맑은 고딕"/>
              </a:rPr>
              <a:t>시스템</a:t>
            </a:r>
            <a:r>
              <a:rPr sz="900" b="1" spc="-55" dirty="0">
                <a:latin typeface="맑은 고딕"/>
                <a:cs typeface="맑은 고딕"/>
              </a:rPr>
              <a:t> </a:t>
            </a:r>
            <a:r>
              <a:rPr sz="900" b="1" dirty="0">
                <a:latin typeface="맑은 고딕"/>
                <a:cs typeface="맑은 고딕"/>
              </a:rPr>
              <a:t>분석</a:t>
            </a:r>
            <a:endParaRPr sz="900">
              <a:latin typeface="맑은 고딕"/>
              <a:cs typeface="맑은 고딕"/>
            </a:endParaRPr>
          </a:p>
        </p:txBody>
      </p:sp>
      <p:pic>
        <p:nvPicPr>
          <p:cNvPr id="29" name="object 2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34923" y="5167884"/>
            <a:ext cx="685800" cy="742187"/>
          </a:xfrm>
          <a:prstGeom prst="rect">
            <a:avLst/>
          </a:prstGeom>
        </p:spPr>
      </p:pic>
      <p:sp>
        <p:nvSpPr>
          <p:cNvPr id="30" name="object 30"/>
          <p:cNvSpPr txBox="1"/>
          <p:nvPr/>
        </p:nvSpPr>
        <p:spPr>
          <a:xfrm>
            <a:off x="1775841" y="5351526"/>
            <a:ext cx="218249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5" dirty="0">
                <a:latin typeface="Arial Unicode MS"/>
                <a:cs typeface="Arial Unicode MS"/>
              </a:rPr>
              <a:t>①</a:t>
            </a:r>
            <a:r>
              <a:rPr sz="900" spc="-5" dirty="0">
                <a:latin typeface="Arial Unicode MS"/>
                <a:cs typeface="Arial Unicode MS"/>
              </a:rPr>
              <a:t> </a:t>
            </a:r>
            <a:r>
              <a:rPr sz="900" spc="5" dirty="0">
                <a:latin typeface="나눔고딕"/>
                <a:cs typeface="나눔고딕"/>
              </a:rPr>
              <a:t>프랜차이</a:t>
            </a:r>
            <a:r>
              <a:rPr sz="900" dirty="0">
                <a:latin typeface="나눔고딕"/>
                <a:cs typeface="나눔고딕"/>
              </a:rPr>
              <a:t>즈</a:t>
            </a:r>
            <a:r>
              <a:rPr sz="900" spc="-20" dirty="0">
                <a:latin typeface="나눔고딕"/>
                <a:cs typeface="나눔고딕"/>
              </a:rPr>
              <a:t> </a:t>
            </a:r>
            <a:r>
              <a:rPr sz="900" spc="5" dirty="0">
                <a:latin typeface="나눔고딕"/>
                <a:cs typeface="나눔고딕"/>
              </a:rPr>
              <a:t>기</a:t>
            </a:r>
            <a:r>
              <a:rPr sz="900" dirty="0">
                <a:latin typeface="나눔고딕"/>
                <a:cs typeface="나눔고딕"/>
              </a:rPr>
              <a:t>업</a:t>
            </a:r>
            <a:r>
              <a:rPr sz="900" spc="-20" dirty="0">
                <a:latin typeface="나눔고딕"/>
                <a:cs typeface="나눔고딕"/>
              </a:rPr>
              <a:t> </a:t>
            </a:r>
            <a:r>
              <a:rPr sz="900" spc="5" dirty="0">
                <a:latin typeface="나눔고딕"/>
                <a:cs typeface="나눔고딕"/>
              </a:rPr>
              <a:t>조</a:t>
            </a:r>
            <a:r>
              <a:rPr sz="900" dirty="0">
                <a:latin typeface="나눔고딕"/>
                <a:cs typeface="나눔고딕"/>
              </a:rPr>
              <a:t>직</a:t>
            </a:r>
            <a:r>
              <a:rPr sz="900" spc="-10" dirty="0">
                <a:latin typeface="나눔고딕"/>
                <a:cs typeface="나눔고딕"/>
              </a:rPr>
              <a:t> </a:t>
            </a:r>
            <a:r>
              <a:rPr sz="900" dirty="0">
                <a:latin typeface="나눔고딕"/>
                <a:cs typeface="나눔고딕"/>
              </a:rPr>
              <a:t>및</a:t>
            </a:r>
            <a:r>
              <a:rPr sz="900" spc="-10" dirty="0">
                <a:latin typeface="나눔고딕"/>
                <a:cs typeface="나눔고딕"/>
              </a:rPr>
              <a:t> </a:t>
            </a:r>
            <a:r>
              <a:rPr sz="900" spc="5" dirty="0">
                <a:latin typeface="나눔고딕"/>
                <a:cs typeface="나눔고딕"/>
              </a:rPr>
              <a:t>시스</a:t>
            </a:r>
            <a:r>
              <a:rPr sz="900" dirty="0">
                <a:latin typeface="나눔고딕"/>
                <a:cs typeface="나눔고딕"/>
              </a:rPr>
              <a:t>템</a:t>
            </a:r>
            <a:r>
              <a:rPr sz="900" spc="-10" dirty="0">
                <a:latin typeface="나눔고딕"/>
                <a:cs typeface="나눔고딕"/>
              </a:rPr>
              <a:t> </a:t>
            </a:r>
            <a:r>
              <a:rPr sz="900" spc="5" dirty="0">
                <a:latin typeface="나눔고딕"/>
                <a:cs typeface="나눔고딕"/>
              </a:rPr>
              <a:t>진</a:t>
            </a:r>
            <a:r>
              <a:rPr sz="900" dirty="0">
                <a:latin typeface="나눔고딕"/>
                <a:cs typeface="나눔고딕"/>
              </a:rPr>
              <a:t>단</a:t>
            </a:r>
            <a:r>
              <a:rPr sz="900" spc="-20" dirty="0">
                <a:latin typeface="나눔고딕"/>
                <a:cs typeface="나눔고딕"/>
              </a:rPr>
              <a:t> </a:t>
            </a:r>
            <a:r>
              <a:rPr sz="900" spc="5" dirty="0">
                <a:latin typeface="나눔고딕"/>
                <a:cs typeface="나눔고딕"/>
              </a:rPr>
              <a:t>분석</a:t>
            </a:r>
            <a:endParaRPr sz="900">
              <a:latin typeface="나눔고딕"/>
              <a:cs typeface="나눔고딕"/>
            </a:endParaRPr>
          </a:p>
        </p:txBody>
      </p:sp>
      <p:sp>
        <p:nvSpPr>
          <p:cNvPr id="37" name="object 3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pPr marL="38100">
                <a:lnSpc>
                  <a:spcPct val="100000"/>
                </a:lnSpc>
                <a:spcBef>
                  <a:spcPts val="40"/>
                </a:spcBef>
              </a:pPr>
              <a:t>27</a:t>
            </a:fld>
            <a:endParaRPr dirty="0"/>
          </a:p>
        </p:txBody>
      </p:sp>
      <p:sp>
        <p:nvSpPr>
          <p:cNvPr id="31" name="object 31"/>
          <p:cNvSpPr txBox="1"/>
          <p:nvPr/>
        </p:nvSpPr>
        <p:spPr>
          <a:xfrm>
            <a:off x="1775841" y="5625795"/>
            <a:ext cx="2258695" cy="163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5" dirty="0">
                <a:latin typeface="Arial Unicode MS"/>
                <a:cs typeface="Arial Unicode MS"/>
              </a:rPr>
              <a:t>②</a:t>
            </a:r>
            <a:r>
              <a:rPr sz="900" spc="-5" dirty="0">
                <a:latin typeface="Arial Unicode MS"/>
                <a:cs typeface="Arial Unicode MS"/>
              </a:rPr>
              <a:t> </a:t>
            </a:r>
            <a:r>
              <a:rPr sz="900" dirty="0">
                <a:latin typeface="나눔고딕"/>
                <a:cs typeface="나눔고딕"/>
              </a:rPr>
              <a:t>본사</a:t>
            </a:r>
            <a:r>
              <a:rPr sz="900" spc="-25" dirty="0">
                <a:latin typeface="나눔고딕"/>
                <a:cs typeface="나눔고딕"/>
              </a:rPr>
              <a:t> </a:t>
            </a:r>
            <a:r>
              <a:rPr sz="900" dirty="0">
                <a:latin typeface="나눔고딕"/>
                <a:cs typeface="나눔고딕"/>
              </a:rPr>
              <a:t>브랜드</a:t>
            </a:r>
            <a:r>
              <a:rPr sz="900" spc="-25" dirty="0">
                <a:latin typeface="나눔고딕"/>
                <a:cs typeface="나눔고딕"/>
              </a:rPr>
              <a:t> </a:t>
            </a:r>
            <a:r>
              <a:rPr sz="900" dirty="0">
                <a:latin typeface="나눔고딕"/>
                <a:cs typeface="나눔고딕"/>
              </a:rPr>
              <a:t>특성과</a:t>
            </a:r>
            <a:r>
              <a:rPr sz="900" spc="-10" dirty="0">
                <a:latin typeface="나눔고딕"/>
                <a:cs typeface="나눔고딕"/>
              </a:rPr>
              <a:t> </a:t>
            </a:r>
            <a:r>
              <a:rPr sz="900" dirty="0">
                <a:latin typeface="나눔고딕"/>
                <a:cs typeface="나눔고딕"/>
              </a:rPr>
              <a:t>프랜차이즈</a:t>
            </a:r>
            <a:r>
              <a:rPr sz="900" spc="-25" dirty="0">
                <a:latin typeface="나눔고딕"/>
                <a:cs typeface="나눔고딕"/>
              </a:rPr>
              <a:t> </a:t>
            </a:r>
            <a:r>
              <a:rPr sz="900" dirty="0">
                <a:latin typeface="나눔고딕"/>
                <a:cs typeface="나눔고딕"/>
              </a:rPr>
              <a:t>성장</a:t>
            </a:r>
            <a:r>
              <a:rPr sz="900" spc="-25" dirty="0">
                <a:latin typeface="나눔고딕"/>
                <a:cs typeface="나눔고딕"/>
              </a:rPr>
              <a:t> </a:t>
            </a:r>
            <a:r>
              <a:rPr sz="900" dirty="0">
                <a:latin typeface="나눔고딕"/>
                <a:cs typeface="나눔고딕"/>
              </a:rPr>
              <a:t>단계별</a:t>
            </a:r>
            <a:endParaRPr sz="900">
              <a:latin typeface="나눔고딕"/>
              <a:cs typeface="나눔고딕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902714" y="5900724"/>
            <a:ext cx="129984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5" dirty="0">
                <a:latin typeface="나눔고딕"/>
                <a:cs typeface="나눔고딕"/>
              </a:rPr>
              <a:t>보강요</a:t>
            </a:r>
            <a:r>
              <a:rPr sz="900" dirty="0">
                <a:latin typeface="나눔고딕"/>
                <a:cs typeface="나눔고딕"/>
              </a:rPr>
              <a:t>소</a:t>
            </a:r>
            <a:r>
              <a:rPr sz="900" spc="-45" dirty="0">
                <a:latin typeface="나눔고딕"/>
                <a:cs typeface="나눔고딕"/>
              </a:rPr>
              <a:t> </a:t>
            </a:r>
            <a:r>
              <a:rPr sz="900" spc="5" dirty="0">
                <a:latin typeface="나눔고딕"/>
                <a:cs typeface="나눔고딕"/>
              </a:rPr>
              <a:t>분</a:t>
            </a:r>
            <a:r>
              <a:rPr sz="900" dirty="0">
                <a:latin typeface="나눔고딕"/>
                <a:cs typeface="나눔고딕"/>
              </a:rPr>
              <a:t>석</a:t>
            </a:r>
            <a:r>
              <a:rPr sz="900" spc="-20" dirty="0">
                <a:latin typeface="나눔고딕"/>
                <a:cs typeface="나눔고딕"/>
              </a:rPr>
              <a:t> </a:t>
            </a:r>
            <a:r>
              <a:rPr sz="900" dirty="0">
                <a:latin typeface="나눔고딕"/>
                <a:cs typeface="나눔고딕"/>
              </a:rPr>
              <a:t>및</a:t>
            </a:r>
            <a:r>
              <a:rPr sz="900" spc="-20" dirty="0">
                <a:latin typeface="나눔고딕"/>
                <a:cs typeface="나눔고딕"/>
              </a:rPr>
              <a:t> </a:t>
            </a:r>
            <a:r>
              <a:rPr sz="900" spc="5" dirty="0">
                <a:latin typeface="나눔고딕"/>
                <a:cs typeface="나눔고딕"/>
              </a:rPr>
              <a:t>전략수립</a:t>
            </a:r>
            <a:endParaRPr sz="900">
              <a:latin typeface="나눔고딕"/>
              <a:cs typeface="나눔고딕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333247" y="4532121"/>
            <a:ext cx="10452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latin typeface="맑은 고딕"/>
                <a:cs typeface="맑은 고딕"/>
              </a:rPr>
              <a:t>가맹</a:t>
            </a:r>
            <a:r>
              <a:rPr sz="900" b="1" spc="-45" dirty="0">
                <a:latin typeface="맑은 고딕"/>
                <a:cs typeface="맑은 고딕"/>
              </a:rPr>
              <a:t> </a:t>
            </a:r>
            <a:r>
              <a:rPr sz="900" b="1" dirty="0">
                <a:latin typeface="맑은 고딕"/>
                <a:cs typeface="맑은 고딕"/>
              </a:rPr>
              <a:t>사업</a:t>
            </a:r>
            <a:r>
              <a:rPr sz="900" b="1" spc="-55" dirty="0">
                <a:latin typeface="맑은 고딕"/>
                <a:cs typeface="맑은 고딕"/>
              </a:rPr>
              <a:t> </a:t>
            </a:r>
            <a:r>
              <a:rPr sz="900" b="1" dirty="0">
                <a:latin typeface="맑은 고딕"/>
                <a:cs typeface="맑은 고딕"/>
              </a:rPr>
              <a:t>시스템</a:t>
            </a:r>
            <a:r>
              <a:rPr sz="900" b="1" spc="-30" dirty="0">
                <a:latin typeface="맑은 고딕"/>
                <a:cs typeface="맑은 고딕"/>
              </a:rPr>
              <a:t> </a:t>
            </a:r>
            <a:r>
              <a:rPr sz="900" b="1" dirty="0">
                <a:latin typeface="맑은 고딕"/>
                <a:cs typeface="맑은 고딕"/>
              </a:rPr>
              <a:t>및  매장</a:t>
            </a:r>
            <a:r>
              <a:rPr sz="900" b="1" spc="-45" dirty="0">
                <a:latin typeface="맑은 고딕"/>
                <a:cs typeface="맑은 고딕"/>
              </a:rPr>
              <a:t> </a:t>
            </a:r>
            <a:r>
              <a:rPr sz="900" b="1" dirty="0">
                <a:latin typeface="맑은 고딕"/>
                <a:cs typeface="맑은 고딕"/>
              </a:rPr>
              <a:t>전개</a:t>
            </a:r>
            <a:r>
              <a:rPr sz="900" b="1" spc="-55" dirty="0">
                <a:latin typeface="맑은 고딕"/>
                <a:cs typeface="맑은 고딕"/>
              </a:rPr>
              <a:t> </a:t>
            </a:r>
            <a:r>
              <a:rPr sz="900" b="1" dirty="0">
                <a:latin typeface="맑은 고딕"/>
                <a:cs typeface="맑은 고딕"/>
              </a:rPr>
              <a:t>전략</a:t>
            </a:r>
            <a:r>
              <a:rPr sz="900" b="1" spc="-30" dirty="0">
                <a:latin typeface="맑은 고딕"/>
                <a:cs typeface="맑은 고딕"/>
              </a:rPr>
              <a:t> </a:t>
            </a:r>
            <a:r>
              <a:rPr sz="900" b="1" dirty="0">
                <a:latin typeface="맑은 고딕"/>
                <a:cs typeface="맑은 고딕"/>
              </a:rPr>
              <a:t>분석</a:t>
            </a:r>
            <a:endParaRPr sz="900">
              <a:latin typeface="맑은 고딕"/>
              <a:cs typeface="맑은 고딕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6164326" y="5101589"/>
            <a:ext cx="2476500" cy="1229995"/>
          </a:xfrm>
          <a:prstGeom prst="rect">
            <a:avLst/>
          </a:prstGeom>
        </p:spPr>
        <p:txBody>
          <a:bodyPr vert="horz" wrap="square" lIns="0" tIns="768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5"/>
              </a:spcBef>
            </a:pPr>
            <a:r>
              <a:rPr sz="900" spc="-55" dirty="0">
                <a:latin typeface="Arial Unicode MS"/>
                <a:cs typeface="Arial Unicode MS"/>
              </a:rPr>
              <a:t>①</a:t>
            </a:r>
            <a:r>
              <a:rPr sz="900" spc="-5" dirty="0">
                <a:latin typeface="Arial Unicode MS"/>
                <a:cs typeface="Arial Unicode MS"/>
              </a:rPr>
              <a:t> </a:t>
            </a:r>
            <a:r>
              <a:rPr sz="900" spc="5" dirty="0">
                <a:latin typeface="나눔고딕"/>
                <a:cs typeface="나눔고딕"/>
              </a:rPr>
              <a:t>수퍼바이</a:t>
            </a:r>
            <a:r>
              <a:rPr sz="900" dirty="0">
                <a:latin typeface="나눔고딕"/>
                <a:cs typeface="나눔고딕"/>
              </a:rPr>
              <a:t>저</a:t>
            </a:r>
            <a:r>
              <a:rPr sz="900" spc="-20" dirty="0">
                <a:latin typeface="나눔고딕"/>
                <a:cs typeface="나눔고딕"/>
              </a:rPr>
              <a:t> </a:t>
            </a:r>
            <a:r>
              <a:rPr sz="900" spc="5" dirty="0">
                <a:latin typeface="나눔고딕"/>
                <a:cs typeface="나눔고딕"/>
              </a:rPr>
              <a:t>운영체</a:t>
            </a:r>
            <a:r>
              <a:rPr sz="900" dirty="0">
                <a:latin typeface="나눔고딕"/>
                <a:cs typeface="나눔고딕"/>
              </a:rPr>
              <a:t>계</a:t>
            </a:r>
            <a:r>
              <a:rPr sz="900" spc="-20" dirty="0">
                <a:latin typeface="나눔고딕"/>
                <a:cs typeface="나눔고딕"/>
              </a:rPr>
              <a:t> </a:t>
            </a:r>
            <a:r>
              <a:rPr sz="900" spc="5" dirty="0">
                <a:latin typeface="나눔고딕"/>
                <a:cs typeface="나눔고딕"/>
              </a:rPr>
              <a:t>분석</a:t>
            </a:r>
            <a:r>
              <a:rPr sz="900" dirty="0">
                <a:latin typeface="나눔고딕"/>
                <a:cs typeface="나눔고딕"/>
              </a:rPr>
              <a:t>을</a:t>
            </a:r>
            <a:r>
              <a:rPr sz="900" spc="-20" dirty="0">
                <a:latin typeface="나눔고딕"/>
                <a:cs typeface="나눔고딕"/>
              </a:rPr>
              <a:t> </a:t>
            </a:r>
            <a:r>
              <a:rPr sz="900" spc="5" dirty="0">
                <a:latin typeface="나눔고딕"/>
                <a:cs typeface="나눔고딕"/>
              </a:rPr>
              <a:t>통</a:t>
            </a:r>
            <a:r>
              <a:rPr sz="900" dirty="0">
                <a:latin typeface="나눔고딕"/>
                <a:cs typeface="나눔고딕"/>
              </a:rPr>
              <a:t>한</a:t>
            </a:r>
            <a:r>
              <a:rPr sz="900" spc="5" dirty="0">
                <a:latin typeface="나눔고딕"/>
                <a:cs typeface="나눔고딕"/>
              </a:rPr>
              <a:t> 보강요</a:t>
            </a:r>
            <a:r>
              <a:rPr sz="900" dirty="0">
                <a:latin typeface="나눔고딕"/>
                <a:cs typeface="나눔고딕"/>
              </a:rPr>
              <a:t>소</a:t>
            </a:r>
            <a:r>
              <a:rPr sz="900" spc="-20" dirty="0">
                <a:latin typeface="나눔고딕"/>
                <a:cs typeface="나눔고딕"/>
              </a:rPr>
              <a:t> </a:t>
            </a:r>
            <a:r>
              <a:rPr sz="900" spc="5" dirty="0">
                <a:latin typeface="나눔고딕"/>
                <a:cs typeface="나눔고딕"/>
              </a:rPr>
              <a:t>분석</a:t>
            </a:r>
            <a:endParaRPr sz="900">
              <a:latin typeface="나눔고딕"/>
              <a:cs typeface="나눔고딕"/>
            </a:endParaRPr>
          </a:p>
          <a:p>
            <a:pPr marL="12700">
              <a:lnSpc>
                <a:spcPct val="100000"/>
              </a:lnSpc>
              <a:spcBef>
                <a:spcPts val="500"/>
              </a:spcBef>
            </a:pPr>
            <a:r>
              <a:rPr sz="900" spc="-55" dirty="0">
                <a:latin typeface="Arial Unicode MS"/>
                <a:cs typeface="Arial Unicode MS"/>
              </a:rPr>
              <a:t>②</a:t>
            </a:r>
            <a:r>
              <a:rPr sz="900" spc="-10" dirty="0">
                <a:latin typeface="Arial Unicode MS"/>
                <a:cs typeface="Arial Unicode MS"/>
              </a:rPr>
              <a:t> </a:t>
            </a:r>
            <a:r>
              <a:rPr sz="900" dirty="0">
                <a:latin typeface="나눔고딕"/>
                <a:cs typeface="나눔고딕"/>
              </a:rPr>
              <a:t>매장과</a:t>
            </a:r>
            <a:r>
              <a:rPr sz="900" spc="-20" dirty="0">
                <a:latin typeface="나눔고딕"/>
                <a:cs typeface="나눔고딕"/>
              </a:rPr>
              <a:t> </a:t>
            </a:r>
            <a:r>
              <a:rPr sz="900" dirty="0">
                <a:latin typeface="나눔고딕"/>
                <a:cs typeface="나눔고딕"/>
              </a:rPr>
              <a:t>본사의</a:t>
            </a:r>
            <a:r>
              <a:rPr sz="900" spc="-25" dirty="0">
                <a:latin typeface="나눔고딕"/>
                <a:cs typeface="나눔고딕"/>
              </a:rPr>
              <a:t> </a:t>
            </a:r>
            <a:r>
              <a:rPr sz="900" spc="-10" dirty="0">
                <a:latin typeface="나눔고딕"/>
                <a:cs typeface="나눔고딕"/>
              </a:rPr>
              <a:t>Communication</a:t>
            </a:r>
            <a:r>
              <a:rPr sz="900" spc="-5" dirty="0">
                <a:latin typeface="나눔고딕"/>
                <a:cs typeface="나눔고딕"/>
              </a:rPr>
              <a:t> </a:t>
            </a:r>
            <a:r>
              <a:rPr sz="900" dirty="0">
                <a:latin typeface="나눔고딕"/>
                <a:cs typeface="나눔고딕"/>
              </a:rPr>
              <a:t>분석을</a:t>
            </a:r>
            <a:r>
              <a:rPr sz="900" spc="-15" dirty="0">
                <a:latin typeface="나눔고딕"/>
                <a:cs typeface="나눔고딕"/>
              </a:rPr>
              <a:t> </a:t>
            </a:r>
            <a:r>
              <a:rPr sz="900" spc="5" dirty="0">
                <a:latin typeface="나눔고딕"/>
                <a:cs typeface="나눔고딕"/>
              </a:rPr>
              <a:t>통한</a:t>
            </a:r>
            <a:endParaRPr sz="900">
              <a:latin typeface="나눔고딕"/>
              <a:cs typeface="나눔고딕"/>
            </a:endParaRPr>
          </a:p>
          <a:p>
            <a:pPr marL="106680">
              <a:lnSpc>
                <a:spcPct val="100000"/>
              </a:lnSpc>
              <a:spcBef>
                <a:spcPts val="495"/>
              </a:spcBef>
            </a:pPr>
            <a:r>
              <a:rPr sz="900" dirty="0">
                <a:latin typeface="나눔고딕"/>
                <a:cs typeface="나눔고딕"/>
              </a:rPr>
              <a:t>효율성</a:t>
            </a:r>
            <a:r>
              <a:rPr sz="900" spc="-60" dirty="0">
                <a:latin typeface="나눔고딕"/>
                <a:cs typeface="나눔고딕"/>
              </a:rPr>
              <a:t> </a:t>
            </a:r>
            <a:r>
              <a:rPr sz="900" dirty="0">
                <a:latin typeface="나눔고딕"/>
                <a:cs typeface="나눔고딕"/>
              </a:rPr>
              <a:t>강화전략</a:t>
            </a:r>
            <a:r>
              <a:rPr sz="900" spc="-60" dirty="0">
                <a:latin typeface="나눔고딕"/>
                <a:cs typeface="나눔고딕"/>
              </a:rPr>
              <a:t> </a:t>
            </a:r>
            <a:r>
              <a:rPr sz="900" dirty="0">
                <a:latin typeface="나눔고딕"/>
                <a:cs typeface="나눔고딕"/>
              </a:rPr>
              <a:t>수립</a:t>
            </a:r>
            <a:endParaRPr sz="900">
              <a:latin typeface="나눔고딕"/>
              <a:cs typeface="나눔고딕"/>
            </a:endParaRPr>
          </a:p>
          <a:p>
            <a:pPr marL="12700">
              <a:lnSpc>
                <a:spcPct val="100000"/>
              </a:lnSpc>
              <a:spcBef>
                <a:spcPts val="505"/>
              </a:spcBef>
            </a:pPr>
            <a:r>
              <a:rPr sz="900" spc="-55" dirty="0">
                <a:latin typeface="Arial Unicode MS"/>
                <a:cs typeface="Arial Unicode MS"/>
              </a:rPr>
              <a:t>③</a:t>
            </a:r>
            <a:r>
              <a:rPr sz="900" spc="-5" dirty="0">
                <a:latin typeface="Arial Unicode MS"/>
                <a:cs typeface="Arial Unicode MS"/>
              </a:rPr>
              <a:t> </a:t>
            </a:r>
            <a:r>
              <a:rPr sz="900" spc="5" dirty="0">
                <a:latin typeface="나눔고딕"/>
                <a:cs typeface="나눔고딕"/>
              </a:rPr>
              <a:t>데이</a:t>
            </a:r>
            <a:r>
              <a:rPr sz="900" dirty="0">
                <a:latin typeface="나눔고딕"/>
                <a:cs typeface="나눔고딕"/>
              </a:rPr>
              <a:t>터</a:t>
            </a:r>
            <a:r>
              <a:rPr sz="900" spc="-10" dirty="0">
                <a:latin typeface="나눔고딕"/>
                <a:cs typeface="나눔고딕"/>
              </a:rPr>
              <a:t> </a:t>
            </a:r>
            <a:r>
              <a:rPr sz="900" spc="5" dirty="0">
                <a:latin typeface="나눔고딕"/>
                <a:cs typeface="나눔고딕"/>
              </a:rPr>
              <a:t>분석</a:t>
            </a:r>
            <a:r>
              <a:rPr sz="900" dirty="0">
                <a:latin typeface="나눔고딕"/>
                <a:cs typeface="나눔고딕"/>
              </a:rPr>
              <a:t>을</a:t>
            </a:r>
            <a:r>
              <a:rPr sz="900" spc="-30" dirty="0">
                <a:latin typeface="나눔고딕"/>
                <a:cs typeface="나눔고딕"/>
              </a:rPr>
              <a:t> </a:t>
            </a:r>
            <a:r>
              <a:rPr sz="900" spc="5" dirty="0">
                <a:latin typeface="나눔고딕"/>
                <a:cs typeface="나눔고딕"/>
              </a:rPr>
              <a:t>통</a:t>
            </a:r>
            <a:r>
              <a:rPr sz="900" dirty="0">
                <a:latin typeface="나눔고딕"/>
                <a:cs typeface="나눔고딕"/>
              </a:rPr>
              <a:t>한</a:t>
            </a:r>
            <a:r>
              <a:rPr sz="900" spc="5" dirty="0">
                <a:latin typeface="나눔고딕"/>
                <a:cs typeface="나눔고딕"/>
              </a:rPr>
              <a:t> 매장운</a:t>
            </a:r>
            <a:r>
              <a:rPr sz="900" dirty="0">
                <a:latin typeface="나눔고딕"/>
                <a:cs typeface="나눔고딕"/>
              </a:rPr>
              <a:t>영</a:t>
            </a:r>
            <a:r>
              <a:rPr sz="900" spc="-20" dirty="0">
                <a:latin typeface="나눔고딕"/>
                <a:cs typeface="나눔고딕"/>
              </a:rPr>
              <a:t> </a:t>
            </a:r>
            <a:r>
              <a:rPr sz="900" spc="5" dirty="0">
                <a:latin typeface="나눔고딕"/>
                <a:cs typeface="나눔고딕"/>
              </a:rPr>
              <a:t>효율</a:t>
            </a:r>
            <a:r>
              <a:rPr sz="900" dirty="0">
                <a:latin typeface="나눔고딕"/>
                <a:cs typeface="나눔고딕"/>
              </a:rPr>
              <a:t>성</a:t>
            </a:r>
            <a:r>
              <a:rPr sz="900" spc="-20" dirty="0">
                <a:latin typeface="나눔고딕"/>
                <a:cs typeface="나눔고딕"/>
              </a:rPr>
              <a:t> </a:t>
            </a:r>
            <a:r>
              <a:rPr sz="900" spc="5" dirty="0">
                <a:latin typeface="나눔고딕"/>
                <a:cs typeface="나눔고딕"/>
              </a:rPr>
              <a:t>강화전략</a:t>
            </a:r>
            <a:endParaRPr sz="900">
              <a:latin typeface="나눔고딕"/>
              <a:cs typeface="나눔고딕"/>
            </a:endParaRPr>
          </a:p>
          <a:p>
            <a:pPr marL="12700">
              <a:lnSpc>
                <a:spcPct val="100000"/>
              </a:lnSpc>
              <a:spcBef>
                <a:spcPts val="505"/>
              </a:spcBef>
            </a:pPr>
            <a:r>
              <a:rPr sz="900" spc="-55" dirty="0">
                <a:latin typeface="Arial Unicode MS"/>
                <a:cs typeface="Arial Unicode MS"/>
              </a:rPr>
              <a:t>④</a:t>
            </a:r>
            <a:r>
              <a:rPr sz="900" spc="-5" dirty="0">
                <a:latin typeface="Arial Unicode MS"/>
                <a:cs typeface="Arial Unicode MS"/>
              </a:rPr>
              <a:t> </a:t>
            </a:r>
            <a:r>
              <a:rPr sz="900" spc="5" dirty="0">
                <a:latin typeface="나눔고딕"/>
                <a:cs typeface="나눔고딕"/>
              </a:rPr>
              <a:t>현장점검</a:t>
            </a:r>
            <a:r>
              <a:rPr sz="900" dirty="0">
                <a:latin typeface="나눔고딕"/>
                <a:cs typeface="나눔고딕"/>
              </a:rPr>
              <a:t>을</a:t>
            </a:r>
            <a:r>
              <a:rPr sz="900" spc="-20" dirty="0">
                <a:latin typeface="나눔고딕"/>
                <a:cs typeface="나눔고딕"/>
              </a:rPr>
              <a:t> </a:t>
            </a:r>
            <a:r>
              <a:rPr sz="900" spc="5" dirty="0">
                <a:latin typeface="나눔고딕"/>
                <a:cs typeface="나눔고딕"/>
              </a:rPr>
              <a:t>통</a:t>
            </a:r>
            <a:r>
              <a:rPr sz="900" dirty="0">
                <a:latin typeface="나눔고딕"/>
                <a:cs typeface="나눔고딕"/>
              </a:rPr>
              <a:t>해</a:t>
            </a:r>
            <a:r>
              <a:rPr sz="900" spc="-20" dirty="0">
                <a:latin typeface="나눔고딕"/>
                <a:cs typeface="나눔고딕"/>
              </a:rPr>
              <a:t> </a:t>
            </a:r>
            <a:r>
              <a:rPr sz="900" spc="5" dirty="0">
                <a:latin typeface="나눔고딕"/>
                <a:cs typeface="나눔고딕"/>
              </a:rPr>
              <a:t>서비</a:t>
            </a:r>
            <a:r>
              <a:rPr sz="900" dirty="0">
                <a:latin typeface="나눔고딕"/>
                <a:cs typeface="나눔고딕"/>
              </a:rPr>
              <a:t>스</a:t>
            </a:r>
            <a:r>
              <a:rPr sz="900" spc="-20" dirty="0">
                <a:latin typeface="나눔고딕"/>
                <a:cs typeface="나눔고딕"/>
              </a:rPr>
              <a:t> </a:t>
            </a:r>
            <a:r>
              <a:rPr sz="900" spc="5" dirty="0">
                <a:latin typeface="나눔고딕"/>
                <a:cs typeface="나눔고딕"/>
              </a:rPr>
              <a:t>운영방</a:t>
            </a:r>
            <a:r>
              <a:rPr sz="900" dirty="0">
                <a:latin typeface="나눔고딕"/>
                <a:cs typeface="나눔고딕"/>
              </a:rPr>
              <a:t>식</a:t>
            </a:r>
            <a:r>
              <a:rPr sz="900" spc="-5" dirty="0">
                <a:latin typeface="나눔고딕"/>
                <a:cs typeface="나눔고딕"/>
              </a:rPr>
              <a:t> </a:t>
            </a:r>
            <a:r>
              <a:rPr sz="900" spc="5" dirty="0">
                <a:latin typeface="나눔고딕"/>
                <a:cs typeface="나눔고딕"/>
              </a:rPr>
              <a:t>분석</a:t>
            </a:r>
            <a:endParaRPr sz="900">
              <a:latin typeface="나눔고딕"/>
              <a:cs typeface="나눔고딕"/>
            </a:endParaRPr>
          </a:p>
          <a:p>
            <a:pPr marL="12700">
              <a:lnSpc>
                <a:spcPct val="100000"/>
              </a:lnSpc>
              <a:spcBef>
                <a:spcPts val="490"/>
              </a:spcBef>
            </a:pPr>
            <a:r>
              <a:rPr sz="900" spc="-55" dirty="0">
                <a:latin typeface="Arial Unicode MS"/>
                <a:cs typeface="Arial Unicode MS"/>
              </a:rPr>
              <a:t>⑤</a:t>
            </a:r>
            <a:r>
              <a:rPr sz="900" spc="-5" dirty="0">
                <a:latin typeface="Arial Unicode MS"/>
                <a:cs typeface="Arial Unicode MS"/>
              </a:rPr>
              <a:t> </a:t>
            </a:r>
            <a:r>
              <a:rPr sz="900" spc="5" dirty="0">
                <a:latin typeface="나눔고딕"/>
                <a:cs typeface="나눔고딕"/>
              </a:rPr>
              <a:t>인테리어</a:t>
            </a:r>
            <a:r>
              <a:rPr sz="900" dirty="0">
                <a:latin typeface="나눔고딕"/>
                <a:cs typeface="나눔고딕"/>
              </a:rPr>
              <a:t>와</a:t>
            </a:r>
            <a:r>
              <a:rPr sz="900" spc="-20" dirty="0">
                <a:latin typeface="나눔고딕"/>
                <a:cs typeface="나눔고딕"/>
              </a:rPr>
              <a:t> </a:t>
            </a:r>
            <a:r>
              <a:rPr sz="900" spc="5" dirty="0">
                <a:latin typeface="나눔고딕"/>
                <a:cs typeface="나눔고딕"/>
              </a:rPr>
              <a:t>매</a:t>
            </a:r>
            <a:r>
              <a:rPr sz="900" dirty="0">
                <a:latin typeface="나눔고딕"/>
                <a:cs typeface="나눔고딕"/>
              </a:rPr>
              <a:t>장</a:t>
            </a:r>
            <a:r>
              <a:rPr sz="900" spc="-10" dirty="0">
                <a:latin typeface="나눔고딕"/>
                <a:cs typeface="나눔고딕"/>
              </a:rPr>
              <a:t> </a:t>
            </a:r>
            <a:r>
              <a:rPr sz="900" spc="-5" dirty="0">
                <a:latin typeface="나눔고딕"/>
                <a:cs typeface="나눔고딕"/>
              </a:rPr>
              <a:t>L</a:t>
            </a:r>
            <a:r>
              <a:rPr sz="900" dirty="0">
                <a:latin typeface="나눔고딕"/>
                <a:cs typeface="나눔고딕"/>
              </a:rPr>
              <a:t>ay</a:t>
            </a:r>
            <a:r>
              <a:rPr sz="900" spc="-5" dirty="0">
                <a:latin typeface="나눔고딕"/>
                <a:cs typeface="나눔고딕"/>
              </a:rPr>
              <a:t>-</a:t>
            </a:r>
            <a:r>
              <a:rPr sz="900" spc="-10" dirty="0">
                <a:latin typeface="나눔고딕"/>
                <a:cs typeface="나눔고딕"/>
              </a:rPr>
              <a:t>ou</a:t>
            </a:r>
            <a:r>
              <a:rPr sz="900" spc="-5" dirty="0">
                <a:latin typeface="나눔고딕"/>
                <a:cs typeface="나눔고딕"/>
              </a:rPr>
              <a:t>t</a:t>
            </a:r>
            <a:r>
              <a:rPr sz="900" spc="5" dirty="0">
                <a:latin typeface="나눔고딕"/>
                <a:cs typeface="나눔고딕"/>
              </a:rPr>
              <a:t>분</a:t>
            </a:r>
            <a:r>
              <a:rPr sz="900" dirty="0">
                <a:latin typeface="나눔고딕"/>
                <a:cs typeface="나눔고딕"/>
              </a:rPr>
              <a:t>석</a:t>
            </a:r>
            <a:r>
              <a:rPr sz="900" spc="-30" dirty="0">
                <a:latin typeface="나눔고딕"/>
                <a:cs typeface="나눔고딕"/>
              </a:rPr>
              <a:t> </a:t>
            </a:r>
            <a:r>
              <a:rPr sz="900" dirty="0">
                <a:latin typeface="나눔고딕"/>
                <a:cs typeface="나눔고딕"/>
              </a:rPr>
              <a:t>및</a:t>
            </a:r>
            <a:r>
              <a:rPr sz="900" spc="5" dirty="0">
                <a:latin typeface="나눔고딕"/>
                <a:cs typeface="나눔고딕"/>
              </a:rPr>
              <a:t> 보강전</a:t>
            </a:r>
            <a:r>
              <a:rPr sz="900" dirty="0">
                <a:latin typeface="나눔고딕"/>
                <a:cs typeface="나눔고딕"/>
              </a:rPr>
              <a:t>략</a:t>
            </a:r>
            <a:r>
              <a:rPr sz="900" spc="-20" dirty="0">
                <a:latin typeface="나눔고딕"/>
                <a:cs typeface="나눔고딕"/>
              </a:rPr>
              <a:t> </a:t>
            </a:r>
            <a:r>
              <a:rPr sz="900" spc="5" dirty="0">
                <a:latin typeface="나눔고딕"/>
                <a:cs typeface="나눔고딕"/>
              </a:rPr>
              <a:t>수립</a:t>
            </a:r>
            <a:endParaRPr sz="900">
              <a:latin typeface="나눔고딕"/>
              <a:cs typeface="나눔고딕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4582414" y="6047333"/>
            <a:ext cx="1392555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03835">
              <a:lnSpc>
                <a:spcPct val="100000"/>
              </a:lnSpc>
              <a:spcBef>
                <a:spcPts val="100"/>
              </a:spcBef>
            </a:pPr>
            <a:r>
              <a:rPr sz="800" b="1" dirty="0">
                <a:latin typeface="맑은 고딕"/>
                <a:cs typeface="맑은 고딕"/>
              </a:rPr>
              <a:t>수퍼바이징</a:t>
            </a:r>
            <a:r>
              <a:rPr sz="800" b="1" spc="-35" dirty="0">
                <a:latin typeface="맑은 고딕"/>
                <a:cs typeface="맑은 고딕"/>
              </a:rPr>
              <a:t> </a:t>
            </a:r>
            <a:r>
              <a:rPr sz="800" b="1" dirty="0">
                <a:latin typeface="맑은 고딕"/>
                <a:cs typeface="맑은 고딕"/>
              </a:rPr>
              <a:t>시스템</a:t>
            </a:r>
            <a:r>
              <a:rPr sz="800" b="1" spc="-25" dirty="0">
                <a:latin typeface="맑은 고딕"/>
                <a:cs typeface="맑은 고딕"/>
              </a:rPr>
              <a:t> </a:t>
            </a:r>
            <a:r>
              <a:rPr sz="800" b="1" dirty="0">
                <a:latin typeface="맑은 고딕"/>
                <a:cs typeface="맑은 고딕"/>
              </a:rPr>
              <a:t>및</a:t>
            </a:r>
            <a:r>
              <a:rPr sz="800" b="1" spc="260" dirty="0">
                <a:latin typeface="맑은 고딕"/>
                <a:cs typeface="맑은 고딕"/>
              </a:rPr>
              <a:t> </a:t>
            </a:r>
            <a:r>
              <a:rPr sz="800" b="1" dirty="0">
                <a:latin typeface="맑은 고딕"/>
                <a:cs typeface="맑은 고딕"/>
              </a:rPr>
              <a:t>프 </a:t>
            </a:r>
            <a:r>
              <a:rPr sz="800" b="1" spc="-265" dirty="0">
                <a:latin typeface="맑은 고딕"/>
                <a:cs typeface="맑은 고딕"/>
              </a:rPr>
              <a:t> </a:t>
            </a:r>
            <a:r>
              <a:rPr sz="800" b="1" dirty="0">
                <a:latin typeface="맑은 고딕"/>
                <a:cs typeface="맑은 고딕"/>
              </a:rPr>
              <a:t>랜차이즈</a:t>
            </a:r>
            <a:r>
              <a:rPr sz="800" b="1" spc="-55" dirty="0">
                <a:latin typeface="맑은 고딕"/>
                <a:cs typeface="맑은 고딕"/>
              </a:rPr>
              <a:t> </a:t>
            </a:r>
            <a:r>
              <a:rPr sz="800" b="1" dirty="0">
                <a:latin typeface="맑은 고딕"/>
                <a:cs typeface="맑은 고딕"/>
              </a:rPr>
              <a:t>매장운영전략</a:t>
            </a:r>
            <a:r>
              <a:rPr sz="800" b="1" spc="-70" dirty="0">
                <a:latin typeface="맑은 고딕"/>
                <a:cs typeface="맑은 고딕"/>
              </a:rPr>
              <a:t> </a:t>
            </a:r>
            <a:r>
              <a:rPr sz="800" b="1" dirty="0">
                <a:latin typeface="맑은 고딕"/>
                <a:cs typeface="맑은 고딕"/>
              </a:rPr>
              <a:t>분석</a:t>
            </a:r>
            <a:endParaRPr sz="800">
              <a:latin typeface="맑은 고딕"/>
              <a:cs typeface="맑은 고딕"/>
            </a:endParaRPr>
          </a:p>
        </p:txBody>
      </p:sp>
      <p:sp>
        <p:nvSpPr>
          <p:cNvPr id="36" name="object 36"/>
          <p:cNvSpPr txBox="1">
            <a:spLocks noGrp="1"/>
          </p:cNvSpPr>
          <p:nvPr>
            <p:ph type="title"/>
          </p:nvPr>
        </p:nvSpPr>
        <p:spPr>
          <a:xfrm>
            <a:off x="298079" y="260648"/>
            <a:ext cx="4417974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 err="1"/>
              <a:t>컨설</a:t>
            </a:r>
            <a:r>
              <a:rPr dirty="0" err="1"/>
              <a:t>팅</a:t>
            </a:r>
            <a:r>
              <a:rPr spc="-90" dirty="0"/>
              <a:t> </a:t>
            </a:r>
            <a:r>
              <a:rPr lang="ko-KR" altLang="en-US" spc="-5" dirty="0"/>
              <a:t>안내</a:t>
            </a:r>
            <a:r>
              <a:rPr spc="-100" dirty="0"/>
              <a:t> </a:t>
            </a:r>
            <a:endParaRPr spc="-5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749082"/>
              </p:ext>
            </p:extLst>
          </p:nvPr>
        </p:nvGraphicFramePr>
        <p:xfrm>
          <a:off x="2122106" y="671964"/>
          <a:ext cx="4842510" cy="5695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819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605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46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28575">
                      <a:solidFill>
                        <a:srgbClr val="E6EBF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497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1400" b="1" dirty="0">
                          <a:solidFill>
                            <a:srgbClr val="090950"/>
                          </a:solidFill>
                          <a:latin typeface="나눔고딕 ExtraBold"/>
                          <a:cs typeface="나눔고딕 ExtraBold"/>
                        </a:rPr>
                        <a:t>2</a:t>
                      </a:r>
                      <a:endParaRPr sz="1400">
                        <a:latin typeface="나눔고딕 ExtraBold"/>
                        <a:cs typeface="나눔고딕 ExtraBold"/>
                      </a:endParaRPr>
                    </a:p>
                  </a:txBody>
                  <a:tcPr marL="0" marR="0" marT="77470" marB="0">
                    <a:lnL w="28575">
                      <a:solidFill>
                        <a:srgbClr val="E6EBF6"/>
                      </a:solidFill>
                      <a:prstDash val="solid"/>
                    </a:lnL>
                    <a:lnR w="28575">
                      <a:solidFill>
                        <a:srgbClr val="E6EBF6"/>
                      </a:solidFill>
                      <a:prstDash val="solid"/>
                    </a:lnR>
                    <a:lnT w="28575">
                      <a:solidFill>
                        <a:srgbClr val="E6EBF6"/>
                      </a:solidFill>
                      <a:prstDash val="solid"/>
                    </a:lnT>
                    <a:lnB w="28575">
                      <a:solidFill>
                        <a:srgbClr val="E6EBF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6997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1400" b="1" dirty="0" err="1">
                          <a:solidFill>
                            <a:srgbClr val="090950"/>
                          </a:solidFill>
                          <a:latin typeface="나눔고딕 ExtraBold"/>
                          <a:cs typeface="나눔고딕 ExtraBold"/>
                        </a:rPr>
                        <a:t>프랜차이즈</a:t>
                      </a:r>
                      <a:r>
                        <a:rPr sz="1400" b="1" spc="-105" dirty="0">
                          <a:solidFill>
                            <a:srgbClr val="090950"/>
                          </a:solidFill>
                          <a:latin typeface="나눔고딕 ExtraBold"/>
                          <a:cs typeface="나눔고딕 ExtraBold"/>
                        </a:rPr>
                        <a:t> </a:t>
                      </a:r>
                      <a:r>
                        <a:rPr sz="1400" b="1" dirty="0" err="1">
                          <a:solidFill>
                            <a:srgbClr val="090950"/>
                          </a:solidFill>
                          <a:latin typeface="나눔고딕 ExtraBold"/>
                          <a:cs typeface="나눔고딕 ExtraBold"/>
                        </a:rPr>
                        <a:t>시스템</a:t>
                      </a:r>
                      <a:r>
                        <a:rPr lang="en-US" sz="1400" b="1" dirty="0">
                          <a:solidFill>
                            <a:srgbClr val="090950"/>
                          </a:solidFill>
                          <a:latin typeface="나눔고딕 ExtraBold"/>
                          <a:cs typeface="나눔고딕 ExtraBold"/>
                        </a:rPr>
                        <a:t> </a:t>
                      </a:r>
                      <a:r>
                        <a:rPr sz="1400" b="1" dirty="0" err="1">
                          <a:solidFill>
                            <a:srgbClr val="090950"/>
                          </a:solidFill>
                          <a:latin typeface="나눔고딕 ExtraBold"/>
                          <a:cs typeface="나눔고딕 ExtraBold"/>
                        </a:rPr>
                        <a:t>구축</a:t>
                      </a:r>
                      <a:r>
                        <a:rPr sz="1400" b="1" spc="-105" dirty="0">
                          <a:solidFill>
                            <a:srgbClr val="090950"/>
                          </a:solidFill>
                          <a:latin typeface="나눔고딕 ExtraBold"/>
                          <a:cs typeface="나눔고딕 ExtraBold"/>
                        </a:rPr>
                        <a:t> </a:t>
                      </a:r>
                      <a:r>
                        <a:rPr sz="1400" b="1" dirty="0">
                          <a:solidFill>
                            <a:srgbClr val="090950"/>
                          </a:solidFill>
                          <a:latin typeface="나눔고딕 ExtraBold"/>
                          <a:cs typeface="나눔고딕 ExtraBold"/>
                        </a:rPr>
                        <a:t>컨설팅</a:t>
                      </a:r>
                      <a:endParaRPr sz="1400" dirty="0">
                        <a:latin typeface="나눔고딕 ExtraBold"/>
                        <a:cs typeface="나눔고딕 ExtraBold"/>
                      </a:endParaRPr>
                    </a:p>
                  </a:txBody>
                  <a:tcPr marL="0" marR="0" marT="78105" marB="0">
                    <a:lnL w="28575" cap="flat" cmpd="sng" algn="ctr">
                      <a:solidFill>
                        <a:srgbClr val="E6EB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6EB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3" name="object 3"/>
          <p:cNvGrpSpPr/>
          <p:nvPr/>
        </p:nvGrpSpPr>
        <p:grpSpPr>
          <a:xfrm>
            <a:off x="716280" y="1972055"/>
            <a:ext cx="3905885" cy="1292225"/>
            <a:chOff x="716280" y="1972055"/>
            <a:chExt cx="3905885" cy="1292225"/>
          </a:xfrm>
        </p:grpSpPr>
        <p:sp>
          <p:nvSpPr>
            <p:cNvPr id="4" name="object 4"/>
            <p:cNvSpPr/>
            <p:nvPr/>
          </p:nvSpPr>
          <p:spPr>
            <a:xfrm>
              <a:off x="716280" y="1972055"/>
              <a:ext cx="3905885" cy="1292225"/>
            </a:xfrm>
            <a:custGeom>
              <a:avLst/>
              <a:gdLst/>
              <a:ahLst/>
              <a:cxnLst/>
              <a:rect l="l" t="t" r="r" b="b"/>
              <a:pathLst>
                <a:path w="3905885" h="1292225">
                  <a:moveTo>
                    <a:pt x="3905504" y="0"/>
                  </a:moveTo>
                  <a:lnTo>
                    <a:pt x="0" y="0"/>
                  </a:lnTo>
                  <a:lnTo>
                    <a:pt x="0" y="1292225"/>
                  </a:lnTo>
                  <a:lnTo>
                    <a:pt x="3905504" y="1292225"/>
                  </a:lnTo>
                  <a:lnTo>
                    <a:pt x="3905504" y="0"/>
                  </a:lnTo>
                  <a:close/>
                </a:path>
              </a:pathLst>
            </a:custGeom>
            <a:solidFill>
              <a:srgbClr val="F0F0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19912" y="2109215"/>
              <a:ext cx="3704590" cy="1047115"/>
            </a:xfrm>
            <a:custGeom>
              <a:avLst/>
              <a:gdLst/>
              <a:ahLst/>
              <a:cxnLst/>
              <a:rect l="l" t="t" r="r" b="b"/>
              <a:pathLst>
                <a:path w="3704590" h="1047114">
                  <a:moveTo>
                    <a:pt x="1082294" y="0"/>
                  </a:moveTo>
                  <a:lnTo>
                    <a:pt x="398157" y="0"/>
                  </a:lnTo>
                  <a:lnTo>
                    <a:pt x="0" y="397764"/>
                  </a:lnTo>
                  <a:lnTo>
                    <a:pt x="0" y="1046861"/>
                  </a:lnTo>
                  <a:lnTo>
                    <a:pt x="1082294" y="1046861"/>
                  </a:lnTo>
                  <a:lnTo>
                    <a:pt x="1082294" y="0"/>
                  </a:lnTo>
                  <a:close/>
                </a:path>
                <a:path w="3704590" h="1047114">
                  <a:moveTo>
                    <a:pt x="2393315" y="0"/>
                  </a:moveTo>
                  <a:lnTo>
                    <a:pt x="1709293" y="0"/>
                  </a:lnTo>
                  <a:lnTo>
                    <a:pt x="1311021" y="397764"/>
                  </a:lnTo>
                  <a:lnTo>
                    <a:pt x="1311021" y="1046861"/>
                  </a:lnTo>
                  <a:lnTo>
                    <a:pt x="2393315" y="1046861"/>
                  </a:lnTo>
                  <a:lnTo>
                    <a:pt x="2393315" y="0"/>
                  </a:lnTo>
                  <a:close/>
                </a:path>
                <a:path w="3704590" h="1047114">
                  <a:moveTo>
                    <a:pt x="3704336" y="0"/>
                  </a:moveTo>
                  <a:lnTo>
                    <a:pt x="3020187" y="0"/>
                  </a:lnTo>
                  <a:lnTo>
                    <a:pt x="2622042" y="397764"/>
                  </a:lnTo>
                  <a:lnTo>
                    <a:pt x="2622042" y="1046861"/>
                  </a:lnTo>
                  <a:lnTo>
                    <a:pt x="3704336" y="1046861"/>
                  </a:lnTo>
                  <a:lnTo>
                    <a:pt x="370433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022603" y="2416301"/>
            <a:ext cx="645795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41605" marR="5080" indent="-142240">
              <a:lnSpc>
                <a:spcPct val="100000"/>
              </a:lnSpc>
              <a:spcBef>
                <a:spcPts val="95"/>
              </a:spcBef>
            </a:pPr>
            <a:r>
              <a:rPr sz="1000" b="1" spc="-20" dirty="0">
                <a:latin typeface="나눔고딕 ExtraBold"/>
                <a:cs typeface="나눔고딕 ExtraBold"/>
              </a:rPr>
              <a:t>교육/서비스  매뉴얼</a:t>
            </a:r>
            <a:endParaRPr sz="1000">
              <a:latin typeface="나눔고딕 ExtraBold"/>
              <a:cs typeface="나눔고딕 ExtraBold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39367" y="2859151"/>
            <a:ext cx="60706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latin typeface="나눔고딕 ExtraBold"/>
                <a:cs typeface="나눔고딕 ExtraBold"/>
              </a:rPr>
              <a:t>-</a:t>
            </a:r>
            <a:r>
              <a:rPr sz="900" b="1" spc="-55" dirty="0">
                <a:latin typeface="나눔고딕 ExtraBold"/>
                <a:cs typeface="나눔고딕 ExtraBold"/>
              </a:rPr>
              <a:t> </a:t>
            </a:r>
            <a:r>
              <a:rPr sz="900" b="1" spc="-10" dirty="0">
                <a:latin typeface="나눔고딕 ExtraBold"/>
                <a:cs typeface="나눔고딕 ExtraBold"/>
              </a:rPr>
              <a:t>5</a:t>
            </a:r>
            <a:r>
              <a:rPr sz="900" b="1" dirty="0">
                <a:latin typeface="나눔고딕 ExtraBold"/>
                <a:cs typeface="나눔고딕 ExtraBold"/>
              </a:rPr>
              <a:t>개</a:t>
            </a:r>
            <a:r>
              <a:rPr sz="900" b="1" spc="-45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매뉴얼</a:t>
            </a:r>
            <a:endParaRPr sz="900">
              <a:latin typeface="나눔고딕 ExtraBold"/>
              <a:cs typeface="나눔고딕 ExtraBold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456433" y="2375661"/>
            <a:ext cx="48260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77470" marR="5080" indent="-78105">
              <a:lnSpc>
                <a:spcPct val="100000"/>
              </a:lnSpc>
              <a:spcBef>
                <a:spcPts val="95"/>
              </a:spcBef>
            </a:pPr>
            <a:r>
              <a:rPr sz="1000" b="1" spc="-20" dirty="0">
                <a:latin typeface="나눔고딕 ExtraBold"/>
                <a:cs typeface="나눔고딕 ExtraBold"/>
              </a:rPr>
              <a:t>매장운영  매뉴얼</a:t>
            </a:r>
            <a:endParaRPr sz="1000">
              <a:latin typeface="나눔고딕 ExtraBold"/>
              <a:cs typeface="나눔고딕 ExtraBold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360422" y="2832861"/>
            <a:ext cx="66230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000" b="1" spc="-5" dirty="0">
                <a:latin typeface="나눔고딕 ExtraBold"/>
                <a:cs typeface="나눔고딕 ExtraBold"/>
              </a:rPr>
              <a:t>-</a:t>
            </a:r>
            <a:r>
              <a:rPr sz="1000" b="1" spc="-55" dirty="0">
                <a:latin typeface="나눔고딕 ExtraBold"/>
                <a:cs typeface="나눔고딕 ExtraBold"/>
              </a:rPr>
              <a:t> </a:t>
            </a:r>
            <a:r>
              <a:rPr sz="1000" b="1" spc="-25" dirty="0">
                <a:latin typeface="나눔고딕 ExtraBold"/>
                <a:cs typeface="나눔고딕 ExtraBold"/>
              </a:rPr>
              <a:t>8</a:t>
            </a:r>
            <a:r>
              <a:rPr sz="1000" b="1" spc="-5" dirty="0">
                <a:latin typeface="나눔고딕 ExtraBold"/>
                <a:cs typeface="나눔고딕 ExtraBold"/>
              </a:rPr>
              <a:t>개</a:t>
            </a:r>
            <a:r>
              <a:rPr sz="1000" b="1" spc="-55" dirty="0">
                <a:latin typeface="나눔고딕 ExtraBold"/>
                <a:cs typeface="나눔고딕 ExtraBold"/>
              </a:rPr>
              <a:t> </a:t>
            </a:r>
            <a:r>
              <a:rPr sz="1000" b="1" spc="-20" dirty="0">
                <a:latin typeface="나눔고딕 ExtraBold"/>
                <a:cs typeface="나눔고딕 ExtraBold"/>
              </a:rPr>
              <a:t>매뉴얼</a:t>
            </a:r>
            <a:endParaRPr sz="1000">
              <a:latin typeface="나눔고딕 ExtraBold"/>
              <a:cs typeface="나눔고딕 ExtraBold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915790" y="2229357"/>
            <a:ext cx="211454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000" b="1" spc="-10" dirty="0">
                <a:latin typeface="나눔고딕 ExtraBold"/>
                <a:cs typeface="나눔고딕 ExtraBold"/>
              </a:rPr>
              <a:t>S</a:t>
            </a:r>
            <a:r>
              <a:rPr sz="1000" b="1" spc="-20" dirty="0">
                <a:latin typeface="나눔고딕 ExtraBold"/>
                <a:cs typeface="나눔고딕 ExtraBold"/>
              </a:rPr>
              <a:t>/</a:t>
            </a:r>
            <a:r>
              <a:rPr sz="1000" b="1" spc="-5" dirty="0">
                <a:latin typeface="나눔고딕 ExtraBold"/>
                <a:cs typeface="나눔고딕 ExtraBold"/>
              </a:rPr>
              <a:t>V</a:t>
            </a:r>
            <a:endParaRPr sz="1000">
              <a:latin typeface="나눔고딕 ExtraBold"/>
              <a:cs typeface="나눔고딕 ExtraBold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671951" y="2381757"/>
            <a:ext cx="68961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64465" marR="5080" indent="-165100">
              <a:lnSpc>
                <a:spcPct val="100000"/>
              </a:lnSpc>
              <a:spcBef>
                <a:spcPts val="95"/>
              </a:spcBef>
            </a:pPr>
            <a:r>
              <a:rPr sz="1000" b="1" spc="-20" dirty="0">
                <a:latin typeface="나눔고딕 ExtraBold"/>
                <a:cs typeface="나눔고딕 ExtraBold"/>
              </a:rPr>
              <a:t>(가맹점관리</a:t>
            </a:r>
            <a:r>
              <a:rPr sz="1000" b="1" spc="-5" dirty="0">
                <a:latin typeface="나눔고딕 ExtraBold"/>
                <a:cs typeface="나눔고딕 ExtraBold"/>
              </a:rPr>
              <a:t>)  </a:t>
            </a:r>
            <a:r>
              <a:rPr sz="1000" b="1" spc="-20" dirty="0">
                <a:latin typeface="나눔고딕 ExtraBold"/>
                <a:cs typeface="나눔고딕 ExtraBold"/>
              </a:rPr>
              <a:t>매뉴얼</a:t>
            </a:r>
            <a:endParaRPr sz="1000">
              <a:latin typeface="나눔고딕 ExtraBold"/>
              <a:cs typeface="나눔고딕 ExtraBold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681095" y="2838957"/>
            <a:ext cx="66230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000" b="1" spc="-5" dirty="0">
                <a:latin typeface="나눔고딕 ExtraBold"/>
                <a:cs typeface="나눔고딕 ExtraBold"/>
              </a:rPr>
              <a:t>-</a:t>
            </a:r>
            <a:r>
              <a:rPr sz="1000" b="1" spc="-55" dirty="0">
                <a:latin typeface="나눔고딕 ExtraBold"/>
                <a:cs typeface="나눔고딕 ExtraBold"/>
              </a:rPr>
              <a:t> </a:t>
            </a:r>
            <a:r>
              <a:rPr sz="1000" b="1" spc="-25" dirty="0">
                <a:latin typeface="나눔고딕 ExtraBold"/>
                <a:cs typeface="나눔고딕 ExtraBold"/>
              </a:rPr>
              <a:t>3</a:t>
            </a:r>
            <a:r>
              <a:rPr sz="1000" b="1" spc="-5" dirty="0">
                <a:latin typeface="나눔고딕 ExtraBold"/>
                <a:cs typeface="나눔고딕 ExtraBold"/>
              </a:rPr>
              <a:t>개</a:t>
            </a:r>
            <a:r>
              <a:rPr sz="1000" b="1" spc="-55" dirty="0">
                <a:latin typeface="나눔고딕 ExtraBold"/>
                <a:cs typeface="나눔고딕 ExtraBold"/>
              </a:rPr>
              <a:t> </a:t>
            </a:r>
            <a:r>
              <a:rPr sz="1000" b="1" spc="-20" dirty="0">
                <a:latin typeface="나눔고딕 ExtraBold"/>
                <a:cs typeface="나눔고딕 ExtraBold"/>
              </a:rPr>
              <a:t>매뉴얼</a:t>
            </a:r>
            <a:endParaRPr sz="1000">
              <a:latin typeface="나눔고딕 ExtraBold"/>
              <a:cs typeface="나눔고딕 ExtraBold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716280" y="3296411"/>
            <a:ext cx="3905885" cy="1292225"/>
            <a:chOff x="716280" y="3296411"/>
            <a:chExt cx="3905885" cy="1292225"/>
          </a:xfrm>
        </p:grpSpPr>
        <p:sp>
          <p:nvSpPr>
            <p:cNvPr id="14" name="object 14"/>
            <p:cNvSpPr/>
            <p:nvPr/>
          </p:nvSpPr>
          <p:spPr>
            <a:xfrm>
              <a:off x="716280" y="3296411"/>
              <a:ext cx="3905885" cy="1292225"/>
            </a:xfrm>
            <a:custGeom>
              <a:avLst/>
              <a:gdLst/>
              <a:ahLst/>
              <a:cxnLst/>
              <a:rect l="l" t="t" r="r" b="b"/>
              <a:pathLst>
                <a:path w="3905885" h="1292225">
                  <a:moveTo>
                    <a:pt x="3905504" y="0"/>
                  </a:moveTo>
                  <a:lnTo>
                    <a:pt x="0" y="0"/>
                  </a:lnTo>
                  <a:lnTo>
                    <a:pt x="0" y="1292225"/>
                  </a:lnTo>
                  <a:lnTo>
                    <a:pt x="3905504" y="1292225"/>
                  </a:lnTo>
                  <a:lnTo>
                    <a:pt x="3905504" y="0"/>
                  </a:lnTo>
                  <a:close/>
                </a:path>
              </a:pathLst>
            </a:custGeom>
            <a:solidFill>
              <a:srgbClr val="F0F0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24484" y="3497579"/>
              <a:ext cx="3721100" cy="1048385"/>
            </a:xfrm>
            <a:custGeom>
              <a:avLst/>
              <a:gdLst/>
              <a:ahLst/>
              <a:cxnLst/>
              <a:rect l="l" t="t" r="r" b="b"/>
              <a:pathLst>
                <a:path w="3721100" h="1048385">
                  <a:moveTo>
                    <a:pt x="1081913" y="0"/>
                  </a:moveTo>
                  <a:lnTo>
                    <a:pt x="398056" y="0"/>
                  </a:lnTo>
                  <a:lnTo>
                    <a:pt x="0" y="398399"/>
                  </a:lnTo>
                  <a:lnTo>
                    <a:pt x="0" y="1048385"/>
                  </a:lnTo>
                  <a:lnTo>
                    <a:pt x="1081913" y="1048385"/>
                  </a:lnTo>
                  <a:lnTo>
                    <a:pt x="1081913" y="0"/>
                  </a:lnTo>
                  <a:close/>
                </a:path>
                <a:path w="3721100" h="1048385">
                  <a:moveTo>
                    <a:pt x="2392680" y="0"/>
                  </a:moveTo>
                  <a:lnTo>
                    <a:pt x="1708785" y="0"/>
                  </a:lnTo>
                  <a:lnTo>
                    <a:pt x="1310640" y="398399"/>
                  </a:lnTo>
                  <a:lnTo>
                    <a:pt x="1310640" y="1048385"/>
                  </a:lnTo>
                  <a:lnTo>
                    <a:pt x="2392680" y="1048385"/>
                  </a:lnTo>
                  <a:lnTo>
                    <a:pt x="2392680" y="0"/>
                  </a:lnTo>
                  <a:close/>
                </a:path>
                <a:path w="3721100" h="1048385">
                  <a:moveTo>
                    <a:pt x="3720973" y="0"/>
                  </a:moveTo>
                  <a:lnTo>
                    <a:pt x="3037205" y="0"/>
                  </a:lnTo>
                  <a:lnTo>
                    <a:pt x="2639060" y="398399"/>
                  </a:lnTo>
                  <a:lnTo>
                    <a:pt x="2639060" y="1048385"/>
                  </a:lnTo>
                  <a:lnTo>
                    <a:pt x="3720973" y="1048385"/>
                  </a:lnTo>
                  <a:lnTo>
                    <a:pt x="372097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1027480" y="4211573"/>
            <a:ext cx="333692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  <a:tabLst>
                <a:tab pos="1374140" algn="l"/>
                <a:tab pos="2674620" algn="l"/>
              </a:tabLst>
            </a:pPr>
            <a:r>
              <a:rPr sz="1000" b="1" spc="-5" dirty="0">
                <a:latin typeface="나눔고딕 ExtraBold"/>
                <a:cs typeface="나눔고딕 ExtraBold"/>
              </a:rPr>
              <a:t>-</a:t>
            </a:r>
            <a:r>
              <a:rPr sz="1000" b="1" spc="-20" dirty="0">
                <a:latin typeface="나눔고딕 ExtraBold"/>
                <a:cs typeface="나눔고딕 ExtraBold"/>
              </a:rPr>
              <a:t> </a:t>
            </a:r>
            <a:r>
              <a:rPr sz="1000" b="1" spc="-25" dirty="0">
                <a:latin typeface="나눔고딕 ExtraBold"/>
                <a:cs typeface="나눔고딕 ExtraBold"/>
              </a:rPr>
              <a:t>3</a:t>
            </a:r>
            <a:r>
              <a:rPr sz="1000" b="1" spc="-5" dirty="0">
                <a:latin typeface="나눔고딕 ExtraBold"/>
                <a:cs typeface="나눔고딕 ExtraBold"/>
              </a:rPr>
              <a:t>개</a:t>
            </a:r>
            <a:r>
              <a:rPr sz="1000" b="1" spc="-20" dirty="0">
                <a:latin typeface="나눔고딕 ExtraBold"/>
                <a:cs typeface="나눔고딕 ExtraBold"/>
              </a:rPr>
              <a:t> 매뉴</a:t>
            </a:r>
            <a:r>
              <a:rPr sz="1000" b="1" spc="-5" dirty="0">
                <a:latin typeface="나눔고딕 ExtraBold"/>
                <a:cs typeface="나눔고딕 ExtraBold"/>
              </a:rPr>
              <a:t>얼</a:t>
            </a:r>
            <a:r>
              <a:rPr sz="1000" b="1" dirty="0">
                <a:latin typeface="나눔고딕 ExtraBold"/>
                <a:cs typeface="나눔고딕 ExtraBold"/>
              </a:rPr>
              <a:t>	</a:t>
            </a:r>
            <a:r>
              <a:rPr sz="1500" b="1" spc="-7" baseline="5555" dirty="0">
                <a:latin typeface="나눔고딕 ExtraBold"/>
                <a:cs typeface="나눔고딕 ExtraBold"/>
              </a:rPr>
              <a:t>-</a:t>
            </a:r>
            <a:r>
              <a:rPr sz="1500" b="1" spc="-30" baseline="5555" dirty="0">
                <a:latin typeface="나눔고딕 ExtraBold"/>
                <a:cs typeface="나눔고딕 ExtraBold"/>
              </a:rPr>
              <a:t> </a:t>
            </a:r>
            <a:r>
              <a:rPr sz="1500" b="1" spc="-37" baseline="5555" dirty="0">
                <a:latin typeface="나눔고딕 ExtraBold"/>
                <a:cs typeface="나눔고딕 ExtraBold"/>
              </a:rPr>
              <a:t>2</a:t>
            </a:r>
            <a:r>
              <a:rPr sz="1500" b="1" spc="-7" baseline="5555" dirty="0">
                <a:latin typeface="나눔고딕 ExtraBold"/>
                <a:cs typeface="나눔고딕 ExtraBold"/>
              </a:rPr>
              <a:t>개 </a:t>
            </a:r>
            <a:r>
              <a:rPr sz="1500" b="1" spc="-30" baseline="5555" dirty="0">
                <a:latin typeface="나눔고딕 ExtraBold"/>
                <a:cs typeface="나눔고딕 ExtraBold"/>
              </a:rPr>
              <a:t>매뉴</a:t>
            </a:r>
            <a:r>
              <a:rPr sz="1500" b="1" spc="-7" baseline="5555" dirty="0">
                <a:latin typeface="나눔고딕 ExtraBold"/>
                <a:cs typeface="나눔고딕 ExtraBold"/>
              </a:rPr>
              <a:t>얼</a:t>
            </a:r>
            <a:r>
              <a:rPr sz="1500" b="1" baseline="5555" dirty="0">
                <a:latin typeface="나눔고딕 ExtraBold"/>
                <a:cs typeface="나눔고딕 ExtraBold"/>
              </a:rPr>
              <a:t>	</a:t>
            </a:r>
            <a:r>
              <a:rPr sz="1500" b="1" spc="-7" baseline="5555" dirty="0">
                <a:latin typeface="나눔고딕 ExtraBold"/>
                <a:cs typeface="나눔고딕 ExtraBold"/>
              </a:rPr>
              <a:t>-</a:t>
            </a:r>
            <a:r>
              <a:rPr sz="1500" b="1" spc="-82" baseline="5555" dirty="0">
                <a:latin typeface="나눔고딕 ExtraBold"/>
                <a:cs typeface="나눔고딕 ExtraBold"/>
              </a:rPr>
              <a:t> </a:t>
            </a:r>
            <a:r>
              <a:rPr sz="1500" b="1" spc="-37" baseline="5555" dirty="0">
                <a:latin typeface="나눔고딕 ExtraBold"/>
                <a:cs typeface="나눔고딕 ExtraBold"/>
              </a:rPr>
              <a:t>2</a:t>
            </a:r>
            <a:r>
              <a:rPr sz="1500" b="1" spc="-7" baseline="5555" dirty="0">
                <a:latin typeface="나눔고딕 ExtraBold"/>
                <a:cs typeface="나눔고딕 ExtraBold"/>
              </a:rPr>
              <a:t>개</a:t>
            </a:r>
            <a:r>
              <a:rPr sz="1500" b="1" spc="-82" baseline="5555" dirty="0">
                <a:latin typeface="나눔고딕 ExtraBold"/>
                <a:cs typeface="나눔고딕 ExtraBold"/>
              </a:rPr>
              <a:t> </a:t>
            </a:r>
            <a:r>
              <a:rPr sz="1500" b="1" spc="-30" baseline="5555" dirty="0">
                <a:latin typeface="나눔고딕 ExtraBold"/>
                <a:cs typeface="나눔고딕 ExtraBold"/>
              </a:rPr>
              <a:t>매뉴얼</a:t>
            </a:r>
            <a:endParaRPr sz="1500" baseline="5555">
              <a:latin typeface="나눔고딕 ExtraBold"/>
              <a:cs typeface="나눔고딕 ExtraBold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94892" y="2057145"/>
            <a:ext cx="16700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005FA3"/>
                </a:solidFill>
                <a:latin typeface="나눔고딕 ExtraBold"/>
                <a:cs typeface="나눔고딕 ExtraBold"/>
              </a:rPr>
              <a:t>1</a:t>
            </a:r>
            <a:endParaRPr sz="2000">
              <a:latin typeface="나눔고딕 ExtraBold"/>
              <a:cs typeface="나눔고딕 ExtraBold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235707" y="2057145"/>
            <a:ext cx="147828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  <a:tabLst>
                <a:tab pos="1310640" algn="l"/>
              </a:tabLst>
            </a:pPr>
            <a:r>
              <a:rPr sz="2000" b="1" dirty="0">
                <a:solidFill>
                  <a:srgbClr val="005FA3"/>
                </a:solidFill>
                <a:latin typeface="나눔고딕 ExtraBold"/>
                <a:cs typeface="나눔고딕 ExtraBold"/>
              </a:rPr>
              <a:t>2	3</a:t>
            </a:r>
            <a:endParaRPr sz="2000">
              <a:latin typeface="나눔고딕 ExtraBold"/>
              <a:cs typeface="나눔고딕 ExtraBold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928420" y="3452876"/>
            <a:ext cx="16700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005FA3"/>
                </a:solidFill>
                <a:latin typeface="나눔고딕 ExtraBold"/>
                <a:cs typeface="나눔고딕 ExtraBold"/>
              </a:rPr>
              <a:t>4</a:t>
            </a:r>
            <a:endParaRPr sz="2000">
              <a:latin typeface="나눔고딕 ExtraBold"/>
              <a:cs typeface="나눔고딕 ExtraBold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123492" y="3452876"/>
            <a:ext cx="3157220" cy="640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115060">
              <a:lnSpc>
                <a:spcPct val="100000"/>
              </a:lnSpc>
              <a:spcBef>
                <a:spcPts val="105"/>
              </a:spcBef>
              <a:tabLst>
                <a:tab pos="2444750" algn="l"/>
              </a:tabLst>
            </a:pPr>
            <a:r>
              <a:rPr sz="2000" b="1" dirty="0">
                <a:solidFill>
                  <a:srgbClr val="005FA3"/>
                </a:solidFill>
                <a:latin typeface="나눔고딕 ExtraBold"/>
                <a:cs typeface="나눔고딕 ExtraBold"/>
              </a:rPr>
              <a:t>5	6</a:t>
            </a:r>
            <a:endParaRPr sz="2000">
              <a:latin typeface="나눔고딕 ExtraBold"/>
              <a:cs typeface="나눔고딕 ExtraBold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tabLst>
                <a:tab pos="1374140" algn="l"/>
                <a:tab pos="2674620" algn="l"/>
              </a:tabLst>
            </a:pPr>
            <a:r>
              <a:rPr sz="1000" b="1" spc="-20" dirty="0">
                <a:latin typeface="나눔고딕 ExtraBold"/>
                <a:cs typeface="나눔고딕 ExtraBold"/>
              </a:rPr>
              <a:t>가맹영</a:t>
            </a:r>
            <a:r>
              <a:rPr sz="1000" b="1" spc="-5" dirty="0">
                <a:latin typeface="나눔고딕 ExtraBold"/>
                <a:cs typeface="나눔고딕 ExtraBold"/>
              </a:rPr>
              <a:t>업</a:t>
            </a:r>
            <a:r>
              <a:rPr sz="1000" b="1" dirty="0">
                <a:latin typeface="나눔고딕 ExtraBold"/>
                <a:cs typeface="나눔고딕 ExtraBold"/>
              </a:rPr>
              <a:t>	</a:t>
            </a:r>
            <a:r>
              <a:rPr sz="1500" b="1" spc="-30" baseline="5555" dirty="0">
                <a:latin typeface="나눔고딕 ExtraBold"/>
                <a:cs typeface="나눔고딕 ExtraBold"/>
              </a:rPr>
              <a:t>상권분</a:t>
            </a:r>
            <a:r>
              <a:rPr sz="1500" b="1" spc="-7" baseline="5555" dirty="0">
                <a:latin typeface="나눔고딕 ExtraBold"/>
                <a:cs typeface="나눔고딕 ExtraBold"/>
              </a:rPr>
              <a:t>석</a:t>
            </a:r>
            <a:r>
              <a:rPr sz="1500" b="1" baseline="5555" dirty="0">
                <a:latin typeface="나눔고딕 ExtraBold"/>
                <a:cs typeface="나눔고딕 ExtraBold"/>
              </a:rPr>
              <a:t>	</a:t>
            </a:r>
            <a:r>
              <a:rPr sz="1500" b="1" spc="-30" baseline="5555" dirty="0">
                <a:latin typeface="나눔고딕 ExtraBold"/>
                <a:cs typeface="나눔고딕 ExtraBold"/>
              </a:rPr>
              <a:t>매장오픈</a:t>
            </a:r>
            <a:endParaRPr sz="1500" baseline="5555">
              <a:latin typeface="나눔고딕 ExtraBold"/>
              <a:cs typeface="나눔고딕 ExtraBold"/>
            </a:endParaRPr>
          </a:p>
          <a:p>
            <a:pPr marL="59055">
              <a:lnSpc>
                <a:spcPct val="100000"/>
              </a:lnSpc>
              <a:tabLst>
                <a:tab pos="1431925" algn="l"/>
                <a:tab pos="2734310" algn="l"/>
              </a:tabLst>
            </a:pPr>
            <a:r>
              <a:rPr sz="1000" b="1" spc="-15" dirty="0">
                <a:latin typeface="나눔고딕 ExtraBold"/>
                <a:cs typeface="나눔고딕 ExtraBold"/>
              </a:rPr>
              <a:t>매뉴얼	</a:t>
            </a:r>
            <a:r>
              <a:rPr sz="1500" b="1" spc="-22" baseline="5555" dirty="0">
                <a:latin typeface="나눔고딕 ExtraBold"/>
                <a:cs typeface="나눔고딕 ExtraBold"/>
              </a:rPr>
              <a:t>매뉴얼	</a:t>
            </a:r>
            <a:r>
              <a:rPr sz="1500" b="1" spc="-30" baseline="5555" dirty="0">
                <a:latin typeface="나눔고딕 ExtraBold"/>
                <a:cs typeface="나눔고딕 ExtraBold"/>
              </a:rPr>
              <a:t>매뉴얼</a:t>
            </a:r>
            <a:endParaRPr sz="1500" baseline="5555">
              <a:latin typeface="나눔고딕 ExtraBold"/>
              <a:cs typeface="나눔고딕 ExtraBold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403603" y="1591055"/>
            <a:ext cx="2581910" cy="306705"/>
          </a:xfrm>
          <a:prstGeom prst="rect">
            <a:avLst/>
          </a:prstGeom>
          <a:solidFill>
            <a:srgbClr val="E6EBF6"/>
          </a:solidFill>
        </p:spPr>
        <p:txBody>
          <a:bodyPr vert="horz" wrap="square" lIns="0" tIns="66675" rIns="0" bIns="0" rtlCol="0">
            <a:spAutoFit/>
          </a:bodyPr>
          <a:lstStyle/>
          <a:p>
            <a:pPr marL="464820">
              <a:lnSpc>
                <a:spcPct val="100000"/>
              </a:lnSpc>
              <a:spcBef>
                <a:spcPts val="525"/>
              </a:spcBef>
            </a:pPr>
            <a:r>
              <a:rPr sz="1000" b="1" spc="-15" dirty="0">
                <a:latin typeface="나눔고딕 ExtraBold"/>
                <a:cs typeface="나눔고딕 ExtraBold"/>
              </a:rPr>
              <a:t>프랜차이즈</a:t>
            </a:r>
            <a:r>
              <a:rPr sz="1000" b="1" spc="-40" dirty="0">
                <a:latin typeface="나눔고딕 ExtraBold"/>
                <a:cs typeface="나눔고딕 ExtraBold"/>
              </a:rPr>
              <a:t> </a:t>
            </a:r>
            <a:r>
              <a:rPr sz="1000" b="1" spc="-15" dirty="0">
                <a:latin typeface="나눔고딕 ExtraBold"/>
                <a:cs typeface="나눔고딕 ExtraBold"/>
              </a:rPr>
              <a:t>매뉴얼</a:t>
            </a:r>
            <a:r>
              <a:rPr sz="1000" b="1" spc="-50" dirty="0">
                <a:latin typeface="나눔고딕 ExtraBold"/>
                <a:cs typeface="나눔고딕 ExtraBold"/>
              </a:rPr>
              <a:t> </a:t>
            </a:r>
            <a:r>
              <a:rPr sz="1000" b="1" spc="-15" dirty="0">
                <a:latin typeface="나눔고딕 ExtraBold"/>
                <a:cs typeface="나눔고딕 ExtraBold"/>
              </a:rPr>
              <a:t>시스템</a:t>
            </a:r>
            <a:r>
              <a:rPr sz="1000" b="1" spc="-45" dirty="0">
                <a:latin typeface="나눔고딕 ExtraBold"/>
                <a:cs typeface="나눔고딕 ExtraBold"/>
              </a:rPr>
              <a:t> </a:t>
            </a:r>
            <a:r>
              <a:rPr sz="1000" b="1" spc="-20" dirty="0">
                <a:latin typeface="나눔고딕 ExtraBold"/>
                <a:cs typeface="나눔고딕 ExtraBold"/>
              </a:rPr>
              <a:t>구축</a:t>
            </a:r>
            <a:endParaRPr sz="1000">
              <a:latin typeface="나눔고딕 ExtraBold"/>
              <a:cs typeface="나눔고딕 ExtraBold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574791" y="1591055"/>
            <a:ext cx="2581910" cy="306705"/>
          </a:xfrm>
          <a:prstGeom prst="rect">
            <a:avLst/>
          </a:prstGeom>
          <a:solidFill>
            <a:srgbClr val="E6EBF6"/>
          </a:solidFill>
        </p:spPr>
        <p:txBody>
          <a:bodyPr vert="horz" wrap="square" lIns="0" tIns="66675" rIns="0" bIns="0" rtlCol="0">
            <a:spAutoFit/>
          </a:bodyPr>
          <a:lstStyle/>
          <a:p>
            <a:pPr marL="466090">
              <a:lnSpc>
                <a:spcPct val="100000"/>
              </a:lnSpc>
              <a:spcBef>
                <a:spcPts val="525"/>
              </a:spcBef>
            </a:pPr>
            <a:r>
              <a:rPr sz="1000" b="1" spc="-15" dirty="0">
                <a:latin typeface="나눔고딕 ExtraBold"/>
                <a:cs typeface="나눔고딕 ExtraBold"/>
              </a:rPr>
              <a:t>프랜차이즈</a:t>
            </a:r>
            <a:r>
              <a:rPr sz="1000" b="1" spc="-25" dirty="0">
                <a:latin typeface="나눔고딕 ExtraBold"/>
                <a:cs typeface="나눔고딕 ExtraBold"/>
              </a:rPr>
              <a:t> </a:t>
            </a:r>
            <a:r>
              <a:rPr sz="1000" b="1" spc="-15" dirty="0">
                <a:latin typeface="나눔고딕 ExtraBold"/>
                <a:cs typeface="나눔고딕 ExtraBold"/>
              </a:rPr>
              <a:t>파일링</a:t>
            </a:r>
            <a:r>
              <a:rPr sz="1000" b="1" spc="-50" dirty="0">
                <a:latin typeface="나눔고딕 ExtraBold"/>
                <a:cs typeface="나눔고딕 ExtraBold"/>
              </a:rPr>
              <a:t> </a:t>
            </a:r>
            <a:r>
              <a:rPr sz="1000" b="1" spc="-15" dirty="0">
                <a:latin typeface="나눔고딕 ExtraBold"/>
                <a:cs typeface="나눔고딕 ExtraBold"/>
              </a:rPr>
              <a:t>시스템</a:t>
            </a:r>
            <a:r>
              <a:rPr sz="1000" b="1" spc="-45" dirty="0">
                <a:latin typeface="나눔고딕 ExtraBold"/>
                <a:cs typeface="나눔고딕 ExtraBold"/>
              </a:rPr>
              <a:t> </a:t>
            </a:r>
            <a:r>
              <a:rPr sz="1000" b="1" spc="-20" dirty="0">
                <a:latin typeface="나눔고딕 ExtraBold"/>
                <a:cs typeface="나눔고딕 ExtraBold"/>
              </a:rPr>
              <a:t>구축</a:t>
            </a:r>
            <a:endParaRPr sz="1000">
              <a:latin typeface="나눔고딕 ExtraBold"/>
              <a:cs typeface="나눔고딕 ExtraBold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251459" y="650763"/>
            <a:ext cx="8327390" cy="42545"/>
            <a:chOff x="251459" y="650763"/>
            <a:chExt cx="8327390" cy="42545"/>
          </a:xfrm>
        </p:grpSpPr>
        <p:sp>
          <p:nvSpPr>
            <p:cNvPr id="24" name="object 24"/>
            <p:cNvSpPr/>
            <p:nvPr/>
          </p:nvSpPr>
          <p:spPr>
            <a:xfrm>
              <a:off x="2816352" y="650763"/>
              <a:ext cx="5762625" cy="42545"/>
            </a:xfrm>
            <a:custGeom>
              <a:avLst/>
              <a:gdLst/>
              <a:ahLst/>
              <a:cxnLst/>
              <a:rect l="l" t="t" r="r" b="b"/>
              <a:pathLst>
                <a:path w="5762625" h="42545">
                  <a:moveTo>
                    <a:pt x="5762244" y="0"/>
                  </a:moveTo>
                  <a:lnTo>
                    <a:pt x="0" y="0"/>
                  </a:lnTo>
                  <a:lnTo>
                    <a:pt x="0" y="42402"/>
                  </a:lnTo>
                  <a:lnTo>
                    <a:pt x="5762244" y="42402"/>
                  </a:lnTo>
                  <a:lnTo>
                    <a:pt x="5762244" y="0"/>
                  </a:lnTo>
                  <a:close/>
                </a:path>
              </a:pathLst>
            </a:custGeom>
            <a:solidFill>
              <a:srgbClr val="E6EB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251459" y="650763"/>
              <a:ext cx="2688590" cy="42545"/>
            </a:xfrm>
            <a:custGeom>
              <a:avLst/>
              <a:gdLst/>
              <a:ahLst/>
              <a:cxnLst/>
              <a:rect l="l" t="t" r="r" b="b"/>
              <a:pathLst>
                <a:path w="2688590" h="42545">
                  <a:moveTo>
                    <a:pt x="2688082" y="0"/>
                  </a:moveTo>
                  <a:lnTo>
                    <a:pt x="0" y="0"/>
                  </a:lnTo>
                  <a:lnTo>
                    <a:pt x="0" y="42402"/>
                  </a:lnTo>
                  <a:lnTo>
                    <a:pt x="2688082" y="42402"/>
                  </a:lnTo>
                  <a:lnTo>
                    <a:pt x="2688082" y="0"/>
                  </a:lnTo>
                  <a:close/>
                </a:path>
              </a:pathLst>
            </a:custGeom>
            <a:solidFill>
              <a:srgbClr val="93B3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6" name="object 26"/>
          <p:cNvGrpSpPr/>
          <p:nvPr/>
        </p:nvGrpSpPr>
        <p:grpSpPr>
          <a:xfrm>
            <a:off x="5076444" y="4774691"/>
            <a:ext cx="3502660" cy="1910080"/>
            <a:chOff x="5076444" y="4774691"/>
            <a:chExt cx="3502660" cy="1910080"/>
          </a:xfrm>
        </p:grpSpPr>
        <p:pic>
          <p:nvPicPr>
            <p:cNvPr id="27" name="object 2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076444" y="4774691"/>
              <a:ext cx="2758440" cy="1909572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071360" y="5489447"/>
              <a:ext cx="1507236" cy="1194815"/>
            </a:xfrm>
            <a:prstGeom prst="rect">
              <a:avLst/>
            </a:prstGeom>
          </p:spPr>
        </p:pic>
      </p:grpSp>
      <p:grpSp>
        <p:nvGrpSpPr>
          <p:cNvPr id="29" name="object 29"/>
          <p:cNvGrpSpPr/>
          <p:nvPr/>
        </p:nvGrpSpPr>
        <p:grpSpPr>
          <a:xfrm>
            <a:off x="1397508" y="4750308"/>
            <a:ext cx="3015615" cy="1929130"/>
            <a:chOff x="1397508" y="4750308"/>
            <a:chExt cx="3015615" cy="1929130"/>
          </a:xfrm>
        </p:grpSpPr>
        <p:pic>
          <p:nvPicPr>
            <p:cNvPr id="30" name="object 3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03604" y="4756404"/>
              <a:ext cx="3003804" cy="1917192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1400556" y="4753356"/>
              <a:ext cx="3009900" cy="1923414"/>
            </a:xfrm>
            <a:custGeom>
              <a:avLst/>
              <a:gdLst/>
              <a:ahLst/>
              <a:cxnLst/>
              <a:rect l="l" t="t" r="r" b="b"/>
              <a:pathLst>
                <a:path w="3009900" h="1923415">
                  <a:moveTo>
                    <a:pt x="0" y="1922907"/>
                  </a:moveTo>
                  <a:lnTo>
                    <a:pt x="3009519" y="1922907"/>
                  </a:lnTo>
                  <a:lnTo>
                    <a:pt x="3009519" y="0"/>
                  </a:lnTo>
                  <a:lnTo>
                    <a:pt x="0" y="0"/>
                  </a:lnTo>
                  <a:lnTo>
                    <a:pt x="0" y="1922907"/>
                  </a:lnTo>
                  <a:close/>
                </a:path>
              </a:pathLst>
            </a:custGeom>
            <a:ln w="6096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328066" y="4749546"/>
            <a:ext cx="98361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-20" dirty="0">
                <a:latin typeface="나눔고딕 ExtraBold"/>
                <a:cs typeface="나눔고딕 ExtraBold"/>
              </a:rPr>
              <a:t>컨설팅실행사례</a:t>
            </a:r>
            <a:r>
              <a:rPr sz="1100" b="1" dirty="0">
                <a:latin typeface="나눔고딕 ExtraBold"/>
                <a:cs typeface="나눔고딕 ExtraBold"/>
              </a:rPr>
              <a:t>)</a:t>
            </a:r>
            <a:endParaRPr sz="1100">
              <a:latin typeface="나눔고딕 ExtraBold"/>
              <a:cs typeface="나눔고딕 ExtraBold"/>
            </a:endParaRPr>
          </a:p>
        </p:txBody>
      </p:sp>
      <p:sp>
        <p:nvSpPr>
          <p:cNvPr id="35" name="object 3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pPr marL="38100">
                <a:lnSpc>
                  <a:spcPct val="100000"/>
                </a:lnSpc>
                <a:spcBef>
                  <a:spcPts val="40"/>
                </a:spcBef>
              </a:pPr>
              <a:t>28</a:t>
            </a:fld>
            <a:endParaRPr dirty="0"/>
          </a:p>
        </p:txBody>
      </p:sp>
      <p:graphicFrame>
        <p:nvGraphicFramePr>
          <p:cNvPr id="33" name="object 33"/>
          <p:cNvGraphicFramePr>
            <a:graphicFrameLocks noGrp="1"/>
          </p:cNvGraphicFramePr>
          <p:nvPr/>
        </p:nvGraphicFramePr>
        <p:xfrm>
          <a:off x="4992751" y="1978025"/>
          <a:ext cx="3585208" cy="26003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245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332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74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892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sz="1000" b="1" spc="-25" dirty="0">
                          <a:latin typeface="나눔고딕 ExtraBold"/>
                          <a:cs typeface="나눔고딕 ExtraBold"/>
                        </a:rPr>
                        <a:t>NO</a:t>
                      </a:r>
                      <a:endParaRPr sz="1000">
                        <a:latin typeface="나눔고딕 ExtraBold"/>
                        <a:cs typeface="나눔고딕 ExtraBold"/>
                      </a:endParaRPr>
                    </a:p>
                  </a:txBody>
                  <a:tcPr marL="0" marR="0" marT="59690" marB="0">
                    <a:lnR w="6350">
                      <a:solidFill>
                        <a:srgbClr val="B4B4B4"/>
                      </a:solidFill>
                      <a:prstDash val="solid"/>
                    </a:lnR>
                    <a:lnT w="6350">
                      <a:solidFill>
                        <a:srgbClr val="B4B4B4"/>
                      </a:solidFill>
                      <a:prstDash val="solid"/>
                    </a:lnT>
                    <a:lnB w="6350">
                      <a:solidFill>
                        <a:srgbClr val="B4B4B4"/>
                      </a:solidFill>
                      <a:prstDash val="soli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sz="1000" b="1" spc="-15" dirty="0">
                          <a:latin typeface="나눔고딕 ExtraBold"/>
                          <a:cs typeface="나눔고딕 ExtraBold"/>
                        </a:rPr>
                        <a:t>업무파</a:t>
                      </a:r>
                      <a:r>
                        <a:rPr sz="1000" b="1" dirty="0">
                          <a:latin typeface="나눔고딕 ExtraBold"/>
                          <a:cs typeface="나눔고딕 ExtraBold"/>
                        </a:rPr>
                        <a:t>일</a:t>
                      </a:r>
                      <a:r>
                        <a:rPr sz="1000" b="1" spc="-55" dirty="0">
                          <a:latin typeface="나눔고딕 ExtraBold"/>
                          <a:cs typeface="나눔고딕 ExtraBold"/>
                        </a:rPr>
                        <a:t> </a:t>
                      </a:r>
                      <a:r>
                        <a:rPr sz="1000" b="1" spc="-15" dirty="0">
                          <a:latin typeface="나눔고딕 ExtraBold"/>
                          <a:cs typeface="나눔고딕 ExtraBold"/>
                        </a:rPr>
                        <a:t>영역</a:t>
                      </a:r>
                      <a:endParaRPr sz="1000">
                        <a:latin typeface="나눔고딕 ExtraBold"/>
                        <a:cs typeface="나눔고딕 ExtraBold"/>
                      </a:endParaRPr>
                    </a:p>
                  </a:txBody>
                  <a:tcPr marL="0" marR="0" marT="59690" marB="0">
                    <a:lnL w="6350">
                      <a:solidFill>
                        <a:srgbClr val="B4B4B4"/>
                      </a:solidFill>
                      <a:prstDash val="solid"/>
                    </a:lnL>
                    <a:lnR w="6350">
                      <a:solidFill>
                        <a:srgbClr val="B4B4B4"/>
                      </a:solidFill>
                      <a:prstDash val="solid"/>
                    </a:lnR>
                    <a:lnT w="6350">
                      <a:solidFill>
                        <a:srgbClr val="B4B4B4"/>
                      </a:solidFill>
                      <a:prstDash val="solid"/>
                    </a:lnT>
                    <a:lnB w="6350">
                      <a:solidFill>
                        <a:srgbClr val="B4B4B4"/>
                      </a:solidFill>
                      <a:prstDash val="soli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sz="1000" b="1" spc="-20" dirty="0">
                          <a:latin typeface="나눔고딕 ExtraBold"/>
                          <a:cs typeface="나눔고딕 ExtraBold"/>
                        </a:rPr>
                        <a:t>파일수</a:t>
                      </a:r>
                      <a:endParaRPr sz="1000">
                        <a:latin typeface="나눔고딕 ExtraBold"/>
                        <a:cs typeface="나눔고딕 ExtraBold"/>
                      </a:endParaRPr>
                    </a:p>
                  </a:txBody>
                  <a:tcPr marL="0" marR="0" marT="59690" marB="0">
                    <a:lnL w="6350">
                      <a:solidFill>
                        <a:srgbClr val="B4B4B4"/>
                      </a:solidFill>
                      <a:prstDash val="solid"/>
                    </a:lnL>
                    <a:lnT w="6350">
                      <a:solidFill>
                        <a:srgbClr val="B4B4B4"/>
                      </a:solidFill>
                      <a:prstDash val="solid"/>
                    </a:lnT>
                    <a:lnB w="6350">
                      <a:solidFill>
                        <a:srgbClr val="B4B4B4"/>
                      </a:solidFill>
                      <a:prstDash val="solid"/>
                    </a:lnB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925"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464"/>
                        </a:spcBef>
                      </a:pPr>
                      <a:r>
                        <a:rPr sz="1000" b="1" dirty="0">
                          <a:latin typeface="나눔고딕 ExtraBold"/>
                          <a:cs typeface="나눔고딕 ExtraBold"/>
                        </a:rPr>
                        <a:t>1</a:t>
                      </a:r>
                      <a:endParaRPr sz="1000">
                        <a:latin typeface="나눔고딕 ExtraBold"/>
                        <a:cs typeface="나눔고딕 ExtraBold"/>
                      </a:endParaRPr>
                    </a:p>
                  </a:txBody>
                  <a:tcPr marL="0" marR="0" marT="59054" marB="0">
                    <a:lnR w="6350">
                      <a:solidFill>
                        <a:srgbClr val="B4B4B4"/>
                      </a:solidFill>
                      <a:prstDash val="solid"/>
                    </a:lnR>
                    <a:lnT w="6350">
                      <a:solidFill>
                        <a:srgbClr val="B4B4B4"/>
                      </a:solidFill>
                      <a:prstDash val="solid"/>
                    </a:lnT>
                    <a:lnB w="6350">
                      <a:solidFill>
                        <a:srgbClr val="B4B4B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464"/>
                        </a:spcBef>
                      </a:pPr>
                      <a:r>
                        <a:rPr sz="1000" b="1" spc="-15" dirty="0">
                          <a:latin typeface="나눔고딕 ExtraBold"/>
                          <a:cs typeface="나눔고딕 ExtraBold"/>
                        </a:rPr>
                        <a:t>마케</a:t>
                      </a:r>
                      <a:r>
                        <a:rPr sz="1000" b="1" dirty="0">
                          <a:latin typeface="나눔고딕 ExtraBold"/>
                          <a:cs typeface="나눔고딕 ExtraBold"/>
                        </a:rPr>
                        <a:t>팅</a:t>
                      </a:r>
                      <a:r>
                        <a:rPr sz="1000" b="1" spc="-55" dirty="0">
                          <a:latin typeface="나눔고딕 ExtraBold"/>
                          <a:cs typeface="나눔고딕 ExtraBold"/>
                        </a:rPr>
                        <a:t> </a:t>
                      </a:r>
                      <a:r>
                        <a:rPr sz="1000" b="1" spc="-15" dirty="0">
                          <a:latin typeface="나눔고딕 ExtraBold"/>
                          <a:cs typeface="나눔고딕 ExtraBold"/>
                        </a:rPr>
                        <a:t>부문</a:t>
                      </a:r>
                      <a:endParaRPr sz="1000">
                        <a:latin typeface="나눔고딕 ExtraBold"/>
                        <a:cs typeface="나눔고딕 ExtraBold"/>
                      </a:endParaRPr>
                    </a:p>
                  </a:txBody>
                  <a:tcPr marL="0" marR="0" marT="59054" marB="0">
                    <a:lnL w="6350">
                      <a:solidFill>
                        <a:srgbClr val="B4B4B4"/>
                      </a:solidFill>
                      <a:prstDash val="solid"/>
                    </a:lnL>
                    <a:lnR w="6350">
                      <a:solidFill>
                        <a:srgbClr val="B4B4B4"/>
                      </a:solidFill>
                      <a:prstDash val="solid"/>
                    </a:lnR>
                    <a:lnT w="6350">
                      <a:solidFill>
                        <a:srgbClr val="B4B4B4"/>
                      </a:solidFill>
                      <a:prstDash val="solid"/>
                    </a:lnT>
                    <a:lnB w="6350">
                      <a:solidFill>
                        <a:srgbClr val="B4B4B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464"/>
                        </a:spcBef>
                      </a:pPr>
                      <a:r>
                        <a:rPr sz="1000" b="1" spc="-20" dirty="0">
                          <a:latin typeface="나눔고딕 ExtraBold"/>
                          <a:cs typeface="나눔고딕 ExtraBold"/>
                        </a:rPr>
                        <a:t>22개</a:t>
                      </a:r>
                      <a:endParaRPr sz="1000">
                        <a:latin typeface="나눔고딕 ExtraBold"/>
                        <a:cs typeface="나눔고딕 ExtraBold"/>
                      </a:endParaRPr>
                    </a:p>
                  </a:txBody>
                  <a:tcPr marL="0" marR="0" marT="59054" marB="0">
                    <a:lnL w="6350">
                      <a:solidFill>
                        <a:srgbClr val="B4B4B4"/>
                      </a:solidFill>
                      <a:prstDash val="solid"/>
                    </a:lnL>
                    <a:lnT w="6350">
                      <a:solidFill>
                        <a:srgbClr val="B4B4B4"/>
                      </a:solidFill>
                      <a:prstDash val="solid"/>
                    </a:lnT>
                    <a:lnB w="6350">
                      <a:solidFill>
                        <a:srgbClr val="B4B4B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925"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464"/>
                        </a:spcBef>
                      </a:pPr>
                      <a:r>
                        <a:rPr sz="1000" b="1" dirty="0">
                          <a:latin typeface="나눔고딕 ExtraBold"/>
                          <a:cs typeface="나눔고딕 ExtraBold"/>
                        </a:rPr>
                        <a:t>2</a:t>
                      </a:r>
                      <a:endParaRPr sz="1000">
                        <a:latin typeface="나눔고딕 ExtraBold"/>
                        <a:cs typeface="나눔고딕 ExtraBold"/>
                      </a:endParaRPr>
                    </a:p>
                  </a:txBody>
                  <a:tcPr marL="0" marR="0" marT="59054" marB="0">
                    <a:lnR w="6350">
                      <a:solidFill>
                        <a:srgbClr val="B4B4B4"/>
                      </a:solidFill>
                      <a:prstDash val="solid"/>
                    </a:lnR>
                    <a:lnT w="6350">
                      <a:solidFill>
                        <a:srgbClr val="B4B4B4"/>
                      </a:solidFill>
                      <a:prstDash val="solid"/>
                    </a:lnT>
                    <a:lnB w="6350">
                      <a:solidFill>
                        <a:srgbClr val="B4B4B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464"/>
                        </a:spcBef>
                      </a:pPr>
                      <a:r>
                        <a:rPr sz="1000" b="1" spc="-15" dirty="0">
                          <a:latin typeface="나눔고딕 ExtraBold"/>
                          <a:cs typeface="나눔고딕 ExtraBold"/>
                        </a:rPr>
                        <a:t>가맹영</a:t>
                      </a:r>
                      <a:r>
                        <a:rPr sz="1000" b="1" dirty="0">
                          <a:latin typeface="나눔고딕 ExtraBold"/>
                          <a:cs typeface="나눔고딕 ExtraBold"/>
                        </a:rPr>
                        <a:t>업</a:t>
                      </a:r>
                      <a:r>
                        <a:rPr sz="1000" b="1" spc="-55" dirty="0">
                          <a:latin typeface="나눔고딕 ExtraBold"/>
                          <a:cs typeface="나눔고딕 ExtraBold"/>
                        </a:rPr>
                        <a:t> </a:t>
                      </a:r>
                      <a:r>
                        <a:rPr sz="1000" b="1" spc="-15" dirty="0">
                          <a:latin typeface="나눔고딕 ExtraBold"/>
                          <a:cs typeface="나눔고딕 ExtraBold"/>
                        </a:rPr>
                        <a:t>부문</a:t>
                      </a:r>
                      <a:endParaRPr sz="1000">
                        <a:latin typeface="나눔고딕 ExtraBold"/>
                        <a:cs typeface="나눔고딕 ExtraBold"/>
                      </a:endParaRPr>
                    </a:p>
                  </a:txBody>
                  <a:tcPr marL="0" marR="0" marT="59054" marB="0">
                    <a:lnL w="6350">
                      <a:solidFill>
                        <a:srgbClr val="B4B4B4"/>
                      </a:solidFill>
                      <a:prstDash val="solid"/>
                    </a:lnL>
                    <a:lnR w="6350">
                      <a:solidFill>
                        <a:srgbClr val="B4B4B4"/>
                      </a:solidFill>
                      <a:prstDash val="solid"/>
                    </a:lnR>
                    <a:lnT w="6350">
                      <a:solidFill>
                        <a:srgbClr val="B4B4B4"/>
                      </a:solidFill>
                      <a:prstDash val="solid"/>
                    </a:lnT>
                    <a:lnB w="6350">
                      <a:solidFill>
                        <a:srgbClr val="B4B4B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464"/>
                        </a:spcBef>
                      </a:pPr>
                      <a:r>
                        <a:rPr sz="1000" b="1" spc="-20" dirty="0">
                          <a:latin typeface="나눔고딕 ExtraBold"/>
                          <a:cs typeface="나눔고딕 ExtraBold"/>
                        </a:rPr>
                        <a:t>21개</a:t>
                      </a:r>
                      <a:endParaRPr sz="1000">
                        <a:latin typeface="나눔고딕 ExtraBold"/>
                        <a:cs typeface="나눔고딕 ExtraBold"/>
                      </a:endParaRPr>
                    </a:p>
                  </a:txBody>
                  <a:tcPr marL="0" marR="0" marT="59054" marB="0">
                    <a:lnL w="6350">
                      <a:solidFill>
                        <a:srgbClr val="B4B4B4"/>
                      </a:solidFill>
                      <a:prstDash val="solid"/>
                    </a:lnL>
                    <a:lnT w="6350">
                      <a:solidFill>
                        <a:srgbClr val="B4B4B4"/>
                      </a:solidFill>
                      <a:prstDash val="solid"/>
                    </a:lnT>
                    <a:lnB w="6350">
                      <a:solidFill>
                        <a:srgbClr val="B4B4B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925"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sz="1000" b="1" dirty="0">
                          <a:latin typeface="나눔고딕 ExtraBold"/>
                          <a:cs typeface="나눔고딕 ExtraBold"/>
                        </a:rPr>
                        <a:t>3</a:t>
                      </a:r>
                      <a:endParaRPr sz="1000">
                        <a:latin typeface="나눔고딕 ExtraBold"/>
                        <a:cs typeface="나눔고딕 ExtraBold"/>
                      </a:endParaRPr>
                    </a:p>
                  </a:txBody>
                  <a:tcPr marL="0" marR="0" marT="59690" marB="0">
                    <a:lnR w="6350">
                      <a:solidFill>
                        <a:srgbClr val="B4B4B4"/>
                      </a:solidFill>
                      <a:prstDash val="solid"/>
                    </a:lnR>
                    <a:lnT w="6350">
                      <a:solidFill>
                        <a:srgbClr val="B4B4B4"/>
                      </a:solidFill>
                      <a:prstDash val="solid"/>
                    </a:lnT>
                    <a:lnB w="6350">
                      <a:solidFill>
                        <a:srgbClr val="B4B4B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sz="1000" b="1" spc="-15" dirty="0">
                          <a:latin typeface="나눔고딕 ExtraBold"/>
                          <a:cs typeface="나눔고딕 ExtraBold"/>
                        </a:rPr>
                        <a:t>점포개</a:t>
                      </a:r>
                      <a:r>
                        <a:rPr sz="1000" b="1" dirty="0">
                          <a:latin typeface="나눔고딕 ExtraBold"/>
                          <a:cs typeface="나눔고딕 ExtraBold"/>
                        </a:rPr>
                        <a:t>발</a:t>
                      </a:r>
                      <a:r>
                        <a:rPr sz="1000" b="1" spc="-30" dirty="0">
                          <a:latin typeface="나눔고딕 ExtraBold"/>
                          <a:cs typeface="나눔고딕 ExtraBold"/>
                        </a:rPr>
                        <a:t> </a:t>
                      </a:r>
                      <a:r>
                        <a:rPr sz="1000" b="1" dirty="0">
                          <a:latin typeface="나눔고딕 ExtraBold"/>
                          <a:cs typeface="나눔고딕 ExtraBold"/>
                        </a:rPr>
                        <a:t>/</a:t>
                      </a:r>
                      <a:r>
                        <a:rPr sz="1000" b="1" spc="-30" dirty="0">
                          <a:latin typeface="나눔고딕 ExtraBold"/>
                          <a:cs typeface="나눔고딕 ExtraBold"/>
                        </a:rPr>
                        <a:t> </a:t>
                      </a:r>
                      <a:r>
                        <a:rPr sz="1000" b="1" spc="-15" dirty="0">
                          <a:latin typeface="나눔고딕 ExtraBold"/>
                          <a:cs typeface="나눔고딕 ExtraBold"/>
                        </a:rPr>
                        <a:t>상권조사부문</a:t>
                      </a:r>
                      <a:endParaRPr sz="1000">
                        <a:latin typeface="나눔고딕 ExtraBold"/>
                        <a:cs typeface="나눔고딕 ExtraBold"/>
                      </a:endParaRPr>
                    </a:p>
                  </a:txBody>
                  <a:tcPr marL="0" marR="0" marT="59690" marB="0">
                    <a:lnL w="6350">
                      <a:solidFill>
                        <a:srgbClr val="B4B4B4"/>
                      </a:solidFill>
                      <a:prstDash val="solid"/>
                    </a:lnL>
                    <a:lnR w="6350">
                      <a:solidFill>
                        <a:srgbClr val="B4B4B4"/>
                      </a:solidFill>
                      <a:prstDash val="solid"/>
                    </a:lnR>
                    <a:lnT w="6350">
                      <a:solidFill>
                        <a:srgbClr val="B4B4B4"/>
                      </a:solidFill>
                      <a:prstDash val="solid"/>
                    </a:lnT>
                    <a:lnB w="6350">
                      <a:solidFill>
                        <a:srgbClr val="B4B4B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sz="1000" b="1" spc="-20" dirty="0">
                          <a:latin typeface="나눔고딕 ExtraBold"/>
                          <a:cs typeface="나눔고딕 ExtraBold"/>
                        </a:rPr>
                        <a:t>13개</a:t>
                      </a:r>
                      <a:endParaRPr sz="1000">
                        <a:latin typeface="나눔고딕 ExtraBold"/>
                        <a:cs typeface="나눔고딕 ExtraBold"/>
                      </a:endParaRPr>
                    </a:p>
                  </a:txBody>
                  <a:tcPr marL="0" marR="0" marT="59690" marB="0">
                    <a:lnL w="6350">
                      <a:solidFill>
                        <a:srgbClr val="B4B4B4"/>
                      </a:solidFill>
                      <a:prstDash val="solid"/>
                    </a:lnL>
                    <a:lnT w="6350">
                      <a:solidFill>
                        <a:srgbClr val="B4B4B4"/>
                      </a:solidFill>
                      <a:prstDash val="solid"/>
                    </a:lnT>
                    <a:lnB w="6350">
                      <a:solidFill>
                        <a:srgbClr val="B4B4B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925"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sz="1000" b="1" dirty="0">
                          <a:latin typeface="나눔고딕 ExtraBold"/>
                          <a:cs typeface="나눔고딕 ExtraBold"/>
                        </a:rPr>
                        <a:t>4</a:t>
                      </a:r>
                      <a:endParaRPr sz="1000">
                        <a:latin typeface="나눔고딕 ExtraBold"/>
                        <a:cs typeface="나눔고딕 ExtraBold"/>
                      </a:endParaRPr>
                    </a:p>
                  </a:txBody>
                  <a:tcPr marL="0" marR="0" marT="59690" marB="0">
                    <a:lnR w="6350">
                      <a:solidFill>
                        <a:srgbClr val="B4B4B4"/>
                      </a:solidFill>
                      <a:prstDash val="solid"/>
                    </a:lnR>
                    <a:lnT w="6350">
                      <a:solidFill>
                        <a:srgbClr val="B4B4B4"/>
                      </a:solidFill>
                      <a:prstDash val="solid"/>
                    </a:lnT>
                    <a:lnB w="6350">
                      <a:solidFill>
                        <a:srgbClr val="B4B4B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sz="1000" b="1" spc="-15" dirty="0">
                          <a:latin typeface="나눔고딕 ExtraBold"/>
                          <a:cs typeface="나눔고딕 ExtraBold"/>
                        </a:rPr>
                        <a:t>물</a:t>
                      </a:r>
                      <a:r>
                        <a:rPr sz="1000" b="1" dirty="0">
                          <a:latin typeface="나눔고딕 ExtraBold"/>
                          <a:cs typeface="나눔고딕 ExtraBold"/>
                        </a:rPr>
                        <a:t>류</a:t>
                      </a:r>
                      <a:r>
                        <a:rPr sz="1000" b="1" spc="-65" dirty="0">
                          <a:latin typeface="나눔고딕 ExtraBold"/>
                          <a:cs typeface="나눔고딕 ExtraBold"/>
                        </a:rPr>
                        <a:t> </a:t>
                      </a:r>
                      <a:r>
                        <a:rPr sz="1000" b="1" spc="-15" dirty="0">
                          <a:latin typeface="나눔고딕 ExtraBold"/>
                          <a:cs typeface="나눔고딕 ExtraBold"/>
                        </a:rPr>
                        <a:t>부문</a:t>
                      </a:r>
                      <a:endParaRPr sz="1000">
                        <a:latin typeface="나눔고딕 ExtraBold"/>
                        <a:cs typeface="나눔고딕 ExtraBold"/>
                      </a:endParaRPr>
                    </a:p>
                  </a:txBody>
                  <a:tcPr marL="0" marR="0" marT="59690" marB="0">
                    <a:lnL w="6350">
                      <a:solidFill>
                        <a:srgbClr val="B4B4B4"/>
                      </a:solidFill>
                      <a:prstDash val="solid"/>
                    </a:lnL>
                    <a:lnR w="6350">
                      <a:solidFill>
                        <a:srgbClr val="B4B4B4"/>
                      </a:solidFill>
                      <a:prstDash val="solid"/>
                    </a:lnR>
                    <a:lnT w="6350">
                      <a:solidFill>
                        <a:srgbClr val="B4B4B4"/>
                      </a:solidFill>
                      <a:prstDash val="solid"/>
                    </a:lnT>
                    <a:lnB w="6350">
                      <a:solidFill>
                        <a:srgbClr val="B4B4B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sz="1000" b="1" spc="-20" dirty="0">
                          <a:latin typeface="나눔고딕 ExtraBold"/>
                          <a:cs typeface="나눔고딕 ExtraBold"/>
                        </a:rPr>
                        <a:t>23개</a:t>
                      </a:r>
                      <a:endParaRPr sz="1000">
                        <a:latin typeface="나눔고딕 ExtraBold"/>
                        <a:cs typeface="나눔고딕 ExtraBold"/>
                      </a:endParaRPr>
                    </a:p>
                  </a:txBody>
                  <a:tcPr marL="0" marR="0" marT="59690" marB="0">
                    <a:lnL w="6350">
                      <a:solidFill>
                        <a:srgbClr val="B4B4B4"/>
                      </a:solidFill>
                      <a:prstDash val="solid"/>
                    </a:lnL>
                    <a:lnT w="6350">
                      <a:solidFill>
                        <a:srgbClr val="B4B4B4"/>
                      </a:solidFill>
                      <a:prstDash val="solid"/>
                    </a:lnT>
                    <a:lnB w="6350">
                      <a:solidFill>
                        <a:srgbClr val="B4B4B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8925"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sz="1000" b="1" dirty="0">
                          <a:latin typeface="나눔고딕 ExtraBold"/>
                          <a:cs typeface="나눔고딕 ExtraBold"/>
                        </a:rPr>
                        <a:t>5</a:t>
                      </a:r>
                      <a:endParaRPr sz="1000">
                        <a:latin typeface="나눔고딕 ExtraBold"/>
                        <a:cs typeface="나눔고딕 ExtraBold"/>
                      </a:endParaRPr>
                    </a:p>
                  </a:txBody>
                  <a:tcPr marL="0" marR="0" marT="59690" marB="0">
                    <a:lnR w="6350">
                      <a:solidFill>
                        <a:srgbClr val="B4B4B4"/>
                      </a:solidFill>
                      <a:prstDash val="solid"/>
                    </a:lnR>
                    <a:lnT w="6350">
                      <a:solidFill>
                        <a:srgbClr val="B4B4B4"/>
                      </a:solidFill>
                      <a:prstDash val="solid"/>
                    </a:lnT>
                    <a:lnB w="6350">
                      <a:solidFill>
                        <a:srgbClr val="B4B4B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sz="1000" b="1" spc="-15" dirty="0">
                          <a:latin typeface="나눔고딕 ExtraBold"/>
                          <a:cs typeface="나눔고딕 ExtraBold"/>
                        </a:rPr>
                        <a:t>매장오</a:t>
                      </a:r>
                      <a:r>
                        <a:rPr sz="1000" b="1" dirty="0">
                          <a:latin typeface="나눔고딕 ExtraBold"/>
                          <a:cs typeface="나눔고딕 ExtraBold"/>
                        </a:rPr>
                        <a:t>픈</a:t>
                      </a:r>
                      <a:r>
                        <a:rPr sz="1000" b="1" spc="-30" dirty="0">
                          <a:latin typeface="나눔고딕 ExtraBold"/>
                          <a:cs typeface="나눔고딕 ExtraBold"/>
                        </a:rPr>
                        <a:t> </a:t>
                      </a:r>
                      <a:r>
                        <a:rPr sz="1000" b="1" dirty="0">
                          <a:latin typeface="나눔고딕 ExtraBold"/>
                          <a:cs typeface="나눔고딕 ExtraBold"/>
                        </a:rPr>
                        <a:t>/</a:t>
                      </a:r>
                      <a:r>
                        <a:rPr sz="1000" b="1" spc="-30" dirty="0">
                          <a:latin typeface="나눔고딕 ExtraBold"/>
                          <a:cs typeface="나눔고딕 ExtraBold"/>
                        </a:rPr>
                        <a:t> </a:t>
                      </a:r>
                      <a:r>
                        <a:rPr sz="1000" b="1" spc="-15" dirty="0">
                          <a:latin typeface="나눔고딕 ExtraBold"/>
                          <a:cs typeface="나눔고딕 ExtraBold"/>
                        </a:rPr>
                        <a:t>인테리어부문</a:t>
                      </a:r>
                      <a:endParaRPr sz="1000">
                        <a:latin typeface="나눔고딕 ExtraBold"/>
                        <a:cs typeface="나눔고딕 ExtraBold"/>
                      </a:endParaRPr>
                    </a:p>
                  </a:txBody>
                  <a:tcPr marL="0" marR="0" marT="59690" marB="0">
                    <a:lnL w="6350">
                      <a:solidFill>
                        <a:srgbClr val="B4B4B4"/>
                      </a:solidFill>
                      <a:prstDash val="solid"/>
                    </a:lnL>
                    <a:lnR w="6350">
                      <a:solidFill>
                        <a:srgbClr val="B4B4B4"/>
                      </a:solidFill>
                      <a:prstDash val="solid"/>
                    </a:lnR>
                    <a:lnT w="6350">
                      <a:solidFill>
                        <a:srgbClr val="B4B4B4"/>
                      </a:solidFill>
                      <a:prstDash val="solid"/>
                    </a:lnT>
                    <a:lnB w="6350">
                      <a:solidFill>
                        <a:srgbClr val="B4B4B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sz="1000" b="1" spc="-20" dirty="0">
                          <a:latin typeface="나눔고딕 ExtraBold"/>
                          <a:cs typeface="나눔고딕 ExtraBold"/>
                        </a:rPr>
                        <a:t>62개</a:t>
                      </a:r>
                      <a:endParaRPr sz="1000">
                        <a:latin typeface="나눔고딕 ExtraBold"/>
                        <a:cs typeface="나눔고딕 ExtraBold"/>
                      </a:endParaRPr>
                    </a:p>
                  </a:txBody>
                  <a:tcPr marL="0" marR="0" marT="59690" marB="0">
                    <a:lnL w="6350">
                      <a:solidFill>
                        <a:srgbClr val="B4B4B4"/>
                      </a:solidFill>
                      <a:prstDash val="solid"/>
                    </a:lnL>
                    <a:lnT w="6350">
                      <a:solidFill>
                        <a:srgbClr val="B4B4B4"/>
                      </a:solidFill>
                      <a:prstDash val="solid"/>
                    </a:lnT>
                    <a:lnB w="6350">
                      <a:solidFill>
                        <a:srgbClr val="B4B4B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8925"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sz="1000" b="1" dirty="0">
                          <a:latin typeface="나눔고딕 ExtraBold"/>
                          <a:cs typeface="나눔고딕 ExtraBold"/>
                        </a:rPr>
                        <a:t>6</a:t>
                      </a:r>
                      <a:endParaRPr sz="1000">
                        <a:latin typeface="나눔고딕 ExtraBold"/>
                        <a:cs typeface="나눔고딕 ExtraBold"/>
                      </a:endParaRPr>
                    </a:p>
                  </a:txBody>
                  <a:tcPr marL="0" marR="0" marT="59690" marB="0">
                    <a:lnR w="6350">
                      <a:solidFill>
                        <a:srgbClr val="B4B4B4"/>
                      </a:solidFill>
                      <a:prstDash val="solid"/>
                    </a:lnR>
                    <a:lnT w="6350">
                      <a:solidFill>
                        <a:srgbClr val="B4B4B4"/>
                      </a:solidFill>
                      <a:prstDash val="solid"/>
                    </a:lnT>
                    <a:lnB w="6350">
                      <a:solidFill>
                        <a:srgbClr val="B4B4B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sz="1000" b="1" spc="-15" dirty="0">
                          <a:latin typeface="나눔고딕 ExtraBold"/>
                          <a:cs typeface="나눔고딕 ExtraBold"/>
                        </a:rPr>
                        <a:t>가맹점관</a:t>
                      </a:r>
                      <a:r>
                        <a:rPr sz="1000" b="1" dirty="0">
                          <a:latin typeface="나눔고딕 ExtraBold"/>
                          <a:cs typeface="나눔고딕 ExtraBold"/>
                        </a:rPr>
                        <a:t>리</a:t>
                      </a:r>
                      <a:r>
                        <a:rPr sz="1000" b="1" spc="-45" dirty="0">
                          <a:latin typeface="나눔고딕 ExtraBold"/>
                          <a:cs typeface="나눔고딕 ExtraBold"/>
                        </a:rPr>
                        <a:t> </a:t>
                      </a:r>
                      <a:r>
                        <a:rPr sz="1000" b="1" spc="-15" dirty="0">
                          <a:latin typeface="나눔고딕 ExtraBold"/>
                          <a:cs typeface="나눔고딕 ExtraBold"/>
                        </a:rPr>
                        <a:t>부문</a:t>
                      </a:r>
                      <a:endParaRPr sz="1000">
                        <a:latin typeface="나눔고딕 ExtraBold"/>
                        <a:cs typeface="나눔고딕 ExtraBold"/>
                      </a:endParaRPr>
                    </a:p>
                  </a:txBody>
                  <a:tcPr marL="0" marR="0" marT="59690" marB="0">
                    <a:lnL w="6350">
                      <a:solidFill>
                        <a:srgbClr val="B4B4B4"/>
                      </a:solidFill>
                      <a:prstDash val="solid"/>
                    </a:lnL>
                    <a:lnR w="6350">
                      <a:solidFill>
                        <a:srgbClr val="B4B4B4"/>
                      </a:solidFill>
                      <a:prstDash val="solid"/>
                    </a:lnR>
                    <a:lnT w="6350">
                      <a:solidFill>
                        <a:srgbClr val="B4B4B4"/>
                      </a:solidFill>
                      <a:prstDash val="solid"/>
                    </a:lnT>
                    <a:lnB w="6350">
                      <a:solidFill>
                        <a:srgbClr val="B4B4B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sz="1000" b="1" spc="-20" dirty="0">
                          <a:latin typeface="나눔고딕 ExtraBold"/>
                          <a:cs typeface="나눔고딕 ExtraBold"/>
                        </a:rPr>
                        <a:t>38개</a:t>
                      </a:r>
                      <a:endParaRPr sz="1000">
                        <a:latin typeface="나눔고딕 ExtraBold"/>
                        <a:cs typeface="나눔고딕 ExtraBold"/>
                      </a:endParaRPr>
                    </a:p>
                  </a:txBody>
                  <a:tcPr marL="0" marR="0" marT="59690" marB="0">
                    <a:lnL w="6350">
                      <a:solidFill>
                        <a:srgbClr val="B4B4B4"/>
                      </a:solidFill>
                      <a:prstDash val="solid"/>
                    </a:lnL>
                    <a:lnT w="6350">
                      <a:solidFill>
                        <a:srgbClr val="B4B4B4"/>
                      </a:solidFill>
                      <a:prstDash val="solid"/>
                    </a:lnT>
                    <a:lnB w="6350">
                      <a:solidFill>
                        <a:srgbClr val="B4B4B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8925"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sz="1000" b="1" dirty="0">
                          <a:latin typeface="나눔고딕 ExtraBold"/>
                          <a:cs typeface="나눔고딕 ExtraBold"/>
                        </a:rPr>
                        <a:t>7</a:t>
                      </a:r>
                      <a:endParaRPr sz="1000">
                        <a:latin typeface="나눔고딕 ExtraBold"/>
                        <a:cs typeface="나눔고딕 ExtraBold"/>
                      </a:endParaRPr>
                    </a:p>
                  </a:txBody>
                  <a:tcPr marL="0" marR="0" marT="59690" marB="0">
                    <a:lnR w="6350">
                      <a:solidFill>
                        <a:srgbClr val="B4B4B4"/>
                      </a:solidFill>
                      <a:prstDash val="solid"/>
                    </a:lnR>
                    <a:lnT w="6350">
                      <a:solidFill>
                        <a:srgbClr val="B4B4B4"/>
                      </a:solidFill>
                      <a:prstDash val="solid"/>
                    </a:lnT>
                    <a:lnB w="6350">
                      <a:solidFill>
                        <a:srgbClr val="B4B4B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sz="1000" b="1" spc="-15" dirty="0">
                          <a:latin typeface="나눔고딕 ExtraBold"/>
                          <a:cs typeface="나눔고딕 ExtraBold"/>
                        </a:rPr>
                        <a:t>기</a:t>
                      </a:r>
                      <a:r>
                        <a:rPr sz="1000" b="1" dirty="0">
                          <a:latin typeface="나눔고딕 ExtraBold"/>
                          <a:cs typeface="나눔고딕 ExtraBold"/>
                        </a:rPr>
                        <a:t>타</a:t>
                      </a:r>
                      <a:r>
                        <a:rPr sz="1000" b="1" spc="-40" dirty="0">
                          <a:latin typeface="나눔고딕 ExtraBold"/>
                          <a:cs typeface="나눔고딕 ExtraBold"/>
                        </a:rPr>
                        <a:t> </a:t>
                      </a:r>
                      <a:r>
                        <a:rPr sz="1000" b="1" spc="-15" dirty="0">
                          <a:latin typeface="나눔고딕 ExtraBold"/>
                          <a:cs typeface="나눔고딕 ExtraBold"/>
                        </a:rPr>
                        <a:t>아이템</a:t>
                      </a:r>
                      <a:r>
                        <a:rPr sz="1000" b="1" dirty="0">
                          <a:latin typeface="나눔고딕 ExtraBold"/>
                          <a:cs typeface="나눔고딕 ExtraBold"/>
                        </a:rPr>
                        <a:t>별</a:t>
                      </a:r>
                      <a:r>
                        <a:rPr sz="1000" b="1" spc="-20" dirty="0">
                          <a:latin typeface="나눔고딕 ExtraBold"/>
                          <a:cs typeface="나눔고딕 ExtraBold"/>
                        </a:rPr>
                        <a:t> </a:t>
                      </a:r>
                      <a:r>
                        <a:rPr sz="1000" b="1" spc="-15" dirty="0">
                          <a:latin typeface="나눔고딕 ExtraBold"/>
                          <a:cs typeface="나눔고딕 ExtraBold"/>
                        </a:rPr>
                        <a:t>특성부문</a:t>
                      </a:r>
                      <a:endParaRPr sz="1000">
                        <a:latin typeface="나눔고딕 ExtraBold"/>
                        <a:cs typeface="나눔고딕 ExtraBold"/>
                      </a:endParaRPr>
                    </a:p>
                  </a:txBody>
                  <a:tcPr marL="0" marR="0" marT="59690" marB="0">
                    <a:lnL w="6350">
                      <a:solidFill>
                        <a:srgbClr val="B4B4B4"/>
                      </a:solidFill>
                      <a:prstDash val="solid"/>
                    </a:lnL>
                    <a:lnR w="6350">
                      <a:solidFill>
                        <a:srgbClr val="B4B4B4"/>
                      </a:solidFill>
                      <a:prstDash val="solid"/>
                    </a:lnR>
                    <a:lnT w="6350">
                      <a:solidFill>
                        <a:srgbClr val="B4B4B4"/>
                      </a:solidFill>
                      <a:prstDash val="solid"/>
                    </a:lnT>
                    <a:lnB w="6350">
                      <a:solidFill>
                        <a:srgbClr val="B4B4B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sz="1000" b="1" spc="-20" dirty="0">
                          <a:latin typeface="나눔고딕 ExtraBold"/>
                          <a:cs typeface="나눔고딕 ExtraBold"/>
                        </a:rPr>
                        <a:t>23개</a:t>
                      </a:r>
                      <a:endParaRPr sz="1000">
                        <a:latin typeface="나눔고딕 ExtraBold"/>
                        <a:cs typeface="나눔고딕 ExtraBold"/>
                      </a:endParaRPr>
                    </a:p>
                  </a:txBody>
                  <a:tcPr marL="0" marR="0" marT="59690" marB="0">
                    <a:lnL w="6350">
                      <a:solidFill>
                        <a:srgbClr val="B4B4B4"/>
                      </a:solidFill>
                      <a:prstDash val="solid"/>
                    </a:lnL>
                    <a:lnT w="6350">
                      <a:solidFill>
                        <a:srgbClr val="B4B4B4"/>
                      </a:solidFill>
                      <a:prstDash val="solid"/>
                    </a:lnT>
                    <a:lnB w="6350">
                      <a:solidFill>
                        <a:srgbClr val="B4B4B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8925"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sz="1000" b="1" dirty="0">
                          <a:latin typeface="나눔고딕 ExtraBold"/>
                          <a:cs typeface="나눔고딕 ExtraBold"/>
                        </a:rPr>
                        <a:t>계</a:t>
                      </a:r>
                      <a:endParaRPr sz="1000">
                        <a:latin typeface="나눔고딕 ExtraBold"/>
                        <a:cs typeface="나눔고딕 ExtraBold"/>
                      </a:endParaRPr>
                    </a:p>
                  </a:txBody>
                  <a:tcPr marL="0" marR="0" marT="59690" marB="0">
                    <a:lnR w="6350">
                      <a:solidFill>
                        <a:srgbClr val="B4B4B4"/>
                      </a:solidFill>
                      <a:prstDash val="solid"/>
                    </a:lnR>
                    <a:lnT w="6350">
                      <a:solidFill>
                        <a:srgbClr val="B4B4B4"/>
                      </a:solidFill>
                      <a:prstDash val="solid"/>
                    </a:lnT>
                    <a:lnB w="6350">
                      <a:solidFill>
                        <a:srgbClr val="B4B4B4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39370" algn="ctr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sz="1000" b="1" spc="-20" dirty="0">
                          <a:latin typeface="나눔고딕 ExtraBold"/>
                          <a:cs typeface="나눔고딕 ExtraBold"/>
                        </a:rPr>
                        <a:t>20</a:t>
                      </a:r>
                      <a:r>
                        <a:rPr sz="1000" b="1" dirty="0">
                          <a:latin typeface="나눔고딕 ExtraBold"/>
                          <a:cs typeface="나눔고딕 ExtraBold"/>
                        </a:rPr>
                        <a:t>3</a:t>
                      </a:r>
                      <a:r>
                        <a:rPr sz="1000" b="1" spc="-70" dirty="0">
                          <a:latin typeface="나눔고딕 ExtraBold"/>
                          <a:cs typeface="나눔고딕 ExtraBold"/>
                        </a:rPr>
                        <a:t> </a:t>
                      </a:r>
                      <a:r>
                        <a:rPr sz="1000" b="1" dirty="0">
                          <a:latin typeface="나눔고딕 ExtraBold"/>
                          <a:cs typeface="나눔고딕 ExtraBold"/>
                        </a:rPr>
                        <a:t>개</a:t>
                      </a:r>
                      <a:endParaRPr sz="1000">
                        <a:latin typeface="나눔고딕 ExtraBold"/>
                        <a:cs typeface="나눔고딕 ExtraBold"/>
                      </a:endParaRPr>
                    </a:p>
                  </a:txBody>
                  <a:tcPr marL="0" marR="0" marT="59690" marB="0">
                    <a:lnL w="6350">
                      <a:solidFill>
                        <a:srgbClr val="B4B4B4"/>
                      </a:solidFill>
                      <a:prstDash val="solid"/>
                    </a:lnL>
                    <a:lnT w="6350">
                      <a:solidFill>
                        <a:srgbClr val="B4B4B4"/>
                      </a:solidFill>
                      <a:prstDash val="solid"/>
                    </a:lnT>
                    <a:lnB w="6350">
                      <a:solidFill>
                        <a:srgbClr val="B4B4B4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34" name="object 34"/>
          <p:cNvSpPr txBox="1">
            <a:spLocks noGrp="1"/>
          </p:cNvSpPr>
          <p:nvPr>
            <p:ph type="title"/>
          </p:nvPr>
        </p:nvSpPr>
        <p:spPr>
          <a:xfrm>
            <a:off x="300630" y="260648"/>
            <a:ext cx="3717188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 err="1"/>
              <a:t>컨설</a:t>
            </a:r>
            <a:r>
              <a:rPr dirty="0" err="1"/>
              <a:t>팅</a:t>
            </a:r>
            <a:r>
              <a:rPr spc="-90" dirty="0"/>
              <a:t> </a:t>
            </a:r>
            <a:r>
              <a:rPr lang="ko-KR" altLang="en-US" spc="-5" dirty="0"/>
              <a:t>안내</a:t>
            </a:r>
            <a:r>
              <a:rPr spc="-100" dirty="0"/>
              <a:t> </a:t>
            </a:r>
            <a:endParaRPr spc="-5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9839682"/>
              </p:ext>
            </p:extLst>
          </p:nvPr>
        </p:nvGraphicFramePr>
        <p:xfrm>
          <a:off x="914400" y="799928"/>
          <a:ext cx="7402016" cy="5695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367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653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46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28575">
                      <a:solidFill>
                        <a:srgbClr val="E6EBF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497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1400" b="1" dirty="0">
                          <a:solidFill>
                            <a:srgbClr val="090950"/>
                          </a:solidFill>
                          <a:latin typeface="나눔고딕 ExtraBold"/>
                          <a:cs typeface="나눔고딕 ExtraBold"/>
                        </a:rPr>
                        <a:t>3</a:t>
                      </a:r>
                      <a:endParaRPr sz="1400">
                        <a:latin typeface="나눔고딕 ExtraBold"/>
                        <a:cs typeface="나눔고딕 ExtraBold"/>
                      </a:endParaRPr>
                    </a:p>
                  </a:txBody>
                  <a:tcPr marL="0" marR="0" marT="77470" marB="0">
                    <a:lnL w="28575">
                      <a:solidFill>
                        <a:srgbClr val="E6EBF6"/>
                      </a:solidFill>
                      <a:prstDash val="solid"/>
                    </a:lnL>
                    <a:lnR w="28575">
                      <a:solidFill>
                        <a:srgbClr val="E6EBF6"/>
                      </a:solidFill>
                      <a:prstDash val="solid"/>
                    </a:lnR>
                    <a:lnT w="28575">
                      <a:solidFill>
                        <a:srgbClr val="E6EBF6"/>
                      </a:solidFill>
                      <a:prstDash val="solid"/>
                    </a:lnT>
                    <a:lnB w="28575">
                      <a:solidFill>
                        <a:srgbClr val="E6EBF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363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1400" b="1" dirty="0" err="1">
                          <a:solidFill>
                            <a:srgbClr val="090950"/>
                          </a:solidFill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  <a:cs typeface="나눔고딕 ExtraBold"/>
                        </a:rPr>
                        <a:t>프랜차이즈</a:t>
                      </a:r>
                      <a:r>
                        <a:rPr sz="1400" b="1" spc="-105" dirty="0">
                          <a:solidFill>
                            <a:srgbClr val="090950"/>
                          </a:solidFill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  <a:cs typeface="나눔고딕 ExtraBold"/>
                        </a:rPr>
                        <a:t> </a:t>
                      </a:r>
                      <a:r>
                        <a:rPr lang="ko-KR" altLang="en-US" sz="1400" b="1" spc="-105" dirty="0">
                          <a:solidFill>
                            <a:srgbClr val="090950"/>
                          </a:solidFill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  <a:cs typeface="나눔고딕 ExtraBold"/>
                        </a:rPr>
                        <a:t>실무 대행 </a:t>
                      </a:r>
                      <a:r>
                        <a:rPr sz="1400" b="1" dirty="0" err="1">
                          <a:solidFill>
                            <a:srgbClr val="090950"/>
                          </a:solidFill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  <a:cs typeface="나눔고딕 ExtraBold"/>
                        </a:rPr>
                        <a:t>컨설팅</a:t>
                      </a:r>
                      <a:r>
                        <a:rPr lang="en-US" sz="1400" b="1" dirty="0">
                          <a:solidFill>
                            <a:srgbClr val="090950"/>
                          </a:solidFill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  <a:cs typeface="나눔고딕 ExtraBold"/>
                        </a:rPr>
                        <a:t> (</a:t>
                      </a:r>
                      <a:r>
                        <a:rPr lang="ko-KR" altLang="en-US" sz="1400" b="1" dirty="0">
                          <a:solidFill>
                            <a:srgbClr val="090950"/>
                          </a:solidFill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  <a:cs typeface="나눔고딕 ExtraBold"/>
                        </a:rPr>
                        <a:t>실무 제휴 및 본사와 </a:t>
                      </a:r>
                      <a:r>
                        <a:rPr lang="ko-KR" altLang="en-US" sz="1400" b="1" dirty="0" err="1">
                          <a:solidFill>
                            <a:srgbClr val="090950"/>
                          </a:solidFill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  <a:cs typeface="나눔고딕 ExtraBold"/>
                        </a:rPr>
                        <a:t>코웍</a:t>
                      </a:r>
                      <a:r>
                        <a:rPr lang="en-US" altLang="ko-KR" sz="1400" b="1" dirty="0">
                          <a:solidFill>
                            <a:srgbClr val="090950"/>
                          </a:solidFill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  <a:cs typeface="나눔고딕 ExtraBold"/>
                        </a:rPr>
                        <a:t>)</a:t>
                      </a:r>
                      <a:endParaRPr sz="1400" dirty="0">
                        <a:latin typeface="나눔고딕 ExtraBold" panose="020D0904000000000000" pitchFamily="50" charset="-127"/>
                        <a:ea typeface="나눔고딕 ExtraBold" panose="020D0904000000000000" pitchFamily="50" charset="-127"/>
                        <a:cs typeface="나눔고딕 ExtraBold"/>
                      </a:endParaRPr>
                    </a:p>
                  </a:txBody>
                  <a:tcPr marL="0" marR="0" marT="78105" marB="0">
                    <a:lnL w="28575" cap="flat" cmpd="sng" algn="ctr">
                      <a:solidFill>
                        <a:srgbClr val="E6EB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6EB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6" name="object 6"/>
          <p:cNvGrpSpPr/>
          <p:nvPr/>
        </p:nvGrpSpPr>
        <p:grpSpPr>
          <a:xfrm>
            <a:off x="1143001" y="1697735"/>
            <a:ext cx="6095999" cy="1659889"/>
            <a:chOff x="6153911" y="1697735"/>
            <a:chExt cx="2670175" cy="1659889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156959" y="1700783"/>
              <a:ext cx="2663951" cy="1636776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153911" y="1697735"/>
              <a:ext cx="2670047" cy="1659636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1136042" y="3704104"/>
            <a:ext cx="6095708" cy="1154162"/>
          </a:xfrm>
          <a:prstGeom prst="rect">
            <a:avLst/>
          </a:prstGeom>
          <a:solidFill>
            <a:srgbClr val="E6EBF6"/>
          </a:solidFill>
        </p:spPr>
        <p:txBody>
          <a:bodyPr vert="horz" wrap="square" lIns="0" tIns="0" rIns="0" bIns="0" rtlCol="0">
            <a:spAutoFit/>
          </a:bodyPr>
          <a:lstStyle/>
          <a:p>
            <a:pPr marL="448309">
              <a:lnSpc>
                <a:spcPts val="780"/>
              </a:lnSpc>
            </a:pPr>
            <a:endParaRPr lang="en-US" sz="900" b="1" spc="-5" dirty="0">
              <a:latin typeface="나눔고딕 ExtraBold"/>
              <a:cs typeface="나눔고딕 ExtraBold"/>
            </a:endParaRPr>
          </a:p>
          <a:p>
            <a:pPr marL="448309">
              <a:lnSpc>
                <a:spcPts val="780"/>
              </a:lnSpc>
            </a:pPr>
            <a:r>
              <a:rPr sz="900" b="1" spc="210" dirty="0">
                <a:latin typeface="나눔고딕 ExtraBold"/>
                <a:cs typeface="나눔고딕 ExtraBold"/>
              </a:rPr>
              <a:t> </a:t>
            </a:r>
            <a:r>
              <a:rPr sz="900" b="1" dirty="0" err="1">
                <a:latin typeface="나눔고딕 ExtraBold"/>
                <a:cs typeface="나눔고딕 ExtraBold"/>
              </a:rPr>
              <a:t>프랜차이즈</a:t>
            </a:r>
            <a:r>
              <a:rPr sz="900" b="1" spc="195" dirty="0">
                <a:latin typeface="나눔고딕 ExtraBold"/>
                <a:cs typeface="나눔고딕 ExtraBold"/>
              </a:rPr>
              <a:t> </a:t>
            </a:r>
            <a:r>
              <a:rPr lang="ko-KR" altLang="en-US" sz="900" b="1" spc="195" dirty="0">
                <a:latin typeface="나눔고딕 ExtraBold"/>
                <a:cs typeface="나눔고딕 ExtraBold"/>
              </a:rPr>
              <a:t>사업</a:t>
            </a:r>
            <a:r>
              <a:rPr sz="900" b="1" dirty="0" err="1">
                <a:latin typeface="나눔고딕 ExtraBold"/>
                <a:cs typeface="나눔고딕 ExtraBold"/>
              </a:rPr>
              <a:t>전개</a:t>
            </a:r>
            <a:r>
              <a:rPr sz="900" b="1" spc="-10" dirty="0">
                <a:latin typeface="나눔고딕 ExtraBold"/>
                <a:cs typeface="나눔고딕 ExtraBold"/>
              </a:rPr>
              <a:t> </a:t>
            </a:r>
            <a:r>
              <a:rPr lang="en-US" sz="900" b="1" spc="-10" dirty="0">
                <a:latin typeface="나눔고딕 ExtraBold"/>
                <a:cs typeface="나눔고딕 ExtraBold"/>
              </a:rPr>
              <a:t> </a:t>
            </a:r>
            <a:r>
              <a:rPr sz="900" b="1" dirty="0" err="1">
                <a:latin typeface="나눔고딕 ExtraBold"/>
                <a:cs typeface="나눔고딕 ExtraBold"/>
              </a:rPr>
              <a:t>실무</a:t>
            </a:r>
            <a:r>
              <a:rPr sz="900" b="1" spc="-30" dirty="0">
                <a:latin typeface="나눔고딕 ExtraBold"/>
                <a:cs typeface="나눔고딕 ExtraBold"/>
              </a:rPr>
              <a:t> </a:t>
            </a:r>
            <a:r>
              <a:rPr sz="900" b="1" spc="5" dirty="0" err="1">
                <a:latin typeface="나눔고딕 ExtraBold"/>
                <a:cs typeface="나눔고딕 ExtraBold"/>
              </a:rPr>
              <a:t>대행</a:t>
            </a:r>
            <a:endParaRPr lang="en-US" sz="900" b="1" spc="5" dirty="0">
              <a:latin typeface="나눔고딕 ExtraBold"/>
              <a:cs typeface="나눔고딕 ExtraBold"/>
            </a:endParaRPr>
          </a:p>
          <a:p>
            <a:pPr marL="448309">
              <a:lnSpc>
                <a:spcPts val="780"/>
              </a:lnSpc>
            </a:pPr>
            <a:endParaRPr sz="900" dirty="0">
              <a:latin typeface="나눔고딕 ExtraBold"/>
              <a:cs typeface="나눔고딕 ExtraBold"/>
            </a:endParaRPr>
          </a:p>
          <a:p>
            <a:pPr marL="1410970" indent="-105410">
              <a:lnSpc>
                <a:spcPts val="1075"/>
              </a:lnSpc>
              <a:buFont typeface=""/>
              <a:buChar char="-"/>
              <a:tabLst>
                <a:tab pos="1411605" algn="l"/>
              </a:tabLst>
            </a:pPr>
            <a:r>
              <a:rPr sz="900" b="1" spc="5" dirty="0" err="1">
                <a:latin typeface="나눔고딕 ExtraBold"/>
                <a:cs typeface="나눔고딕 ExtraBold"/>
              </a:rPr>
              <a:t>가맹영</a:t>
            </a:r>
            <a:r>
              <a:rPr sz="900" b="1" dirty="0" err="1">
                <a:latin typeface="나눔고딕 ExtraBold"/>
                <a:cs typeface="나눔고딕 ExtraBold"/>
              </a:rPr>
              <a:t>업</a:t>
            </a:r>
            <a:r>
              <a:rPr sz="900" b="1" spc="-55" dirty="0">
                <a:latin typeface="나눔고딕 ExtraBold"/>
                <a:cs typeface="나눔고딕 ExtraBold"/>
              </a:rPr>
              <a:t> </a:t>
            </a:r>
            <a:r>
              <a:rPr sz="900" b="1" spc="5" dirty="0" err="1">
                <a:latin typeface="나눔고딕 ExtraBold"/>
                <a:cs typeface="나눔고딕 ExtraBold"/>
              </a:rPr>
              <a:t>실무</a:t>
            </a:r>
            <a:r>
              <a:rPr lang="en-US" sz="900" b="1" spc="5" dirty="0">
                <a:latin typeface="나눔고딕 ExtraBold"/>
                <a:cs typeface="나눔고딕 ExtraBold"/>
              </a:rPr>
              <a:t> </a:t>
            </a:r>
          </a:p>
          <a:p>
            <a:pPr marL="1410970" indent="-105410">
              <a:lnSpc>
                <a:spcPts val="1075"/>
              </a:lnSpc>
              <a:buFont typeface=""/>
              <a:buChar char="-"/>
              <a:tabLst>
                <a:tab pos="1411605" algn="l"/>
              </a:tabLst>
            </a:pPr>
            <a:endParaRPr sz="900" dirty="0">
              <a:latin typeface="나눔고딕 ExtraBold"/>
              <a:cs typeface="나눔고딕 ExtraBold"/>
            </a:endParaRPr>
          </a:p>
          <a:p>
            <a:pPr marL="1278255" marR="146050" indent="68580">
              <a:lnSpc>
                <a:spcPts val="900"/>
              </a:lnSpc>
              <a:spcBef>
                <a:spcPts val="180"/>
              </a:spcBef>
              <a:buFont typeface=""/>
              <a:buChar char="-"/>
              <a:tabLst>
                <a:tab pos="1454150" algn="l"/>
              </a:tabLst>
            </a:pPr>
            <a:r>
              <a:rPr lang="en-US" sz="900" b="1" dirty="0">
                <a:latin typeface="나눔고딕 ExtraBold"/>
                <a:cs typeface="나눔고딕 ExtraBold"/>
              </a:rPr>
              <a:t> </a:t>
            </a:r>
            <a:r>
              <a:rPr sz="900" b="1" dirty="0" err="1">
                <a:latin typeface="나눔고딕 ExtraBold"/>
                <a:cs typeface="나눔고딕 ExtraBold"/>
              </a:rPr>
              <a:t>상권분석</a:t>
            </a:r>
            <a:r>
              <a:rPr sz="900" b="1" spc="-55" dirty="0">
                <a:latin typeface="나눔고딕 ExtraBold"/>
                <a:cs typeface="나눔고딕 ExtraBold"/>
              </a:rPr>
              <a:t> </a:t>
            </a:r>
            <a:r>
              <a:rPr sz="900" b="1" dirty="0">
                <a:latin typeface="나눔고딕 ExtraBold"/>
                <a:cs typeface="나눔고딕 ExtraBold"/>
              </a:rPr>
              <a:t>점포</a:t>
            </a:r>
            <a:r>
              <a:rPr sz="900" b="1" spc="-45" dirty="0">
                <a:latin typeface="나눔고딕 ExtraBold"/>
                <a:cs typeface="나눔고딕 ExtraBold"/>
              </a:rPr>
              <a:t> </a:t>
            </a:r>
            <a:r>
              <a:rPr sz="900" b="1" dirty="0" err="1">
                <a:latin typeface="나눔고딕 ExtraBold"/>
                <a:cs typeface="나눔고딕 ExtraBold"/>
              </a:rPr>
              <a:t>개발</a:t>
            </a:r>
            <a:r>
              <a:rPr sz="900" b="1" spc="-55" dirty="0">
                <a:latin typeface="나눔고딕 ExtraBold"/>
                <a:cs typeface="나눔고딕 ExtraBold"/>
              </a:rPr>
              <a:t> </a:t>
            </a:r>
            <a:r>
              <a:rPr sz="900" b="1" dirty="0">
                <a:latin typeface="나눔고딕 ExtraBold"/>
                <a:cs typeface="나눔고딕 ExtraBold"/>
              </a:rPr>
              <a:t>실</a:t>
            </a:r>
            <a:r>
              <a:rPr sz="900" b="1" spc="-235" dirty="0">
                <a:latin typeface="나눔고딕 ExtraBold"/>
                <a:cs typeface="나눔고딕 ExtraBold"/>
              </a:rPr>
              <a:t> </a:t>
            </a:r>
            <a:r>
              <a:rPr sz="900" b="1" dirty="0">
                <a:latin typeface="나눔고딕 ExtraBold"/>
                <a:cs typeface="나눔고딕 ExtraBold"/>
              </a:rPr>
              <a:t>무</a:t>
            </a:r>
            <a:endParaRPr lang="en-US" sz="900" b="1" dirty="0">
              <a:latin typeface="나눔고딕 ExtraBold"/>
              <a:cs typeface="나눔고딕 ExtraBold"/>
            </a:endParaRPr>
          </a:p>
          <a:p>
            <a:pPr marL="1278255" marR="146050" indent="68580">
              <a:lnSpc>
                <a:spcPts val="900"/>
              </a:lnSpc>
              <a:spcBef>
                <a:spcPts val="180"/>
              </a:spcBef>
              <a:buFont typeface=""/>
              <a:buChar char="-"/>
              <a:tabLst>
                <a:tab pos="1454150" algn="l"/>
              </a:tabLst>
            </a:pPr>
            <a:endParaRPr lang="en-US" sz="900" b="1" dirty="0">
              <a:latin typeface="나눔고딕 ExtraBold"/>
              <a:cs typeface="나눔고딕 ExtraBold"/>
            </a:endParaRPr>
          </a:p>
          <a:p>
            <a:pPr marL="1278255" marR="146050" indent="68580">
              <a:lnSpc>
                <a:spcPts val="900"/>
              </a:lnSpc>
              <a:spcBef>
                <a:spcPts val="180"/>
              </a:spcBef>
              <a:buFont typeface=""/>
              <a:buChar char="-"/>
              <a:tabLst>
                <a:tab pos="1454150" algn="l"/>
              </a:tabLst>
            </a:pPr>
            <a:r>
              <a:rPr lang="en-US" sz="900" b="1" dirty="0">
                <a:latin typeface="나눔고딕 ExtraBold"/>
                <a:cs typeface="나눔고딕 ExtraBold"/>
              </a:rPr>
              <a:t> </a:t>
            </a:r>
            <a:r>
              <a:rPr lang="ko-KR" altLang="en-US" sz="900" b="1" dirty="0">
                <a:latin typeface="나눔고딕 ExtraBold"/>
                <a:cs typeface="나눔고딕 ExtraBold"/>
              </a:rPr>
              <a:t>매장관리 </a:t>
            </a:r>
            <a:r>
              <a:rPr lang="en-US" altLang="ko-KR" sz="900" b="1" dirty="0">
                <a:latin typeface="나눔고딕 ExtraBold"/>
                <a:cs typeface="나눔고딕 ExtraBold"/>
              </a:rPr>
              <a:t>(</a:t>
            </a:r>
            <a:r>
              <a:rPr lang="ko-KR" altLang="en-US" sz="900" b="1" dirty="0" err="1">
                <a:latin typeface="나눔고딕 ExtraBold"/>
                <a:cs typeface="나눔고딕 ExtraBold"/>
              </a:rPr>
              <a:t>수퍼바이징</a:t>
            </a:r>
            <a:r>
              <a:rPr lang="ko-KR" altLang="en-US" sz="900" b="1" dirty="0">
                <a:latin typeface="나눔고딕 ExtraBold"/>
                <a:cs typeface="나눔고딕 ExtraBold"/>
              </a:rPr>
              <a:t> 업무 대행</a:t>
            </a:r>
            <a:r>
              <a:rPr lang="en-US" altLang="ko-KR" sz="900" b="1" dirty="0">
                <a:latin typeface="나눔고딕 ExtraBold"/>
                <a:cs typeface="나눔고딕 ExtraBold"/>
              </a:rPr>
              <a:t>)</a:t>
            </a:r>
            <a:endParaRPr lang="en-US" sz="900" b="1" dirty="0">
              <a:latin typeface="나눔고딕 ExtraBold"/>
              <a:cs typeface="나눔고딕 ExtraBold"/>
            </a:endParaRPr>
          </a:p>
          <a:p>
            <a:pPr marL="1278255" marR="146050" indent="68580">
              <a:lnSpc>
                <a:spcPts val="900"/>
              </a:lnSpc>
              <a:spcBef>
                <a:spcPts val="180"/>
              </a:spcBef>
              <a:buFont typeface=""/>
              <a:buChar char="-"/>
              <a:tabLst>
                <a:tab pos="1454150" algn="l"/>
              </a:tabLst>
            </a:pPr>
            <a:endParaRPr sz="900" dirty="0">
              <a:latin typeface="나눔고딕 ExtraBold"/>
              <a:cs typeface="나눔고딕 ExtraBold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251459" y="650763"/>
            <a:ext cx="8327390" cy="42545"/>
            <a:chOff x="251459" y="650763"/>
            <a:chExt cx="8327390" cy="42545"/>
          </a:xfrm>
        </p:grpSpPr>
        <p:sp>
          <p:nvSpPr>
            <p:cNvPr id="13" name="object 13"/>
            <p:cNvSpPr/>
            <p:nvPr/>
          </p:nvSpPr>
          <p:spPr>
            <a:xfrm>
              <a:off x="2816352" y="650763"/>
              <a:ext cx="5762625" cy="42545"/>
            </a:xfrm>
            <a:custGeom>
              <a:avLst/>
              <a:gdLst/>
              <a:ahLst/>
              <a:cxnLst/>
              <a:rect l="l" t="t" r="r" b="b"/>
              <a:pathLst>
                <a:path w="5762625" h="42545">
                  <a:moveTo>
                    <a:pt x="5762244" y="0"/>
                  </a:moveTo>
                  <a:lnTo>
                    <a:pt x="0" y="0"/>
                  </a:lnTo>
                  <a:lnTo>
                    <a:pt x="0" y="42402"/>
                  </a:lnTo>
                  <a:lnTo>
                    <a:pt x="5762244" y="42402"/>
                  </a:lnTo>
                  <a:lnTo>
                    <a:pt x="5762244" y="0"/>
                  </a:lnTo>
                  <a:close/>
                </a:path>
              </a:pathLst>
            </a:custGeom>
            <a:solidFill>
              <a:srgbClr val="E6EB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51459" y="650763"/>
              <a:ext cx="2688590" cy="42545"/>
            </a:xfrm>
            <a:custGeom>
              <a:avLst/>
              <a:gdLst/>
              <a:ahLst/>
              <a:cxnLst/>
              <a:rect l="l" t="t" r="r" b="b"/>
              <a:pathLst>
                <a:path w="2688590" h="42545">
                  <a:moveTo>
                    <a:pt x="2688082" y="0"/>
                  </a:moveTo>
                  <a:lnTo>
                    <a:pt x="0" y="0"/>
                  </a:lnTo>
                  <a:lnTo>
                    <a:pt x="0" y="42402"/>
                  </a:lnTo>
                  <a:lnTo>
                    <a:pt x="2688082" y="42402"/>
                  </a:lnTo>
                  <a:lnTo>
                    <a:pt x="2688082" y="0"/>
                  </a:lnTo>
                  <a:close/>
                </a:path>
              </a:pathLst>
            </a:custGeom>
            <a:solidFill>
              <a:srgbClr val="93B3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1066800" y="5223756"/>
            <a:ext cx="4081264" cy="757259"/>
          </a:xfrm>
          <a:prstGeom prst="rect">
            <a:avLst/>
          </a:prstGeom>
          <a:solidFill>
            <a:srgbClr val="F0F0F0"/>
          </a:solidFill>
        </p:spPr>
        <p:txBody>
          <a:bodyPr vert="horz" wrap="square" lIns="0" tIns="112395" rIns="0" bIns="0" rtlCol="0">
            <a:spAutoFit/>
          </a:bodyPr>
          <a:lstStyle/>
          <a:p>
            <a:pPr marL="165735" marR="243840">
              <a:lnSpc>
                <a:spcPct val="150000"/>
              </a:lnSpc>
              <a:spcBef>
                <a:spcPts val="885"/>
              </a:spcBef>
            </a:pPr>
            <a:r>
              <a:rPr sz="900" dirty="0">
                <a:latin typeface="나눔고딕"/>
                <a:cs typeface="나눔고딕"/>
              </a:rPr>
              <a:t>프랜차이즈시스템</a:t>
            </a:r>
            <a:r>
              <a:rPr sz="900" spc="-60" dirty="0">
                <a:latin typeface="나눔고딕"/>
                <a:cs typeface="나눔고딕"/>
              </a:rPr>
              <a:t> </a:t>
            </a:r>
            <a:r>
              <a:rPr sz="900" dirty="0">
                <a:latin typeface="나눔고딕"/>
                <a:cs typeface="나눔고딕"/>
              </a:rPr>
              <a:t>구축과</a:t>
            </a:r>
            <a:r>
              <a:rPr sz="900" spc="-30" dirty="0">
                <a:latin typeface="나눔고딕"/>
                <a:cs typeface="나눔고딕"/>
              </a:rPr>
              <a:t> </a:t>
            </a:r>
            <a:r>
              <a:rPr sz="900" dirty="0">
                <a:latin typeface="나눔고딕"/>
                <a:cs typeface="나눔고딕"/>
              </a:rPr>
              <a:t>효율적이고</a:t>
            </a:r>
            <a:r>
              <a:rPr sz="900" spc="-25" dirty="0">
                <a:latin typeface="나눔고딕"/>
                <a:cs typeface="나눔고딕"/>
              </a:rPr>
              <a:t> </a:t>
            </a:r>
            <a:r>
              <a:rPr sz="900" spc="5" dirty="0">
                <a:latin typeface="나눔고딕"/>
                <a:cs typeface="나눔고딕"/>
              </a:rPr>
              <a:t>체계적인 </a:t>
            </a:r>
            <a:r>
              <a:rPr sz="900" spc="-240" dirty="0">
                <a:latin typeface="나눔고딕"/>
                <a:cs typeface="나눔고딕"/>
              </a:rPr>
              <a:t> </a:t>
            </a:r>
            <a:r>
              <a:rPr sz="900" dirty="0">
                <a:latin typeface="나눔고딕"/>
                <a:cs typeface="나눔고딕"/>
              </a:rPr>
              <a:t>가맹사업전략을 바탕으로 철저한 </a:t>
            </a:r>
            <a:r>
              <a:rPr sz="900" spc="5" dirty="0">
                <a:latin typeface="나눔고딕"/>
                <a:cs typeface="나눔고딕"/>
              </a:rPr>
              <a:t>상권조사와 </a:t>
            </a:r>
            <a:r>
              <a:rPr sz="900" spc="10" dirty="0">
                <a:latin typeface="나눔고딕"/>
                <a:cs typeface="나눔고딕"/>
              </a:rPr>
              <a:t> </a:t>
            </a:r>
            <a:r>
              <a:rPr sz="900" dirty="0">
                <a:latin typeface="나눔고딕"/>
                <a:cs typeface="나눔고딕"/>
              </a:rPr>
              <a:t>점포개발을</a:t>
            </a:r>
            <a:r>
              <a:rPr sz="900" spc="-25" dirty="0">
                <a:latin typeface="나눔고딕"/>
                <a:cs typeface="나눔고딕"/>
              </a:rPr>
              <a:t> </a:t>
            </a:r>
            <a:r>
              <a:rPr sz="900" dirty="0">
                <a:latin typeface="나눔고딕"/>
                <a:cs typeface="나눔고딕"/>
              </a:rPr>
              <a:t>통해</a:t>
            </a:r>
            <a:r>
              <a:rPr sz="900" spc="-25" dirty="0">
                <a:latin typeface="나눔고딕"/>
                <a:cs typeface="나눔고딕"/>
              </a:rPr>
              <a:t> </a:t>
            </a:r>
            <a:r>
              <a:rPr sz="900" dirty="0">
                <a:latin typeface="나눔고딕"/>
                <a:cs typeface="나눔고딕"/>
              </a:rPr>
              <a:t>수도권을</a:t>
            </a:r>
            <a:r>
              <a:rPr sz="900" spc="-15" dirty="0">
                <a:latin typeface="나눔고딕"/>
                <a:cs typeface="나눔고딕"/>
              </a:rPr>
              <a:t> </a:t>
            </a:r>
            <a:r>
              <a:rPr sz="900" dirty="0">
                <a:latin typeface="나눔고딕"/>
                <a:cs typeface="나눔고딕"/>
              </a:rPr>
              <a:t>필두로</a:t>
            </a:r>
            <a:r>
              <a:rPr sz="900" spc="-20" dirty="0">
                <a:latin typeface="나눔고딕"/>
                <a:cs typeface="나눔고딕"/>
              </a:rPr>
              <a:t> </a:t>
            </a:r>
            <a:r>
              <a:rPr sz="900" spc="5" dirty="0">
                <a:latin typeface="나눔고딕"/>
                <a:cs typeface="나눔고딕"/>
              </a:rPr>
              <a:t>전국적인</a:t>
            </a:r>
            <a:endParaRPr sz="900" dirty="0">
              <a:latin typeface="나눔고딕"/>
              <a:cs typeface="나눔고딕"/>
            </a:endParaRPr>
          </a:p>
          <a:p>
            <a:pPr marL="165735">
              <a:lnSpc>
                <a:spcPct val="100000"/>
              </a:lnSpc>
              <a:spcBef>
                <a:spcPts val="700"/>
              </a:spcBef>
            </a:pPr>
            <a:r>
              <a:rPr sz="900" dirty="0">
                <a:latin typeface="나눔고딕"/>
                <a:cs typeface="나눔고딕"/>
              </a:rPr>
              <a:t>가맹사업</a:t>
            </a:r>
            <a:r>
              <a:rPr sz="900" spc="-45" dirty="0">
                <a:latin typeface="나눔고딕"/>
                <a:cs typeface="나눔고딕"/>
              </a:rPr>
              <a:t> </a:t>
            </a:r>
            <a:r>
              <a:rPr sz="900" dirty="0">
                <a:latin typeface="나눔고딕"/>
                <a:cs typeface="나눔고딕"/>
              </a:rPr>
              <a:t>실무를</a:t>
            </a:r>
            <a:r>
              <a:rPr sz="900" spc="-45" dirty="0">
                <a:latin typeface="나눔고딕"/>
                <a:cs typeface="나눔고딕"/>
              </a:rPr>
              <a:t> </a:t>
            </a:r>
            <a:r>
              <a:rPr sz="900" dirty="0">
                <a:latin typeface="나눔고딕"/>
                <a:cs typeface="나눔고딕"/>
              </a:rPr>
              <a:t>전개합니다.</a:t>
            </a:r>
          </a:p>
        </p:txBody>
      </p:sp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xfrm>
            <a:off x="239674" y="197611"/>
            <a:ext cx="8664651" cy="299720"/>
          </a:xfrm>
        </p:spPr>
        <p:txBody>
          <a:bodyPr vert="horz" wrap="square" lIns="0" tIns="12700" rIns="0" bIns="0" rtlCol="0">
            <a:spAutoFit/>
          </a:bodyPr>
          <a:lstStyle/>
          <a:p>
            <a:r>
              <a:rPr lang="ko-KR" altLang="en-US" dirty="0" err="1"/>
              <a:t>컨설팅</a:t>
            </a:r>
            <a:r>
              <a:rPr lang="ko-KR" altLang="en-US" dirty="0"/>
              <a:t> 안내 </a:t>
            </a:r>
          </a:p>
        </p:txBody>
      </p:sp>
      <p:sp>
        <p:nvSpPr>
          <p:cNvPr id="20" name="object 20"/>
          <p:cNvSpPr txBox="1">
            <a:spLocks noGrp="1"/>
          </p:cNvSpPr>
          <p:nvPr>
            <p:ph type="sldNum" sz="quarter" idx="7"/>
          </p:nvPr>
        </p:nvSpPr>
        <p:spPr>
          <a:xfrm>
            <a:off x="4471670" y="6594998"/>
            <a:ext cx="214629" cy="142875"/>
          </a:xfrm>
        </p:spPr>
        <p:txBody>
          <a:bodyPr vert="horz" wrap="square" lIns="0" tIns="5080" rIns="0" bIns="0" rtlCol="0">
            <a:spAutoFit/>
          </a:bodyPr>
          <a:lstStyle/>
          <a:p>
            <a:fld id="{81D60167-4931-47E6-BA6A-407CBD079E47}" type="slidenum">
              <a:rPr lang="en-US" altLang="ko-KR" dirty="0"/>
              <a:pPr/>
              <a:t>29</a:t>
            </a:fld>
            <a:endParaRPr lang="en-US" altLang="ko-K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>
            <a:extLst>
              <a:ext uri="{FF2B5EF4-FFF2-40B4-BE49-F238E27FC236}">
                <a16:creationId xmlns:a16="http://schemas.microsoft.com/office/drawing/2014/main" id="{E2640DCA-E295-33CB-E18C-107251126AF5}"/>
              </a:ext>
            </a:extLst>
          </p:cNvPr>
          <p:cNvSpPr txBox="1"/>
          <p:nvPr/>
        </p:nvSpPr>
        <p:spPr>
          <a:xfrm>
            <a:off x="1937004" y="1885188"/>
            <a:ext cx="5271770" cy="2712922"/>
          </a:xfrm>
          <a:prstGeom prst="rect">
            <a:avLst/>
          </a:prstGeom>
          <a:ln w="76200">
            <a:solidFill>
              <a:srgbClr val="E6EBF6"/>
            </a:solidFill>
          </a:ln>
        </p:spPr>
        <p:txBody>
          <a:bodyPr vert="horz" wrap="square" lIns="0" tIns="1771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395"/>
              </a:spcBef>
            </a:pPr>
            <a:r>
              <a:rPr lang="en-US" altLang="ko-KR" sz="4400" b="1" dirty="0">
                <a:solidFill>
                  <a:srgbClr val="E6EBF6"/>
                </a:solidFill>
                <a:latin typeface="나눔고딕 ExtraBold"/>
                <a:cs typeface="나눔고딕 ExtraBold"/>
              </a:rPr>
              <a:t>Ⅰ</a:t>
            </a:r>
            <a:endParaRPr sz="4400" dirty="0">
              <a:latin typeface="나눔고딕 ExtraBold"/>
              <a:cs typeface="나눔고딕 ExtraBold"/>
            </a:endParaRPr>
          </a:p>
          <a:p>
            <a:pPr algn="ctr">
              <a:lnSpc>
                <a:spcPct val="100000"/>
              </a:lnSpc>
              <a:spcBef>
                <a:spcPts val="3354"/>
              </a:spcBef>
            </a:pPr>
            <a:r>
              <a:rPr lang="ko-KR" altLang="en-US" sz="3200" b="1" dirty="0" err="1">
                <a:solidFill>
                  <a:srgbClr val="090950"/>
                </a:solidFill>
                <a:latin typeface="나눔고딕 ExtraBold"/>
                <a:cs typeface="나눔고딕 ExtraBold"/>
              </a:rPr>
              <a:t>유재은</a:t>
            </a:r>
            <a:r>
              <a:rPr lang="ko-KR" altLang="en-US" sz="3200" b="1" dirty="0">
                <a:solidFill>
                  <a:srgbClr val="090950"/>
                </a:solidFill>
                <a:latin typeface="나눔고딕 ExtraBold"/>
                <a:cs typeface="나눔고딕 ExtraBold"/>
              </a:rPr>
              <a:t> 대표 컨설턴트 소개</a:t>
            </a:r>
            <a:endParaRPr lang="en-US" altLang="ko-KR" sz="3200" b="1" dirty="0">
              <a:solidFill>
                <a:srgbClr val="090950"/>
              </a:solidFill>
              <a:latin typeface="나눔고딕 ExtraBold"/>
              <a:cs typeface="나눔고딕 ExtraBold"/>
            </a:endParaRPr>
          </a:p>
          <a:p>
            <a:pPr algn="ctr">
              <a:lnSpc>
                <a:spcPct val="100000"/>
              </a:lnSpc>
              <a:spcBef>
                <a:spcPts val="3354"/>
              </a:spcBef>
            </a:pPr>
            <a:endParaRPr sz="3200" dirty="0">
              <a:latin typeface="나눔고딕 ExtraBold"/>
              <a:cs typeface="나눔고딕 ExtraBold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>
            <a:extLst>
              <a:ext uri="{FF2B5EF4-FFF2-40B4-BE49-F238E27FC236}">
                <a16:creationId xmlns:a16="http://schemas.microsoft.com/office/drawing/2014/main" id="{E874D78C-F30B-1A90-6F7E-B704A952AE70}"/>
              </a:ext>
            </a:extLst>
          </p:cNvPr>
          <p:cNvSpPr txBox="1"/>
          <p:nvPr/>
        </p:nvSpPr>
        <p:spPr>
          <a:xfrm>
            <a:off x="1937004" y="1885188"/>
            <a:ext cx="5271770" cy="3205365"/>
          </a:xfrm>
          <a:prstGeom prst="rect">
            <a:avLst/>
          </a:prstGeom>
          <a:ln w="76200">
            <a:solidFill>
              <a:srgbClr val="E6EBF6"/>
            </a:solidFill>
          </a:ln>
        </p:spPr>
        <p:txBody>
          <a:bodyPr vert="horz" wrap="square" lIns="0" tIns="1771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395"/>
              </a:spcBef>
            </a:pPr>
            <a:r>
              <a:rPr lang="en-US" altLang="ko-KR" sz="4400" b="1" dirty="0">
                <a:solidFill>
                  <a:srgbClr val="E6EBF6"/>
                </a:solidFill>
                <a:latin typeface="나눔고딕 ExtraBold"/>
                <a:cs typeface="나눔고딕 ExtraBold"/>
              </a:rPr>
              <a:t>Ⅴ</a:t>
            </a:r>
            <a:endParaRPr sz="4400" dirty="0">
              <a:latin typeface="나눔고딕 ExtraBold"/>
              <a:cs typeface="나눔고딕 ExtraBold"/>
            </a:endParaRPr>
          </a:p>
          <a:p>
            <a:pPr algn="ctr">
              <a:lnSpc>
                <a:spcPct val="100000"/>
              </a:lnSpc>
              <a:spcBef>
                <a:spcPts val="3354"/>
              </a:spcBef>
            </a:pPr>
            <a:r>
              <a:rPr lang="ko-KR" altLang="en-US" sz="3200" b="1" dirty="0">
                <a:solidFill>
                  <a:srgbClr val="090950"/>
                </a:solidFill>
                <a:latin typeface="나눔고딕 ExtraBold"/>
                <a:cs typeface="나눔고딕 ExtraBold"/>
              </a:rPr>
              <a:t>프랜차이즈 사업 </a:t>
            </a:r>
            <a:br>
              <a:rPr lang="en-US" altLang="ko-KR" sz="3200" b="1" dirty="0">
                <a:solidFill>
                  <a:srgbClr val="090950"/>
                </a:solidFill>
                <a:latin typeface="나눔고딕 ExtraBold"/>
                <a:cs typeface="나눔고딕 ExtraBold"/>
              </a:rPr>
            </a:br>
            <a:r>
              <a:rPr lang="ko-KR" altLang="en-US" sz="3200" b="1" dirty="0">
                <a:solidFill>
                  <a:srgbClr val="090950"/>
                </a:solidFill>
                <a:latin typeface="나눔고딕 ExtraBold"/>
                <a:cs typeface="나눔고딕 ExtraBold"/>
              </a:rPr>
              <a:t>전략컨설팅 주요 실적</a:t>
            </a:r>
            <a:endParaRPr lang="en-US" altLang="ko-KR" sz="3200" b="1" dirty="0">
              <a:solidFill>
                <a:srgbClr val="090950"/>
              </a:solidFill>
              <a:latin typeface="나눔고딕 ExtraBold"/>
              <a:cs typeface="나눔고딕 ExtraBold"/>
            </a:endParaRPr>
          </a:p>
          <a:p>
            <a:pPr algn="ctr">
              <a:lnSpc>
                <a:spcPct val="100000"/>
              </a:lnSpc>
              <a:spcBef>
                <a:spcPts val="3354"/>
              </a:spcBef>
            </a:pPr>
            <a:endParaRPr sz="3200" dirty="0">
              <a:latin typeface="나눔고딕 ExtraBold"/>
              <a:cs typeface="나눔고딕 ExtraBold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모서리가 둥근 직사각형 9">
            <a:extLst>
              <a:ext uri="{FF2B5EF4-FFF2-40B4-BE49-F238E27FC236}">
                <a16:creationId xmlns:a16="http://schemas.microsoft.com/office/drawing/2014/main" id="{C13F0437-5DF6-141C-4C94-611920938483}"/>
              </a:ext>
            </a:extLst>
          </p:cNvPr>
          <p:cNvSpPr/>
          <p:nvPr/>
        </p:nvSpPr>
        <p:spPr>
          <a:xfrm>
            <a:off x="1487695" y="5960663"/>
            <a:ext cx="1980629" cy="348913"/>
          </a:xfrm>
          <a:prstGeom prst="roundRect">
            <a:avLst/>
          </a:prstGeom>
          <a:solidFill>
            <a:srgbClr val="FFFF00"/>
          </a:solidFill>
          <a:ln w="952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1" name="모서리가 둥근 직사각형 9">
            <a:extLst>
              <a:ext uri="{FF2B5EF4-FFF2-40B4-BE49-F238E27FC236}">
                <a16:creationId xmlns:a16="http://schemas.microsoft.com/office/drawing/2014/main" id="{50A7D564-972D-187B-80AB-59E2762DDF12}"/>
              </a:ext>
            </a:extLst>
          </p:cNvPr>
          <p:cNvSpPr/>
          <p:nvPr/>
        </p:nvSpPr>
        <p:spPr>
          <a:xfrm>
            <a:off x="791128" y="1767175"/>
            <a:ext cx="2621761" cy="293673"/>
          </a:xfrm>
          <a:prstGeom prst="roundRect">
            <a:avLst/>
          </a:prstGeom>
          <a:solidFill>
            <a:srgbClr val="FFFF00"/>
          </a:solidFill>
          <a:ln w="952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" name="모서리가 둥근 직사각형 9">
            <a:extLst>
              <a:ext uri="{FF2B5EF4-FFF2-40B4-BE49-F238E27FC236}">
                <a16:creationId xmlns:a16="http://schemas.microsoft.com/office/drawing/2014/main" id="{3D64916B-FD09-331E-EAAC-8CFC9B76CC72}"/>
              </a:ext>
            </a:extLst>
          </p:cNvPr>
          <p:cNvSpPr/>
          <p:nvPr/>
        </p:nvSpPr>
        <p:spPr>
          <a:xfrm>
            <a:off x="1437667" y="3941696"/>
            <a:ext cx="2030657" cy="284787"/>
          </a:xfrm>
          <a:prstGeom prst="roundRect">
            <a:avLst/>
          </a:prstGeom>
          <a:solidFill>
            <a:srgbClr val="FFFF00"/>
          </a:solidFill>
          <a:ln w="952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3889" y="260648"/>
            <a:ext cx="3662564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ko-KR" altLang="en-US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 프랜차이즈 기업 </a:t>
            </a:r>
            <a:r>
              <a:rPr dirty="0" err="1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컨설팅</a:t>
            </a:r>
            <a:r>
              <a:rPr spc="-14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dirty="0" err="1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주요실적</a:t>
            </a:r>
            <a:endParaRPr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51459" y="650763"/>
            <a:ext cx="8327390" cy="42545"/>
            <a:chOff x="251459" y="650763"/>
            <a:chExt cx="8327390" cy="42545"/>
          </a:xfrm>
        </p:grpSpPr>
        <p:sp>
          <p:nvSpPr>
            <p:cNvPr id="4" name="object 4"/>
            <p:cNvSpPr/>
            <p:nvPr/>
          </p:nvSpPr>
          <p:spPr>
            <a:xfrm>
              <a:off x="2816352" y="650763"/>
              <a:ext cx="5762625" cy="42545"/>
            </a:xfrm>
            <a:custGeom>
              <a:avLst/>
              <a:gdLst/>
              <a:ahLst/>
              <a:cxnLst/>
              <a:rect l="l" t="t" r="r" b="b"/>
              <a:pathLst>
                <a:path w="5762625" h="42545">
                  <a:moveTo>
                    <a:pt x="5762244" y="0"/>
                  </a:moveTo>
                  <a:lnTo>
                    <a:pt x="0" y="0"/>
                  </a:lnTo>
                  <a:lnTo>
                    <a:pt x="0" y="42402"/>
                  </a:lnTo>
                  <a:lnTo>
                    <a:pt x="5762244" y="42402"/>
                  </a:lnTo>
                  <a:lnTo>
                    <a:pt x="5762244" y="0"/>
                  </a:lnTo>
                  <a:close/>
                </a:path>
              </a:pathLst>
            </a:custGeom>
            <a:solidFill>
              <a:srgbClr val="E6EB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51459" y="650763"/>
              <a:ext cx="2688590" cy="42545"/>
            </a:xfrm>
            <a:custGeom>
              <a:avLst/>
              <a:gdLst/>
              <a:ahLst/>
              <a:cxnLst/>
              <a:rect l="l" t="t" r="r" b="b"/>
              <a:pathLst>
                <a:path w="2688590" h="42545">
                  <a:moveTo>
                    <a:pt x="2688082" y="0"/>
                  </a:moveTo>
                  <a:lnTo>
                    <a:pt x="0" y="0"/>
                  </a:lnTo>
                  <a:lnTo>
                    <a:pt x="0" y="42402"/>
                  </a:lnTo>
                  <a:lnTo>
                    <a:pt x="2688082" y="42402"/>
                  </a:lnTo>
                  <a:lnTo>
                    <a:pt x="2688082" y="0"/>
                  </a:lnTo>
                  <a:close/>
                </a:path>
              </a:pathLst>
            </a:custGeom>
            <a:solidFill>
              <a:srgbClr val="93B3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5018532" y="1368552"/>
            <a:ext cx="3663950" cy="247015"/>
            <a:chOff x="5018532" y="1368552"/>
            <a:chExt cx="3663950" cy="247015"/>
          </a:xfrm>
        </p:grpSpPr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018532" y="1368552"/>
              <a:ext cx="1245108" cy="246887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118604" y="1383792"/>
              <a:ext cx="1563624" cy="216408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4854955" y="1854454"/>
            <a:ext cx="2545970" cy="627380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900" b="1" spc="5" dirty="0">
                <a:latin typeface="나눔고딕 ExtraBold"/>
                <a:cs typeface="나눔고딕 ExtraBold"/>
              </a:rPr>
              <a:t>컨설</a:t>
            </a:r>
            <a:r>
              <a:rPr sz="900" b="1" dirty="0">
                <a:latin typeface="나눔고딕 ExtraBold"/>
                <a:cs typeface="나눔고딕 ExtraBold"/>
              </a:rPr>
              <a:t>팅</a:t>
            </a:r>
            <a:r>
              <a:rPr sz="900" b="1" spc="-55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내용</a:t>
            </a:r>
            <a:endParaRPr sz="900" dirty="0">
              <a:latin typeface="나눔고딕 ExtraBold"/>
              <a:cs typeface="나눔고딕 ExtraBold"/>
            </a:endParaRPr>
          </a:p>
          <a:p>
            <a:pPr marL="12700">
              <a:lnSpc>
                <a:spcPct val="100000"/>
              </a:lnSpc>
              <a:spcBef>
                <a:spcPts val="505"/>
              </a:spcBef>
            </a:pPr>
            <a:r>
              <a:rPr sz="900" b="1" dirty="0">
                <a:latin typeface="나눔고딕 ExtraBold"/>
                <a:cs typeface="나눔고딕 ExtraBold"/>
              </a:rPr>
              <a:t>–</a:t>
            </a:r>
            <a:r>
              <a:rPr sz="900" b="1" spc="-25" dirty="0">
                <a:latin typeface="나눔고딕 ExtraBold"/>
                <a:cs typeface="나눔고딕 ExtraBold"/>
              </a:rPr>
              <a:t> </a:t>
            </a:r>
            <a:r>
              <a:rPr sz="900" b="1" dirty="0">
                <a:latin typeface="나눔고딕 ExtraBold"/>
                <a:cs typeface="나눔고딕 ExtraBold"/>
              </a:rPr>
              <a:t>치킨</a:t>
            </a:r>
            <a:r>
              <a:rPr sz="900" b="1" spc="-20" dirty="0">
                <a:latin typeface="나눔고딕 ExtraBold"/>
                <a:cs typeface="나눔고딕 ExtraBold"/>
              </a:rPr>
              <a:t> </a:t>
            </a:r>
            <a:r>
              <a:rPr sz="900" b="1" dirty="0" err="1">
                <a:latin typeface="나눔고딕 ExtraBold"/>
                <a:cs typeface="나눔고딕 ExtraBold"/>
              </a:rPr>
              <a:t>프랜차이즈</a:t>
            </a:r>
            <a:r>
              <a:rPr sz="900" b="1" spc="-40" dirty="0">
                <a:latin typeface="나눔고딕 ExtraBold"/>
                <a:cs typeface="나눔고딕 ExtraBold"/>
              </a:rPr>
              <a:t> </a:t>
            </a:r>
            <a:r>
              <a:rPr sz="900" b="1" dirty="0" err="1">
                <a:latin typeface="나눔고딕 ExtraBold"/>
                <a:cs typeface="나눔고딕 ExtraBold"/>
              </a:rPr>
              <a:t>시스템</a:t>
            </a:r>
            <a:r>
              <a:rPr lang="ko-KR" altLang="en-US" sz="900" b="1" dirty="0">
                <a:latin typeface="나눔고딕 ExtraBold"/>
                <a:cs typeface="나눔고딕 ExtraBold"/>
              </a:rPr>
              <a:t>구축 </a:t>
            </a:r>
            <a:r>
              <a:rPr lang="en-US" altLang="ko-KR" sz="900" b="1" dirty="0">
                <a:latin typeface="나눔고딕 ExtraBold"/>
                <a:cs typeface="나눔고딕 ExtraBold"/>
              </a:rPr>
              <a:t>&amp; </a:t>
            </a:r>
            <a:r>
              <a:rPr lang="ko-KR" altLang="en-US" sz="900" b="1" dirty="0">
                <a:latin typeface="나눔고딕 ExtraBold"/>
                <a:cs typeface="나눔고딕 ExtraBold"/>
              </a:rPr>
              <a:t>사업전략 </a:t>
            </a:r>
            <a:r>
              <a:rPr sz="900" b="1" spc="5" dirty="0" err="1">
                <a:latin typeface="나눔고딕 ExtraBold"/>
                <a:cs typeface="나눔고딕 ExtraBold"/>
              </a:rPr>
              <a:t>컨설팅</a:t>
            </a:r>
            <a:endParaRPr sz="900" dirty="0">
              <a:latin typeface="나눔고딕 ExtraBold"/>
              <a:cs typeface="나눔고딕 ExtraBold"/>
            </a:endParaRPr>
          </a:p>
          <a:p>
            <a:pPr marL="12700">
              <a:lnSpc>
                <a:spcPct val="100000"/>
              </a:lnSpc>
              <a:spcBef>
                <a:spcPts val="495"/>
              </a:spcBef>
            </a:pPr>
            <a:r>
              <a:rPr sz="900" b="1" dirty="0">
                <a:latin typeface="나눔고딕 ExtraBold"/>
                <a:cs typeface="나눔고딕 ExtraBold"/>
              </a:rPr>
              <a:t>-</a:t>
            </a:r>
            <a:r>
              <a:rPr sz="900" b="1" spc="-30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컨설</a:t>
            </a:r>
            <a:r>
              <a:rPr sz="900" b="1" dirty="0">
                <a:latin typeface="나눔고딕 ExtraBold"/>
                <a:cs typeface="나눔고딕 ExtraBold"/>
              </a:rPr>
              <a:t>팅</a:t>
            </a:r>
            <a:r>
              <a:rPr sz="900" b="1" spc="-30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기</a:t>
            </a:r>
            <a:r>
              <a:rPr sz="900" b="1" dirty="0">
                <a:latin typeface="나눔고딕 ExtraBold"/>
                <a:cs typeface="나눔고딕 ExtraBold"/>
              </a:rPr>
              <a:t>간</a:t>
            </a:r>
            <a:r>
              <a:rPr sz="900" b="1" spc="-10" dirty="0">
                <a:latin typeface="나눔고딕 ExtraBold"/>
                <a:cs typeface="나눔고딕 ExtraBold"/>
              </a:rPr>
              <a:t> </a:t>
            </a:r>
            <a:r>
              <a:rPr sz="900" b="1" spc="-15" dirty="0">
                <a:latin typeface="나눔고딕 ExtraBold"/>
                <a:cs typeface="나눔고딕 ExtraBold"/>
              </a:rPr>
              <a:t>:</a:t>
            </a:r>
            <a:r>
              <a:rPr sz="900" b="1" spc="-35" dirty="0">
                <a:latin typeface="나눔고딕 ExtraBold"/>
                <a:cs typeface="나눔고딕 ExtraBold"/>
              </a:rPr>
              <a:t> </a:t>
            </a:r>
            <a:r>
              <a:rPr sz="900" b="1" spc="-10" dirty="0">
                <a:latin typeface="나눔고딕 ExtraBold"/>
                <a:cs typeface="나눔고딕 ExtraBold"/>
              </a:rPr>
              <a:t>3</a:t>
            </a:r>
            <a:r>
              <a:rPr sz="900" b="1" spc="5" dirty="0">
                <a:latin typeface="나눔고딕 ExtraBold"/>
                <a:cs typeface="나눔고딕 ExtraBold"/>
              </a:rPr>
              <a:t>개월</a:t>
            </a:r>
            <a:endParaRPr sz="900" dirty="0">
              <a:latin typeface="나눔고딕 ExtraBold"/>
              <a:cs typeface="나눔고딕 ExtraBold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645914" y="838961"/>
            <a:ext cx="4276090" cy="1723389"/>
          </a:xfrm>
          <a:custGeom>
            <a:avLst/>
            <a:gdLst/>
            <a:ahLst/>
            <a:cxnLst/>
            <a:rect l="l" t="t" r="r" b="b"/>
            <a:pathLst>
              <a:path w="4276090" h="1723389">
                <a:moveTo>
                  <a:pt x="0" y="1723136"/>
                </a:moveTo>
                <a:lnTo>
                  <a:pt x="4276090" y="1723136"/>
                </a:lnTo>
                <a:lnTo>
                  <a:pt x="4276090" y="0"/>
                </a:lnTo>
                <a:lnTo>
                  <a:pt x="0" y="0"/>
                </a:lnTo>
                <a:lnTo>
                  <a:pt x="0" y="1723136"/>
                </a:lnTo>
                <a:close/>
              </a:path>
            </a:pathLst>
          </a:custGeom>
          <a:ln w="28955">
            <a:solidFill>
              <a:srgbClr val="E6EBF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4708652" y="885190"/>
            <a:ext cx="40132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20" dirty="0">
                <a:latin typeface="나눔고딕 ExtraBold"/>
                <a:cs typeface="나눔고딕 ExtraBold"/>
              </a:rPr>
              <a:t>1999</a:t>
            </a:r>
            <a:r>
              <a:rPr sz="900" b="1" dirty="0">
                <a:latin typeface="나눔고딕 ExtraBold"/>
                <a:cs typeface="나눔고딕 ExtraBold"/>
              </a:rPr>
              <a:t>년</a:t>
            </a:r>
            <a:endParaRPr sz="900">
              <a:latin typeface="나눔고딕 ExtraBold"/>
              <a:cs typeface="나눔고딕 ExtraBold"/>
            </a:endParaRPr>
          </a:p>
        </p:txBody>
      </p:sp>
      <p:pic>
        <p:nvPicPr>
          <p:cNvPr id="13" name="object 1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81227" y="2736573"/>
            <a:ext cx="1560575" cy="272796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502716" y="3261845"/>
            <a:ext cx="2500834" cy="620683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900" b="1" spc="5" dirty="0">
                <a:latin typeface="나눔고딕 ExtraBold"/>
                <a:cs typeface="나눔고딕 ExtraBold"/>
              </a:rPr>
              <a:t>컨설</a:t>
            </a:r>
            <a:r>
              <a:rPr sz="900" b="1" dirty="0">
                <a:latin typeface="나눔고딕 ExtraBold"/>
                <a:cs typeface="나눔고딕 ExtraBold"/>
              </a:rPr>
              <a:t>팅</a:t>
            </a:r>
            <a:r>
              <a:rPr sz="900" b="1" spc="-55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내용</a:t>
            </a:r>
            <a:endParaRPr sz="900" dirty="0">
              <a:latin typeface="나눔고딕 ExtraBold"/>
              <a:cs typeface="나눔고딕 ExtraBold"/>
            </a:endParaRPr>
          </a:p>
          <a:p>
            <a:pPr marL="83820" indent="-71755">
              <a:lnSpc>
                <a:spcPct val="100000"/>
              </a:lnSpc>
              <a:spcBef>
                <a:spcPts val="505"/>
              </a:spcBef>
              <a:buChar char="-"/>
              <a:tabLst>
                <a:tab pos="84455" algn="l"/>
              </a:tabLst>
            </a:pPr>
            <a:r>
              <a:rPr sz="900" b="1" dirty="0">
                <a:latin typeface="나눔고딕 ExtraBold"/>
                <a:cs typeface="나눔고딕 ExtraBold"/>
              </a:rPr>
              <a:t>지오랏지</a:t>
            </a:r>
            <a:r>
              <a:rPr sz="900" b="1" spc="-45" dirty="0">
                <a:latin typeface="나눔고딕 ExtraBold"/>
                <a:cs typeface="나눔고딕 ExtraBold"/>
              </a:rPr>
              <a:t> </a:t>
            </a:r>
            <a:r>
              <a:rPr sz="900" b="1" dirty="0">
                <a:latin typeface="나눔고딕 ExtraBold"/>
                <a:cs typeface="나눔고딕 ExtraBold"/>
              </a:rPr>
              <a:t>비즈니스</a:t>
            </a:r>
            <a:r>
              <a:rPr sz="900" b="1" spc="-30" dirty="0">
                <a:latin typeface="나눔고딕 ExtraBold"/>
                <a:cs typeface="나눔고딕 ExtraBold"/>
              </a:rPr>
              <a:t> </a:t>
            </a:r>
            <a:r>
              <a:rPr sz="900" b="1" dirty="0">
                <a:latin typeface="나눔고딕 ExtraBold"/>
                <a:cs typeface="나눔고딕 ExtraBold"/>
              </a:rPr>
              <a:t>호텔</a:t>
            </a:r>
            <a:r>
              <a:rPr sz="900" b="1" spc="-20" dirty="0">
                <a:latin typeface="나눔고딕 ExtraBold"/>
                <a:cs typeface="나눔고딕 ExtraBold"/>
              </a:rPr>
              <a:t> </a:t>
            </a:r>
            <a:r>
              <a:rPr sz="900" b="1" dirty="0">
                <a:latin typeface="나눔고딕 ExtraBold"/>
                <a:cs typeface="나눔고딕 ExtraBold"/>
              </a:rPr>
              <a:t>신규사업</a:t>
            </a:r>
            <a:r>
              <a:rPr sz="900" b="1" spc="-30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전략컨설팅</a:t>
            </a:r>
            <a:endParaRPr sz="900" dirty="0">
              <a:latin typeface="나눔고딕 ExtraBold"/>
              <a:cs typeface="나눔고딕 ExtraBold"/>
            </a:endParaRPr>
          </a:p>
          <a:p>
            <a:pPr marL="82550" indent="-70485">
              <a:lnSpc>
                <a:spcPct val="100000"/>
              </a:lnSpc>
              <a:spcBef>
                <a:spcPts val="495"/>
              </a:spcBef>
              <a:buChar char="-"/>
              <a:tabLst>
                <a:tab pos="83185" algn="l"/>
              </a:tabLst>
            </a:pPr>
            <a:r>
              <a:rPr sz="900" b="1" spc="5" dirty="0">
                <a:latin typeface="나눔고딕 ExtraBold"/>
                <a:cs typeface="나눔고딕 ExtraBold"/>
              </a:rPr>
              <a:t>컨설</a:t>
            </a:r>
            <a:r>
              <a:rPr sz="900" b="1" dirty="0">
                <a:latin typeface="나눔고딕 ExtraBold"/>
                <a:cs typeface="나눔고딕 ExtraBold"/>
              </a:rPr>
              <a:t>팅</a:t>
            </a:r>
            <a:r>
              <a:rPr sz="900" b="1" spc="-30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기</a:t>
            </a:r>
            <a:r>
              <a:rPr sz="900" b="1" dirty="0">
                <a:latin typeface="나눔고딕 ExtraBold"/>
                <a:cs typeface="나눔고딕 ExtraBold"/>
              </a:rPr>
              <a:t>간</a:t>
            </a:r>
            <a:r>
              <a:rPr sz="900" b="1" spc="-10" dirty="0">
                <a:latin typeface="나눔고딕 ExtraBold"/>
                <a:cs typeface="나눔고딕 ExtraBold"/>
              </a:rPr>
              <a:t> </a:t>
            </a:r>
            <a:r>
              <a:rPr sz="900" b="1" spc="-15" dirty="0">
                <a:latin typeface="나눔고딕 ExtraBold"/>
                <a:cs typeface="나눔고딕 ExtraBold"/>
              </a:rPr>
              <a:t>:</a:t>
            </a:r>
            <a:r>
              <a:rPr sz="900" b="1" spc="-35" dirty="0">
                <a:latin typeface="나눔고딕 ExtraBold"/>
                <a:cs typeface="나눔고딕 ExtraBold"/>
              </a:rPr>
              <a:t> </a:t>
            </a:r>
            <a:r>
              <a:rPr sz="900" b="1" spc="-10" dirty="0">
                <a:latin typeface="나눔고딕 ExtraBold"/>
                <a:cs typeface="나눔고딕 ExtraBold"/>
              </a:rPr>
              <a:t>2</a:t>
            </a:r>
            <a:r>
              <a:rPr sz="900" b="1" spc="5" dirty="0">
                <a:latin typeface="나눔고딕 ExtraBold"/>
                <a:cs typeface="나눔고딕 ExtraBold"/>
              </a:rPr>
              <a:t>개월</a:t>
            </a:r>
            <a:endParaRPr lang="en-US" sz="900" b="1" spc="5" dirty="0">
              <a:latin typeface="나눔고딕 ExtraBold"/>
              <a:cs typeface="나눔고딕 ExtraBold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61365" y="2257276"/>
            <a:ext cx="4276090" cy="2055527"/>
          </a:xfrm>
          <a:custGeom>
            <a:avLst/>
            <a:gdLst/>
            <a:ahLst/>
            <a:cxnLst/>
            <a:rect l="l" t="t" r="r" b="b"/>
            <a:pathLst>
              <a:path w="4276090" h="1723389">
                <a:moveTo>
                  <a:pt x="0" y="1723135"/>
                </a:moveTo>
                <a:lnTo>
                  <a:pt x="4276090" y="1723135"/>
                </a:lnTo>
                <a:lnTo>
                  <a:pt x="4276090" y="0"/>
                </a:lnTo>
                <a:lnTo>
                  <a:pt x="0" y="0"/>
                </a:lnTo>
                <a:lnTo>
                  <a:pt x="0" y="1723135"/>
                </a:lnTo>
                <a:close/>
              </a:path>
            </a:pathLst>
          </a:custGeom>
          <a:ln w="28955">
            <a:solidFill>
              <a:srgbClr val="E6EBF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310083" y="2292328"/>
            <a:ext cx="40259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20" dirty="0">
                <a:latin typeface="나눔고딕 ExtraBold"/>
                <a:cs typeface="나눔고딕 ExtraBold"/>
              </a:rPr>
              <a:t>200</a:t>
            </a:r>
            <a:r>
              <a:rPr sz="900" b="1" spc="-10" dirty="0">
                <a:latin typeface="나눔고딕 ExtraBold"/>
                <a:cs typeface="나눔고딕 ExtraBold"/>
              </a:rPr>
              <a:t>0</a:t>
            </a:r>
            <a:r>
              <a:rPr sz="900" b="1" dirty="0">
                <a:latin typeface="나눔고딕 ExtraBold"/>
                <a:cs typeface="나눔고딕 ExtraBold"/>
              </a:rPr>
              <a:t>년</a:t>
            </a:r>
            <a:endParaRPr sz="900">
              <a:latin typeface="나눔고딕 ExtraBold"/>
              <a:cs typeface="나눔고딕 ExtraBold"/>
            </a:endParaRPr>
          </a:p>
        </p:txBody>
      </p:sp>
      <p:pic>
        <p:nvPicPr>
          <p:cNvPr id="17" name="object 1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956047" y="3043427"/>
            <a:ext cx="1112520" cy="428244"/>
          </a:xfrm>
          <a:prstGeom prst="rect">
            <a:avLst/>
          </a:prstGeom>
        </p:spPr>
      </p:pic>
      <p:sp>
        <p:nvSpPr>
          <p:cNvPr id="18" name="object 18"/>
          <p:cNvSpPr txBox="1"/>
          <p:nvPr/>
        </p:nvSpPr>
        <p:spPr>
          <a:xfrm>
            <a:off x="4854954" y="3657980"/>
            <a:ext cx="2263650" cy="620683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900" b="1" spc="5" dirty="0">
                <a:latin typeface="나눔고딕 ExtraBold"/>
                <a:cs typeface="나눔고딕 ExtraBold"/>
              </a:rPr>
              <a:t>컨설</a:t>
            </a:r>
            <a:r>
              <a:rPr sz="900" b="1" dirty="0">
                <a:latin typeface="나눔고딕 ExtraBold"/>
                <a:cs typeface="나눔고딕 ExtraBold"/>
              </a:rPr>
              <a:t>팅</a:t>
            </a:r>
            <a:r>
              <a:rPr sz="900" b="1" spc="-55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내용</a:t>
            </a:r>
            <a:endParaRPr sz="900" dirty="0">
              <a:latin typeface="나눔고딕 ExtraBold"/>
              <a:cs typeface="나눔고딕 ExtraBold"/>
            </a:endParaRPr>
          </a:p>
          <a:p>
            <a:pPr marL="12700">
              <a:lnSpc>
                <a:spcPct val="100000"/>
              </a:lnSpc>
              <a:spcBef>
                <a:spcPts val="505"/>
              </a:spcBef>
            </a:pPr>
            <a:r>
              <a:rPr sz="900" b="1" dirty="0">
                <a:latin typeface="나눔고딕 ExtraBold"/>
                <a:cs typeface="나눔고딕 ExtraBold"/>
              </a:rPr>
              <a:t>–</a:t>
            </a:r>
            <a:r>
              <a:rPr sz="900" b="1" spc="-25" dirty="0">
                <a:latin typeface="나눔고딕 ExtraBold"/>
                <a:cs typeface="나눔고딕 ExtraBold"/>
              </a:rPr>
              <a:t> </a:t>
            </a:r>
            <a:r>
              <a:rPr sz="900" b="1" dirty="0">
                <a:latin typeface="나눔고딕 ExtraBold"/>
                <a:cs typeface="나눔고딕 ExtraBold"/>
              </a:rPr>
              <a:t>꽃배달</a:t>
            </a:r>
            <a:r>
              <a:rPr sz="900" b="1" spc="-30" dirty="0">
                <a:latin typeface="나눔고딕 ExtraBold"/>
                <a:cs typeface="나눔고딕 ExtraBold"/>
              </a:rPr>
              <a:t> </a:t>
            </a:r>
            <a:r>
              <a:rPr sz="900" b="1" dirty="0">
                <a:latin typeface="나눔고딕 ExtraBold"/>
                <a:cs typeface="나눔고딕 ExtraBold"/>
              </a:rPr>
              <a:t>프랜차이즈</a:t>
            </a:r>
            <a:r>
              <a:rPr sz="900" b="1" spc="-35" dirty="0">
                <a:latin typeface="나눔고딕 ExtraBold"/>
                <a:cs typeface="나눔고딕 ExtraBold"/>
              </a:rPr>
              <a:t> </a:t>
            </a:r>
            <a:r>
              <a:rPr sz="900" b="1" dirty="0">
                <a:latin typeface="나눔고딕 ExtraBold"/>
                <a:cs typeface="나눔고딕 ExtraBold"/>
              </a:rPr>
              <a:t>시스템</a:t>
            </a:r>
            <a:r>
              <a:rPr sz="900" b="1" spc="-20" dirty="0">
                <a:latin typeface="나눔고딕 ExtraBold"/>
                <a:cs typeface="나눔고딕 ExtraBold"/>
              </a:rPr>
              <a:t> </a:t>
            </a:r>
            <a:r>
              <a:rPr sz="900" b="1" dirty="0">
                <a:latin typeface="나눔고딕 ExtraBold"/>
                <a:cs typeface="나눔고딕 ExtraBold"/>
              </a:rPr>
              <a:t>구축</a:t>
            </a:r>
            <a:r>
              <a:rPr sz="900" b="1" spc="-30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컨설팅</a:t>
            </a:r>
            <a:endParaRPr sz="900" dirty="0">
              <a:latin typeface="나눔고딕 ExtraBold"/>
              <a:cs typeface="나눔고딕 ExtraBold"/>
            </a:endParaRPr>
          </a:p>
          <a:p>
            <a:pPr marL="12700">
              <a:lnSpc>
                <a:spcPct val="100000"/>
              </a:lnSpc>
              <a:spcBef>
                <a:spcPts val="495"/>
              </a:spcBef>
            </a:pPr>
            <a:r>
              <a:rPr sz="900" b="1" dirty="0">
                <a:latin typeface="나눔고딕 ExtraBold"/>
                <a:cs typeface="나눔고딕 ExtraBold"/>
              </a:rPr>
              <a:t>-</a:t>
            </a:r>
            <a:r>
              <a:rPr sz="900" b="1" spc="-30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컨설</a:t>
            </a:r>
            <a:r>
              <a:rPr sz="900" b="1" dirty="0">
                <a:latin typeface="나눔고딕 ExtraBold"/>
                <a:cs typeface="나눔고딕 ExtraBold"/>
              </a:rPr>
              <a:t>팅</a:t>
            </a:r>
            <a:r>
              <a:rPr sz="900" b="1" spc="-30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기</a:t>
            </a:r>
            <a:r>
              <a:rPr sz="900" b="1" dirty="0">
                <a:latin typeface="나눔고딕 ExtraBold"/>
                <a:cs typeface="나눔고딕 ExtraBold"/>
              </a:rPr>
              <a:t>간</a:t>
            </a:r>
            <a:r>
              <a:rPr sz="900" b="1" spc="-10" dirty="0">
                <a:latin typeface="나눔고딕 ExtraBold"/>
                <a:cs typeface="나눔고딕 ExtraBold"/>
              </a:rPr>
              <a:t> </a:t>
            </a:r>
            <a:r>
              <a:rPr sz="900" b="1" spc="-15" dirty="0">
                <a:latin typeface="나눔고딕 ExtraBold"/>
                <a:cs typeface="나눔고딕 ExtraBold"/>
              </a:rPr>
              <a:t>:</a:t>
            </a:r>
            <a:r>
              <a:rPr sz="900" b="1" spc="-35" dirty="0">
                <a:latin typeface="나눔고딕 ExtraBold"/>
                <a:cs typeface="나눔고딕 ExtraBold"/>
              </a:rPr>
              <a:t> </a:t>
            </a:r>
            <a:r>
              <a:rPr sz="900" b="1" spc="-10" dirty="0">
                <a:latin typeface="나눔고딕 ExtraBold"/>
                <a:cs typeface="나눔고딕 ExtraBold"/>
              </a:rPr>
              <a:t>4</a:t>
            </a:r>
            <a:r>
              <a:rPr sz="900" b="1" spc="5" dirty="0">
                <a:latin typeface="나눔고딕 ExtraBold"/>
                <a:cs typeface="나눔고딕 ExtraBold"/>
              </a:rPr>
              <a:t>개월</a:t>
            </a:r>
            <a:endParaRPr sz="900" dirty="0">
              <a:latin typeface="나눔고딕 ExtraBold"/>
              <a:cs typeface="나눔고딕 ExtraBold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4645914" y="2650998"/>
            <a:ext cx="4276090" cy="1723389"/>
          </a:xfrm>
          <a:custGeom>
            <a:avLst/>
            <a:gdLst/>
            <a:ahLst/>
            <a:cxnLst/>
            <a:rect l="l" t="t" r="r" b="b"/>
            <a:pathLst>
              <a:path w="4276090" h="1723389">
                <a:moveTo>
                  <a:pt x="0" y="1723135"/>
                </a:moveTo>
                <a:lnTo>
                  <a:pt x="4276090" y="1723135"/>
                </a:lnTo>
                <a:lnTo>
                  <a:pt x="4276090" y="0"/>
                </a:lnTo>
                <a:lnTo>
                  <a:pt x="0" y="0"/>
                </a:lnTo>
                <a:lnTo>
                  <a:pt x="0" y="1723135"/>
                </a:lnTo>
                <a:close/>
              </a:path>
            </a:pathLst>
          </a:custGeom>
          <a:ln w="28955">
            <a:solidFill>
              <a:srgbClr val="E6EBF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4719320" y="2732023"/>
            <a:ext cx="40132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20" dirty="0">
                <a:latin typeface="나눔고딕 ExtraBold"/>
                <a:cs typeface="나눔고딕 ExtraBold"/>
              </a:rPr>
              <a:t>2001</a:t>
            </a:r>
            <a:r>
              <a:rPr sz="900" b="1" dirty="0">
                <a:latin typeface="나눔고딕 ExtraBold"/>
                <a:cs typeface="나눔고딕 ExtraBold"/>
              </a:rPr>
              <a:t>년</a:t>
            </a:r>
            <a:endParaRPr sz="900" dirty="0">
              <a:latin typeface="나눔고딕 ExtraBold"/>
              <a:cs typeface="나눔고딕 ExtraBold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261366" y="4413872"/>
            <a:ext cx="4276090" cy="1967456"/>
          </a:xfrm>
          <a:custGeom>
            <a:avLst/>
            <a:gdLst/>
            <a:ahLst/>
            <a:cxnLst/>
            <a:rect l="l" t="t" r="r" b="b"/>
            <a:pathLst>
              <a:path w="4276090" h="1723389">
                <a:moveTo>
                  <a:pt x="0" y="1723136"/>
                </a:moveTo>
                <a:lnTo>
                  <a:pt x="4276090" y="1723136"/>
                </a:lnTo>
                <a:lnTo>
                  <a:pt x="4276090" y="0"/>
                </a:lnTo>
                <a:lnTo>
                  <a:pt x="0" y="0"/>
                </a:lnTo>
                <a:lnTo>
                  <a:pt x="0" y="1723136"/>
                </a:lnTo>
                <a:close/>
              </a:path>
            </a:pathLst>
          </a:custGeom>
          <a:ln w="28955">
            <a:solidFill>
              <a:srgbClr val="E6EBF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3" name="object 2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12647" y="4721046"/>
            <a:ext cx="1086612" cy="344424"/>
          </a:xfrm>
          <a:prstGeom prst="rect">
            <a:avLst/>
          </a:prstGeom>
        </p:spPr>
      </p:pic>
      <p:sp>
        <p:nvSpPr>
          <p:cNvPr id="28" name="object 28"/>
          <p:cNvSpPr txBox="1"/>
          <p:nvPr/>
        </p:nvSpPr>
        <p:spPr>
          <a:xfrm>
            <a:off x="502716" y="5301208"/>
            <a:ext cx="2286076" cy="577215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0"/>
              </a:spcBef>
            </a:pPr>
            <a:r>
              <a:rPr sz="900" b="1" spc="5" dirty="0">
                <a:latin typeface="나눔고딕 ExtraBold"/>
                <a:cs typeface="나눔고딕 ExtraBold"/>
              </a:rPr>
              <a:t>컨설</a:t>
            </a:r>
            <a:r>
              <a:rPr sz="900" b="1" dirty="0">
                <a:latin typeface="나눔고딕 ExtraBold"/>
                <a:cs typeface="나눔고딕 ExtraBold"/>
              </a:rPr>
              <a:t>팅</a:t>
            </a:r>
            <a:r>
              <a:rPr sz="900" b="1" spc="-55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내용</a:t>
            </a:r>
            <a:endParaRPr sz="900" dirty="0">
              <a:latin typeface="나눔고딕 ExtraBold"/>
              <a:cs typeface="나눔고딕 ExtraBold"/>
            </a:endParaRPr>
          </a:p>
          <a:p>
            <a:pPr marL="82550" indent="-70485">
              <a:lnSpc>
                <a:spcPct val="100000"/>
              </a:lnSpc>
              <a:spcBef>
                <a:spcPts val="300"/>
              </a:spcBef>
              <a:buChar char="-"/>
              <a:tabLst>
                <a:tab pos="83185" algn="l"/>
              </a:tabLst>
            </a:pPr>
            <a:r>
              <a:rPr sz="900" b="1" dirty="0">
                <a:latin typeface="나눔고딕 ExtraBold"/>
                <a:cs typeface="나눔고딕 ExtraBold"/>
              </a:rPr>
              <a:t>드래프트비어</a:t>
            </a:r>
            <a:r>
              <a:rPr sz="900" b="1" spc="-50" dirty="0">
                <a:latin typeface="나눔고딕 ExtraBold"/>
                <a:cs typeface="나눔고딕 ExtraBold"/>
              </a:rPr>
              <a:t> </a:t>
            </a:r>
            <a:r>
              <a:rPr sz="900" b="1" dirty="0">
                <a:latin typeface="나눔고딕 ExtraBold"/>
                <a:cs typeface="나눔고딕 ExtraBold"/>
              </a:rPr>
              <a:t>사업</a:t>
            </a:r>
            <a:r>
              <a:rPr sz="900" b="1" spc="-35" dirty="0">
                <a:latin typeface="나눔고딕 ExtraBold"/>
                <a:cs typeface="나눔고딕 ExtraBold"/>
              </a:rPr>
              <a:t> </a:t>
            </a:r>
            <a:r>
              <a:rPr sz="900" b="1" dirty="0">
                <a:latin typeface="나눔고딕 ExtraBold"/>
                <a:cs typeface="나눔고딕 ExtraBold"/>
              </a:rPr>
              <a:t>상권전략</a:t>
            </a:r>
            <a:r>
              <a:rPr sz="900" b="1" spc="-45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분석컨설팅</a:t>
            </a:r>
            <a:endParaRPr sz="900" dirty="0">
              <a:latin typeface="나눔고딕 ExtraBold"/>
              <a:cs typeface="나눔고딕 ExtraBold"/>
            </a:endParaRPr>
          </a:p>
          <a:p>
            <a:pPr marL="82550" indent="-70485">
              <a:lnSpc>
                <a:spcPct val="100000"/>
              </a:lnSpc>
              <a:spcBef>
                <a:spcPts val="500"/>
              </a:spcBef>
              <a:buChar char="-"/>
              <a:tabLst>
                <a:tab pos="83185" algn="l"/>
              </a:tabLst>
            </a:pPr>
            <a:r>
              <a:rPr sz="900" b="1" spc="5" dirty="0">
                <a:latin typeface="나눔고딕 ExtraBold"/>
                <a:cs typeface="나눔고딕 ExtraBold"/>
              </a:rPr>
              <a:t>컨설</a:t>
            </a:r>
            <a:r>
              <a:rPr sz="900" b="1" dirty="0">
                <a:latin typeface="나눔고딕 ExtraBold"/>
                <a:cs typeface="나눔고딕 ExtraBold"/>
              </a:rPr>
              <a:t>팅</a:t>
            </a:r>
            <a:r>
              <a:rPr sz="900" b="1" spc="-30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기</a:t>
            </a:r>
            <a:r>
              <a:rPr sz="900" b="1" dirty="0">
                <a:latin typeface="나눔고딕 ExtraBold"/>
                <a:cs typeface="나눔고딕 ExtraBold"/>
              </a:rPr>
              <a:t>간</a:t>
            </a:r>
            <a:r>
              <a:rPr sz="900" b="1" spc="-10" dirty="0">
                <a:latin typeface="나눔고딕 ExtraBold"/>
                <a:cs typeface="나눔고딕 ExtraBold"/>
              </a:rPr>
              <a:t> </a:t>
            </a:r>
            <a:r>
              <a:rPr sz="900" b="1" spc="-15" dirty="0">
                <a:latin typeface="나눔고딕 ExtraBold"/>
                <a:cs typeface="나눔고딕 ExtraBold"/>
              </a:rPr>
              <a:t>:</a:t>
            </a:r>
            <a:r>
              <a:rPr sz="900" b="1" spc="-35" dirty="0">
                <a:latin typeface="나눔고딕 ExtraBold"/>
                <a:cs typeface="나눔고딕 ExtraBold"/>
              </a:rPr>
              <a:t> </a:t>
            </a:r>
            <a:r>
              <a:rPr sz="900" b="1" spc="-10" dirty="0">
                <a:latin typeface="나눔고딕 ExtraBold"/>
                <a:cs typeface="나눔고딕 ExtraBold"/>
              </a:rPr>
              <a:t>2</a:t>
            </a:r>
            <a:r>
              <a:rPr sz="900" b="1" spc="5" dirty="0">
                <a:latin typeface="나눔고딕 ExtraBold"/>
                <a:cs typeface="나눔고딕 ExtraBold"/>
              </a:rPr>
              <a:t>개월</a:t>
            </a:r>
            <a:endParaRPr sz="900" dirty="0">
              <a:latin typeface="나눔고딕 ExtraBold"/>
              <a:cs typeface="나눔고딕 ExtraBold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53364" y="4417516"/>
            <a:ext cx="40132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20" dirty="0">
                <a:latin typeface="나눔고딕 ExtraBold"/>
                <a:cs typeface="나눔고딕 ExtraBold"/>
              </a:rPr>
              <a:t>2003</a:t>
            </a:r>
            <a:r>
              <a:rPr sz="900" b="1" dirty="0">
                <a:latin typeface="나눔고딕 ExtraBold"/>
                <a:cs typeface="나눔고딕 ExtraBold"/>
              </a:rPr>
              <a:t>년</a:t>
            </a:r>
            <a:endParaRPr sz="900" dirty="0">
              <a:latin typeface="나눔고딕 ExtraBold"/>
              <a:cs typeface="나눔고딕 ExtraBold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7400925" y="2070862"/>
            <a:ext cx="1563624" cy="427990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900" b="1" dirty="0">
                <a:latin typeface="나눔고딕 ExtraBold"/>
                <a:cs typeface="나눔고딕 ExtraBold"/>
              </a:rPr>
              <a:t>컨설팅</a:t>
            </a:r>
            <a:r>
              <a:rPr sz="900" b="1" spc="-50" dirty="0">
                <a:latin typeface="나눔고딕 ExtraBold"/>
                <a:cs typeface="나눔고딕 ExtraBold"/>
              </a:rPr>
              <a:t> </a:t>
            </a:r>
            <a:r>
              <a:rPr sz="900" b="1" dirty="0">
                <a:latin typeface="나눔고딕 ExtraBold"/>
                <a:cs typeface="나눔고딕 ExtraBold"/>
              </a:rPr>
              <a:t>프로젝트</a:t>
            </a:r>
            <a:r>
              <a:rPr sz="900" b="1" spc="-50" dirty="0">
                <a:latin typeface="나눔고딕 ExtraBold"/>
                <a:cs typeface="나눔고딕 ExtraBold"/>
              </a:rPr>
              <a:t> </a:t>
            </a:r>
            <a:r>
              <a:rPr sz="900" b="1" dirty="0">
                <a:latin typeface="나눔고딕 ExtraBold"/>
                <a:cs typeface="나눔고딕 ExtraBold"/>
              </a:rPr>
              <a:t>총괄</a:t>
            </a:r>
            <a:r>
              <a:rPr sz="900" b="1" spc="-40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매니저</a:t>
            </a:r>
            <a:endParaRPr sz="900" dirty="0">
              <a:latin typeface="나눔고딕 ExtraBold"/>
              <a:cs typeface="나눔고딕 ExtraBold"/>
            </a:endParaRPr>
          </a:p>
          <a:p>
            <a:pPr marL="76200">
              <a:lnSpc>
                <a:spcPct val="100000"/>
              </a:lnSpc>
              <a:spcBef>
                <a:spcPts val="505"/>
              </a:spcBef>
            </a:pPr>
            <a:r>
              <a:rPr sz="900" b="1" dirty="0">
                <a:latin typeface="나눔고딕 ExtraBold"/>
                <a:cs typeface="나눔고딕 ExtraBold"/>
              </a:rPr>
              <a:t>-</a:t>
            </a:r>
            <a:r>
              <a:rPr sz="900" b="1" spc="-40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유재</a:t>
            </a:r>
            <a:r>
              <a:rPr sz="900" b="1" dirty="0">
                <a:latin typeface="나눔고딕 ExtraBold"/>
                <a:cs typeface="나눔고딕 ExtraBold"/>
              </a:rPr>
              <a:t>은</a:t>
            </a:r>
            <a:r>
              <a:rPr sz="900" b="1" spc="-30" dirty="0">
                <a:latin typeface="나눔고딕 ExtraBold"/>
                <a:cs typeface="나눔고딕 ExtraBold"/>
              </a:rPr>
              <a:t> </a:t>
            </a:r>
            <a:r>
              <a:rPr sz="900" b="1" spc="-5" dirty="0">
                <a:latin typeface="나눔고딕 ExtraBold"/>
                <a:cs typeface="나눔고딕 ExtraBold"/>
              </a:rPr>
              <a:t>C</a:t>
            </a:r>
            <a:r>
              <a:rPr sz="900" b="1" dirty="0">
                <a:latin typeface="나눔고딕 ExtraBold"/>
                <a:cs typeface="나눔고딕 ExtraBold"/>
              </a:rPr>
              <a:t>EO</a:t>
            </a:r>
            <a:endParaRPr sz="900" dirty="0">
              <a:latin typeface="나눔고딕 ExtraBold"/>
              <a:cs typeface="나눔고딕 ExtraBold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7400925" y="3883533"/>
            <a:ext cx="1563624" cy="427990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900" b="1" dirty="0">
                <a:latin typeface="나눔고딕 ExtraBold"/>
                <a:cs typeface="나눔고딕 ExtraBold"/>
              </a:rPr>
              <a:t>컨설팅</a:t>
            </a:r>
            <a:r>
              <a:rPr sz="900" b="1" spc="-50" dirty="0">
                <a:latin typeface="나눔고딕 ExtraBold"/>
                <a:cs typeface="나눔고딕 ExtraBold"/>
              </a:rPr>
              <a:t> </a:t>
            </a:r>
            <a:r>
              <a:rPr sz="900" b="1" dirty="0">
                <a:latin typeface="나눔고딕 ExtraBold"/>
                <a:cs typeface="나눔고딕 ExtraBold"/>
              </a:rPr>
              <a:t>프로젝트</a:t>
            </a:r>
            <a:r>
              <a:rPr sz="900" b="1" spc="-50" dirty="0">
                <a:latin typeface="나눔고딕 ExtraBold"/>
                <a:cs typeface="나눔고딕 ExtraBold"/>
              </a:rPr>
              <a:t> </a:t>
            </a:r>
            <a:r>
              <a:rPr sz="900" b="1" dirty="0">
                <a:latin typeface="나눔고딕 ExtraBold"/>
                <a:cs typeface="나눔고딕 ExtraBold"/>
              </a:rPr>
              <a:t>총괄</a:t>
            </a:r>
            <a:r>
              <a:rPr sz="900" b="1" spc="-40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매니저</a:t>
            </a:r>
            <a:endParaRPr sz="900" dirty="0">
              <a:latin typeface="나눔고딕 ExtraBold"/>
              <a:cs typeface="나눔고딕 ExtraBold"/>
            </a:endParaRPr>
          </a:p>
          <a:p>
            <a:pPr marL="76200">
              <a:lnSpc>
                <a:spcPct val="100000"/>
              </a:lnSpc>
              <a:spcBef>
                <a:spcPts val="505"/>
              </a:spcBef>
            </a:pPr>
            <a:r>
              <a:rPr sz="900" b="1" dirty="0">
                <a:latin typeface="나눔고딕 ExtraBold"/>
                <a:cs typeface="나눔고딕 ExtraBold"/>
              </a:rPr>
              <a:t>-</a:t>
            </a:r>
            <a:r>
              <a:rPr sz="900" b="1" spc="-40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유재</a:t>
            </a:r>
            <a:r>
              <a:rPr sz="900" b="1" dirty="0">
                <a:latin typeface="나눔고딕 ExtraBold"/>
                <a:cs typeface="나눔고딕 ExtraBold"/>
              </a:rPr>
              <a:t>은</a:t>
            </a:r>
            <a:r>
              <a:rPr sz="900" b="1" spc="-30" dirty="0">
                <a:latin typeface="나눔고딕 ExtraBold"/>
                <a:cs typeface="나눔고딕 ExtraBold"/>
              </a:rPr>
              <a:t> </a:t>
            </a:r>
            <a:r>
              <a:rPr sz="900" b="1" spc="-5" dirty="0">
                <a:latin typeface="나눔고딕 ExtraBold"/>
                <a:cs typeface="나눔고딕 ExtraBold"/>
              </a:rPr>
              <a:t>C</a:t>
            </a:r>
            <a:r>
              <a:rPr sz="900" b="1" dirty="0">
                <a:latin typeface="나눔고딕 ExtraBold"/>
                <a:cs typeface="나눔고딕 ExtraBold"/>
              </a:rPr>
              <a:t>EO</a:t>
            </a:r>
            <a:endParaRPr sz="900" dirty="0">
              <a:latin typeface="나눔고딕 ExtraBold"/>
              <a:cs typeface="나눔고딕 ExtraBold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3003550" y="3444311"/>
            <a:ext cx="1530350" cy="427355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900" b="1" spc="5" dirty="0">
                <a:latin typeface="나눔고딕 ExtraBold"/>
                <a:cs typeface="나눔고딕 ExtraBold"/>
              </a:rPr>
              <a:t>컨설</a:t>
            </a:r>
            <a:r>
              <a:rPr sz="900" b="1" dirty="0">
                <a:latin typeface="나눔고딕 ExtraBold"/>
                <a:cs typeface="나눔고딕 ExtraBold"/>
              </a:rPr>
              <a:t>팅</a:t>
            </a:r>
            <a:r>
              <a:rPr sz="900" b="1" spc="-30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프로젝</a:t>
            </a:r>
            <a:r>
              <a:rPr sz="900" b="1" dirty="0">
                <a:latin typeface="나눔고딕 ExtraBold"/>
                <a:cs typeface="나눔고딕 ExtraBold"/>
              </a:rPr>
              <a:t>트</a:t>
            </a:r>
            <a:r>
              <a:rPr sz="900" b="1" spc="-45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총</a:t>
            </a:r>
            <a:r>
              <a:rPr sz="900" b="1" dirty="0">
                <a:latin typeface="나눔고딕 ExtraBold"/>
                <a:cs typeface="나눔고딕 ExtraBold"/>
              </a:rPr>
              <a:t>괄</a:t>
            </a:r>
            <a:r>
              <a:rPr sz="900" b="1" spc="-20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매니저</a:t>
            </a:r>
            <a:endParaRPr sz="900" dirty="0">
              <a:latin typeface="나눔고딕 ExtraBold"/>
              <a:cs typeface="나눔고딕 ExtraBold"/>
            </a:endParaRPr>
          </a:p>
          <a:p>
            <a:pPr marL="76200">
              <a:lnSpc>
                <a:spcPct val="100000"/>
              </a:lnSpc>
              <a:spcBef>
                <a:spcPts val="505"/>
              </a:spcBef>
            </a:pPr>
            <a:r>
              <a:rPr sz="900" b="1" dirty="0">
                <a:latin typeface="나눔고딕 ExtraBold"/>
                <a:cs typeface="나눔고딕 ExtraBold"/>
              </a:rPr>
              <a:t>-</a:t>
            </a:r>
            <a:r>
              <a:rPr sz="900" b="1" spc="-40" dirty="0">
                <a:latin typeface="나눔고딕 ExtraBold"/>
                <a:cs typeface="나눔고딕 ExtraBold"/>
              </a:rPr>
              <a:t> </a:t>
            </a:r>
            <a:r>
              <a:rPr sz="900" b="1" dirty="0">
                <a:latin typeface="나눔고딕 ExtraBold"/>
                <a:cs typeface="나눔고딕 ExtraBold"/>
              </a:rPr>
              <a:t>유재은</a:t>
            </a:r>
            <a:r>
              <a:rPr sz="900" b="1" spc="-35" dirty="0">
                <a:latin typeface="나눔고딕 ExtraBold"/>
                <a:cs typeface="나눔고딕 ExtraBold"/>
              </a:rPr>
              <a:t> </a:t>
            </a:r>
            <a:r>
              <a:rPr sz="900" b="1" spc="-10" dirty="0">
                <a:latin typeface="나눔고딕 ExtraBold"/>
                <a:cs typeface="나눔고딕 ExtraBold"/>
              </a:rPr>
              <a:t>C</a:t>
            </a:r>
            <a:r>
              <a:rPr sz="900" b="1" spc="-5" dirty="0">
                <a:latin typeface="나눔고딕 ExtraBold"/>
                <a:cs typeface="나눔고딕 ExtraBold"/>
              </a:rPr>
              <a:t>E</a:t>
            </a:r>
            <a:r>
              <a:rPr sz="900" b="1" dirty="0">
                <a:latin typeface="나눔고딕 ExtraBold"/>
                <a:cs typeface="나눔고딕 ExtraBold"/>
              </a:rPr>
              <a:t>O</a:t>
            </a:r>
            <a:endParaRPr sz="900" dirty="0">
              <a:latin typeface="나눔고딕 ExtraBold"/>
              <a:cs typeface="나눔고딕 ExtraBold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3018535" y="5447512"/>
            <a:ext cx="1627378" cy="427990"/>
          </a:xfrm>
          <a:prstGeom prst="rect">
            <a:avLst/>
          </a:prstGeom>
        </p:spPr>
        <p:txBody>
          <a:bodyPr vert="horz" wrap="square" lIns="0" tIns="768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5"/>
              </a:spcBef>
            </a:pPr>
            <a:r>
              <a:rPr sz="900" b="1" spc="5" dirty="0">
                <a:latin typeface="나눔고딕 ExtraBold"/>
                <a:cs typeface="나눔고딕 ExtraBold"/>
              </a:rPr>
              <a:t>컨설</a:t>
            </a:r>
            <a:r>
              <a:rPr sz="900" b="1" dirty="0">
                <a:latin typeface="나눔고딕 ExtraBold"/>
                <a:cs typeface="나눔고딕 ExtraBold"/>
              </a:rPr>
              <a:t>팅</a:t>
            </a:r>
            <a:r>
              <a:rPr sz="900" b="1" spc="-30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프로젝</a:t>
            </a:r>
            <a:r>
              <a:rPr sz="900" b="1" dirty="0">
                <a:latin typeface="나눔고딕 ExtraBold"/>
                <a:cs typeface="나눔고딕 ExtraBold"/>
              </a:rPr>
              <a:t>트</a:t>
            </a:r>
            <a:r>
              <a:rPr sz="900" b="1" spc="-45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총</a:t>
            </a:r>
            <a:r>
              <a:rPr sz="900" b="1" dirty="0">
                <a:latin typeface="나눔고딕 ExtraBold"/>
                <a:cs typeface="나눔고딕 ExtraBold"/>
              </a:rPr>
              <a:t>괄</a:t>
            </a:r>
            <a:r>
              <a:rPr sz="900" b="1" spc="-20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매니저</a:t>
            </a:r>
            <a:endParaRPr sz="900" dirty="0">
              <a:latin typeface="나눔고딕 ExtraBold"/>
              <a:cs typeface="나눔고딕 ExtraBold"/>
            </a:endParaRPr>
          </a:p>
          <a:p>
            <a:pPr marL="76200">
              <a:lnSpc>
                <a:spcPct val="100000"/>
              </a:lnSpc>
              <a:spcBef>
                <a:spcPts val="500"/>
              </a:spcBef>
            </a:pPr>
            <a:r>
              <a:rPr sz="900" b="1" dirty="0">
                <a:latin typeface="나눔고딕 ExtraBold"/>
                <a:cs typeface="나눔고딕 ExtraBold"/>
              </a:rPr>
              <a:t>-</a:t>
            </a:r>
            <a:r>
              <a:rPr sz="900" b="1" spc="-40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유재</a:t>
            </a:r>
            <a:r>
              <a:rPr sz="900" b="1" dirty="0">
                <a:latin typeface="나눔고딕 ExtraBold"/>
                <a:cs typeface="나눔고딕 ExtraBold"/>
              </a:rPr>
              <a:t>은</a:t>
            </a:r>
            <a:r>
              <a:rPr sz="900" b="1" spc="-30" dirty="0">
                <a:latin typeface="나눔고딕 ExtraBold"/>
                <a:cs typeface="나눔고딕 ExtraBold"/>
              </a:rPr>
              <a:t> </a:t>
            </a:r>
            <a:r>
              <a:rPr sz="900" b="1" spc="-5" dirty="0">
                <a:latin typeface="나눔고딕 ExtraBold"/>
                <a:cs typeface="나눔고딕 ExtraBold"/>
              </a:rPr>
              <a:t>C</a:t>
            </a:r>
            <a:r>
              <a:rPr sz="900" b="1" dirty="0">
                <a:latin typeface="나눔고딕 ExtraBold"/>
                <a:cs typeface="나눔고딕 ExtraBold"/>
              </a:rPr>
              <a:t>EO</a:t>
            </a:r>
            <a:endParaRPr sz="900" dirty="0">
              <a:latin typeface="나눔고딕 ExtraBold"/>
              <a:cs typeface="나눔고딕 ExtraBold"/>
            </a:endParaRPr>
          </a:p>
        </p:txBody>
      </p:sp>
      <p:pic>
        <p:nvPicPr>
          <p:cNvPr id="38" name="object 3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225933" y="1051820"/>
            <a:ext cx="2197607" cy="580643"/>
          </a:xfrm>
          <a:prstGeom prst="rect">
            <a:avLst/>
          </a:prstGeom>
        </p:spPr>
      </p:pic>
      <p:sp>
        <p:nvSpPr>
          <p:cNvPr id="39" name="object 3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pPr marL="38100">
                <a:lnSpc>
                  <a:spcPct val="100000"/>
                </a:lnSpc>
                <a:spcBef>
                  <a:spcPts val="40"/>
                </a:spcBef>
              </a:pPr>
              <a:t>31</a:t>
            </a:fld>
            <a:endParaRPr dirty="0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69F78981-F3DC-6432-911D-F5A8F6B6F6F2}"/>
              </a:ext>
            </a:extLst>
          </p:cNvPr>
          <p:cNvSpPr txBox="1"/>
          <p:nvPr/>
        </p:nvSpPr>
        <p:spPr>
          <a:xfrm>
            <a:off x="1475656" y="3965572"/>
            <a:ext cx="197015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900" dirty="0">
                <a:highlight>
                  <a:srgbClr val="FFFF00"/>
                </a:highligh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현재의 신라 </a:t>
            </a:r>
            <a:r>
              <a:rPr lang="ko-KR" altLang="en-US" sz="900" dirty="0" err="1">
                <a:highlight>
                  <a:srgbClr val="FFFF00"/>
                </a:highligh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스테이</a:t>
            </a:r>
            <a:r>
              <a:rPr lang="ko-KR" altLang="en-US" sz="900" dirty="0">
                <a:highlight>
                  <a:srgbClr val="FFFF00"/>
                </a:highligh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사업의 모태가 됨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CB55C7DC-09EC-32A8-7897-B91AC2339B89}"/>
              </a:ext>
            </a:extLst>
          </p:cNvPr>
          <p:cNvSpPr txBox="1"/>
          <p:nvPr/>
        </p:nvSpPr>
        <p:spPr>
          <a:xfrm>
            <a:off x="1636680" y="5976120"/>
            <a:ext cx="3534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900" dirty="0">
                <a:highlight>
                  <a:srgbClr val="FFFF00"/>
                </a:highligh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컨설팅 결과가 우수하여 몇 년 뒤 </a:t>
            </a:r>
            <a:br>
              <a:rPr lang="en-US" altLang="ko-KR" sz="900" dirty="0">
                <a:highlight>
                  <a:srgbClr val="FFFF00"/>
                </a:highligh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</a:br>
            <a:r>
              <a:rPr lang="ko-KR" altLang="en-US" sz="900" dirty="0">
                <a:highlight>
                  <a:srgbClr val="FFFF00"/>
                </a:highligh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외식부문 </a:t>
            </a:r>
            <a:r>
              <a:rPr lang="en-US" altLang="ko-KR" sz="900" dirty="0">
                <a:highlight>
                  <a:srgbClr val="FFFF00"/>
                </a:highligh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M&amp;A </a:t>
            </a:r>
            <a:r>
              <a:rPr lang="ko-KR" altLang="en-US" sz="900" dirty="0">
                <a:highlight>
                  <a:srgbClr val="FFFF00"/>
                </a:highligh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컨설팅 </a:t>
            </a:r>
            <a:r>
              <a:rPr lang="ko-KR" altLang="en-US" sz="900" dirty="0" err="1">
                <a:highlight>
                  <a:srgbClr val="FFFF00"/>
                </a:highligh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재수주</a:t>
            </a:r>
            <a:endParaRPr lang="ko-KR" altLang="en-US" sz="900" dirty="0">
              <a:highlight>
                <a:srgbClr val="FFFF00"/>
              </a:highlight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pic>
        <p:nvPicPr>
          <p:cNvPr id="21" name="object 11">
            <a:extLst>
              <a:ext uri="{FF2B5EF4-FFF2-40B4-BE49-F238E27FC236}">
                <a16:creationId xmlns:a16="http://schemas.microsoft.com/office/drawing/2014/main" id="{63B638B7-60B2-E1B9-A95B-A0CADA679B42}"/>
              </a:ext>
            </a:extLst>
          </p:cNvPr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54024" y="1826495"/>
            <a:ext cx="147828" cy="100584"/>
          </a:xfrm>
          <a:prstGeom prst="rect">
            <a:avLst/>
          </a:prstGeom>
        </p:spPr>
      </p:pic>
      <p:sp>
        <p:nvSpPr>
          <p:cNvPr id="24" name="object 19">
            <a:extLst>
              <a:ext uri="{FF2B5EF4-FFF2-40B4-BE49-F238E27FC236}">
                <a16:creationId xmlns:a16="http://schemas.microsoft.com/office/drawing/2014/main" id="{2183A412-DDD4-2604-7120-8D456DAF082E}"/>
              </a:ext>
            </a:extLst>
          </p:cNvPr>
          <p:cNvSpPr/>
          <p:nvPr/>
        </p:nvSpPr>
        <p:spPr>
          <a:xfrm>
            <a:off x="247241" y="838961"/>
            <a:ext cx="4276090" cy="1299780"/>
          </a:xfrm>
          <a:custGeom>
            <a:avLst/>
            <a:gdLst/>
            <a:ahLst/>
            <a:cxnLst/>
            <a:rect l="l" t="t" r="r" b="b"/>
            <a:pathLst>
              <a:path w="4276090" h="1723389">
                <a:moveTo>
                  <a:pt x="0" y="1723135"/>
                </a:moveTo>
                <a:lnTo>
                  <a:pt x="4276090" y="1723135"/>
                </a:lnTo>
                <a:lnTo>
                  <a:pt x="4276090" y="0"/>
                </a:lnTo>
                <a:lnTo>
                  <a:pt x="0" y="0"/>
                </a:lnTo>
                <a:lnTo>
                  <a:pt x="0" y="1723135"/>
                </a:lnTo>
                <a:close/>
              </a:path>
            </a:pathLst>
          </a:custGeom>
          <a:ln w="28955">
            <a:solidFill>
              <a:srgbClr val="E6EBF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0">
            <a:extLst>
              <a:ext uri="{FF2B5EF4-FFF2-40B4-BE49-F238E27FC236}">
                <a16:creationId xmlns:a16="http://schemas.microsoft.com/office/drawing/2014/main" id="{4F664E31-0037-8B30-D3F0-A390698F7D6D}"/>
              </a:ext>
            </a:extLst>
          </p:cNvPr>
          <p:cNvSpPr txBox="1"/>
          <p:nvPr/>
        </p:nvSpPr>
        <p:spPr>
          <a:xfrm>
            <a:off x="282248" y="890176"/>
            <a:ext cx="401320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900" b="1" spc="-20" dirty="0">
                <a:latin typeface="나눔고딕 ExtraBold"/>
                <a:cs typeface="나눔고딕 ExtraBold"/>
              </a:rPr>
              <a:t>1998</a:t>
            </a:r>
            <a:r>
              <a:rPr sz="900" b="1" dirty="0">
                <a:latin typeface="나눔고딕 ExtraBold"/>
                <a:cs typeface="나눔고딕 ExtraBold"/>
              </a:rPr>
              <a:t>년</a:t>
            </a:r>
            <a:endParaRPr sz="900" dirty="0">
              <a:latin typeface="나눔고딕 ExtraBold"/>
              <a:cs typeface="나눔고딕 ExtraBold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8A4FEAC-30E8-F858-93C7-C2A26EBAFA88}"/>
              </a:ext>
            </a:extLst>
          </p:cNvPr>
          <p:cNvSpPr txBox="1"/>
          <p:nvPr/>
        </p:nvSpPr>
        <p:spPr>
          <a:xfrm>
            <a:off x="977236" y="1791885"/>
            <a:ext cx="242678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900" dirty="0">
                <a:highlight>
                  <a:srgbClr val="FFFF00"/>
                </a:highligh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국내최초 프랜차이즈 본사 컨설팅 기업 설립</a:t>
            </a:r>
          </a:p>
        </p:txBody>
      </p:sp>
      <p:grpSp>
        <p:nvGrpSpPr>
          <p:cNvPr id="36" name="그룹 35">
            <a:extLst>
              <a:ext uri="{FF2B5EF4-FFF2-40B4-BE49-F238E27FC236}">
                <a16:creationId xmlns:a16="http://schemas.microsoft.com/office/drawing/2014/main" id="{D28E6EC7-7FE7-A2F2-96A6-9BD15C4DC2CF}"/>
              </a:ext>
            </a:extLst>
          </p:cNvPr>
          <p:cNvGrpSpPr/>
          <p:nvPr/>
        </p:nvGrpSpPr>
        <p:grpSpPr>
          <a:xfrm>
            <a:off x="408414" y="3991457"/>
            <a:ext cx="996660" cy="179062"/>
            <a:chOff x="497458" y="3991692"/>
            <a:chExt cx="996660" cy="179062"/>
          </a:xfrm>
        </p:grpSpPr>
        <p:sp>
          <p:nvSpPr>
            <p:cNvPr id="30" name="사각형: 둥근 모서리 29">
              <a:extLst>
                <a:ext uri="{FF2B5EF4-FFF2-40B4-BE49-F238E27FC236}">
                  <a16:creationId xmlns:a16="http://schemas.microsoft.com/office/drawing/2014/main" id="{4E6EE566-2A65-7F88-2130-FFAB5473761B}"/>
                </a:ext>
              </a:extLst>
            </p:cNvPr>
            <p:cNvSpPr/>
            <p:nvPr/>
          </p:nvSpPr>
          <p:spPr>
            <a:xfrm>
              <a:off x="497458" y="3991692"/>
              <a:ext cx="746932" cy="179062"/>
            </a:xfrm>
            <a:prstGeom prst="roundRect">
              <a:avLst/>
            </a:prstGeom>
            <a:noFill/>
            <a:ln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900" dirty="0">
                  <a:solidFill>
                    <a:srgbClr val="FF0000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우수 성과</a:t>
              </a:r>
            </a:p>
          </p:txBody>
        </p:sp>
        <p:pic>
          <p:nvPicPr>
            <p:cNvPr id="32" name="object 11">
              <a:extLst>
                <a:ext uri="{FF2B5EF4-FFF2-40B4-BE49-F238E27FC236}">
                  <a16:creationId xmlns:a16="http://schemas.microsoft.com/office/drawing/2014/main" id="{437100AB-BDCE-EA30-1D8D-F51E219EB04A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346290" y="4042185"/>
              <a:ext cx="147828" cy="100584"/>
            </a:xfrm>
            <a:prstGeom prst="rect">
              <a:avLst/>
            </a:prstGeom>
          </p:spPr>
        </p:pic>
      </p:grpSp>
      <p:sp>
        <p:nvSpPr>
          <p:cNvPr id="40" name="사각형: 둥근 모서리 39">
            <a:extLst>
              <a:ext uri="{FF2B5EF4-FFF2-40B4-BE49-F238E27FC236}">
                <a16:creationId xmlns:a16="http://schemas.microsoft.com/office/drawing/2014/main" id="{2753C467-15B6-00FC-634B-BF8CF3625B66}"/>
              </a:ext>
            </a:extLst>
          </p:cNvPr>
          <p:cNvSpPr/>
          <p:nvPr/>
        </p:nvSpPr>
        <p:spPr>
          <a:xfrm>
            <a:off x="462282" y="6081858"/>
            <a:ext cx="746932" cy="179062"/>
          </a:xfrm>
          <a:prstGeom prst="round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00" dirty="0">
                <a:solidFill>
                  <a:srgbClr val="FF00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우수 성과</a:t>
            </a:r>
          </a:p>
        </p:txBody>
      </p:sp>
      <p:pic>
        <p:nvPicPr>
          <p:cNvPr id="41" name="object 11">
            <a:extLst>
              <a:ext uri="{FF2B5EF4-FFF2-40B4-BE49-F238E27FC236}">
                <a16:creationId xmlns:a16="http://schemas.microsoft.com/office/drawing/2014/main" id="{D46BED0C-7A71-3FE3-1411-D70BCAF457B1}"/>
              </a:ext>
            </a:extLst>
          </p:cNvPr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311114" y="6121097"/>
            <a:ext cx="147828" cy="100584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모서리가 둥근 직사각형 9">
            <a:extLst>
              <a:ext uri="{FF2B5EF4-FFF2-40B4-BE49-F238E27FC236}">
                <a16:creationId xmlns:a16="http://schemas.microsoft.com/office/drawing/2014/main" id="{7A85E3D0-AE47-6846-BA5C-2D091F34CEE9}"/>
              </a:ext>
            </a:extLst>
          </p:cNvPr>
          <p:cNvSpPr/>
          <p:nvPr/>
        </p:nvSpPr>
        <p:spPr>
          <a:xfrm>
            <a:off x="5747522" y="5045408"/>
            <a:ext cx="2064838" cy="209941"/>
          </a:xfrm>
          <a:prstGeom prst="roundRect">
            <a:avLst/>
          </a:prstGeom>
          <a:solidFill>
            <a:srgbClr val="FFFF00"/>
          </a:solidFill>
          <a:ln w="952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6" name="모서리가 둥근 직사각형 9">
            <a:extLst>
              <a:ext uri="{FF2B5EF4-FFF2-40B4-BE49-F238E27FC236}">
                <a16:creationId xmlns:a16="http://schemas.microsoft.com/office/drawing/2014/main" id="{489E835E-04E9-F10A-C98A-993F7EA24436}"/>
              </a:ext>
            </a:extLst>
          </p:cNvPr>
          <p:cNvSpPr/>
          <p:nvPr/>
        </p:nvSpPr>
        <p:spPr>
          <a:xfrm>
            <a:off x="5715942" y="2569733"/>
            <a:ext cx="3150373" cy="472030"/>
          </a:xfrm>
          <a:prstGeom prst="roundRect">
            <a:avLst/>
          </a:prstGeom>
          <a:solidFill>
            <a:srgbClr val="FFFF00"/>
          </a:solidFill>
          <a:ln w="952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4" name="모서리가 둥근 직사각형 9">
            <a:extLst>
              <a:ext uri="{FF2B5EF4-FFF2-40B4-BE49-F238E27FC236}">
                <a16:creationId xmlns:a16="http://schemas.microsoft.com/office/drawing/2014/main" id="{2590FC16-3B9D-FDFD-30F0-17DADE371101}"/>
              </a:ext>
            </a:extLst>
          </p:cNvPr>
          <p:cNvSpPr/>
          <p:nvPr/>
        </p:nvSpPr>
        <p:spPr>
          <a:xfrm>
            <a:off x="1482107" y="2578587"/>
            <a:ext cx="2905297" cy="472030"/>
          </a:xfrm>
          <a:prstGeom prst="roundRect">
            <a:avLst/>
          </a:prstGeom>
          <a:solidFill>
            <a:srgbClr val="FFFF00"/>
          </a:solidFill>
          <a:ln w="952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1459" y="260648"/>
            <a:ext cx="3796961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ko-KR" altLang="en-US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프랜차이즈 기업 </a:t>
            </a:r>
            <a:r>
              <a:rPr dirty="0" err="1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컨설팅</a:t>
            </a:r>
            <a:r>
              <a:rPr spc="-14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주요실적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251459" y="650763"/>
            <a:ext cx="8327390" cy="42545"/>
            <a:chOff x="251459" y="650763"/>
            <a:chExt cx="8327390" cy="42545"/>
          </a:xfrm>
        </p:grpSpPr>
        <p:sp>
          <p:nvSpPr>
            <p:cNvPr id="4" name="object 4"/>
            <p:cNvSpPr/>
            <p:nvPr/>
          </p:nvSpPr>
          <p:spPr>
            <a:xfrm>
              <a:off x="2816352" y="650763"/>
              <a:ext cx="5762625" cy="42545"/>
            </a:xfrm>
            <a:custGeom>
              <a:avLst/>
              <a:gdLst/>
              <a:ahLst/>
              <a:cxnLst/>
              <a:rect l="l" t="t" r="r" b="b"/>
              <a:pathLst>
                <a:path w="5762625" h="42545">
                  <a:moveTo>
                    <a:pt x="5762244" y="0"/>
                  </a:moveTo>
                  <a:lnTo>
                    <a:pt x="0" y="0"/>
                  </a:lnTo>
                  <a:lnTo>
                    <a:pt x="0" y="42402"/>
                  </a:lnTo>
                  <a:lnTo>
                    <a:pt x="5762244" y="42402"/>
                  </a:lnTo>
                  <a:lnTo>
                    <a:pt x="5762244" y="0"/>
                  </a:lnTo>
                  <a:close/>
                </a:path>
              </a:pathLst>
            </a:custGeom>
            <a:solidFill>
              <a:srgbClr val="E6EB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51459" y="650763"/>
              <a:ext cx="2688590" cy="42545"/>
            </a:xfrm>
            <a:custGeom>
              <a:avLst/>
              <a:gdLst/>
              <a:ahLst/>
              <a:cxnLst/>
              <a:rect l="l" t="t" r="r" b="b"/>
              <a:pathLst>
                <a:path w="2688590" h="42545">
                  <a:moveTo>
                    <a:pt x="2688082" y="0"/>
                  </a:moveTo>
                  <a:lnTo>
                    <a:pt x="0" y="0"/>
                  </a:lnTo>
                  <a:lnTo>
                    <a:pt x="0" y="42402"/>
                  </a:lnTo>
                  <a:lnTo>
                    <a:pt x="2688082" y="42402"/>
                  </a:lnTo>
                  <a:lnTo>
                    <a:pt x="2688082" y="0"/>
                  </a:lnTo>
                  <a:close/>
                </a:path>
              </a:pathLst>
            </a:custGeom>
            <a:solidFill>
              <a:srgbClr val="93B3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271331" y="3202425"/>
            <a:ext cx="4305300" cy="1752600"/>
            <a:chOff x="246888" y="839724"/>
            <a:chExt cx="4305300" cy="1752600"/>
          </a:xfrm>
        </p:grpSpPr>
        <p:sp>
          <p:nvSpPr>
            <p:cNvPr id="7" name="object 7"/>
            <p:cNvSpPr/>
            <p:nvPr/>
          </p:nvSpPr>
          <p:spPr>
            <a:xfrm>
              <a:off x="261366" y="854202"/>
              <a:ext cx="4276090" cy="1723389"/>
            </a:xfrm>
            <a:custGeom>
              <a:avLst/>
              <a:gdLst/>
              <a:ahLst/>
              <a:cxnLst/>
              <a:rect l="l" t="t" r="r" b="b"/>
              <a:pathLst>
                <a:path w="4276090" h="1723389">
                  <a:moveTo>
                    <a:pt x="0" y="1723136"/>
                  </a:moveTo>
                  <a:lnTo>
                    <a:pt x="4276090" y="1723136"/>
                  </a:lnTo>
                  <a:lnTo>
                    <a:pt x="4276090" y="0"/>
                  </a:lnTo>
                  <a:lnTo>
                    <a:pt x="0" y="0"/>
                  </a:lnTo>
                  <a:lnTo>
                    <a:pt x="0" y="1723136"/>
                  </a:lnTo>
                  <a:close/>
                </a:path>
              </a:pathLst>
            </a:custGeom>
            <a:ln w="28955">
              <a:solidFill>
                <a:srgbClr val="E6EBF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21792" y="1429512"/>
              <a:ext cx="1057656" cy="207263"/>
            </a:xfrm>
            <a:prstGeom prst="rect">
              <a:avLst/>
            </a:prstGeom>
          </p:spPr>
        </p:pic>
      </p:grpSp>
      <p:sp>
        <p:nvSpPr>
          <p:cNvPr id="10" name="object 10"/>
          <p:cNvSpPr/>
          <p:nvPr/>
        </p:nvSpPr>
        <p:spPr>
          <a:xfrm>
            <a:off x="4645913" y="854202"/>
            <a:ext cx="4276090" cy="2267000"/>
          </a:xfrm>
          <a:custGeom>
            <a:avLst/>
            <a:gdLst/>
            <a:ahLst/>
            <a:cxnLst/>
            <a:rect l="l" t="t" r="r" b="b"/>
            <a:pathLst>
              <a:path w="4276090" h="1723389">
                <a:moveTo>
                  <a:pt x="0" y="1723136"/>
                </a:moveTo>
                <a:lnTo>
                  <a:pt x="4276090" y="1723136"/>
                </a:lnTo>
                <a:lnTo>
                  <a:pt x="4276090" y="0"/>
                </a:lnTo>
                <a:lnTo>
                  <a:pt x="0" y="0"/>
                </a:lnTo>
                <a:lnTo>
                  <a:pt x="0" y="1723136"/>
                </a:lnTo>
                <a:close/>
              </a:path>
            </a:pathLst>
          </a:custGeom>
          <a:ln w="28955">
            <a:solidFill>
              <a:srgbClr val="E6EBF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object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636763" y="1192413"/>
            <a:ext cx="1141476" cy="636799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864607" y="1274064"/>
            <a:ext cx="1356360" cy="373379"/>
          </a:xfrm>
          <a:prstGeom prst="rect">
            <a:avLst/>
          </a:prstGeom>
        </p:spPr>
      </p:pic>
      <p:sp>
        <p:nvSpPr>
          <p:cNvPr id="14" name="object 14"/>
          <p:cNvSpPr/>
          <p:nvPr/>
        </p:nvSpPr>
        <p:spPr>
          <a:xfrm>
            <a:off x="4633513" y="3224262"/>
            <a:ext cx="4276090" cy="2227200"/>
          </a:xfrm>
          <a:custGeom>
            <a:avLst/>
            <a:gdLst/>
            <a:ahLst/>
            <a:cxnLst/>
            <a:rect l="l" t="t" r="r" b="b"/>
            <a:pathLst>
              <a:path w="4276090" h="1723389">
                <a:moveTo>
                  <a:pt x="0" y="1723136"/>
                </a:moveTo>
                <a:lnTo>
                  <a:pt x="4276090" y="1723136"/>
                </a:lnTo>
                <a:lnTo>
                  <a:pt x="4276090" y="0"/>
                </a:lnTo>
                <a:lnTo>
                  <a:pt x="0" y="0"/>
                </a:lnTo>
                <a:lnTo>
                  <a:pt x="0" y="1723136"/>
                </a:lnTo>
                <a:close/>
              </a:path>
            </a:pathLst>
          </a:custGeom>
          <a:ln w="28955">
            <a:solidFill>
              <a:srgbClr val="E6EBF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5" name="object 1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986319" y="3589260"/>
            <a:ext cx="1086612" cy="344424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513111" y="3438384"/>
            <a:ext cx="1229867" cy="646176"/>
          </a:xfrm>
          <a:prstGeom prst="rect">
            <a:avLst/>
          </a:prstGeom>
        </p:spPr>
      </p:pic>
      <p:sp>
        <p:nvSpPr>
          <p:cNvPr id="29" name="object 29"/>
          <p:cNvSpPr txBox="1"/>
          <p:nvPr/>
        </p:nvSpPr>
        <p:spPr>
          <a:xfrm>
            <a:off x="584461" y="4290307"/>
            <a:ext cx="2295195" cy="543739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0"/>
              </a:spcBef>
            </a:pPr>
            <a:r>
              <a:rPr sz="900" b="1" spc="5" dirty="0">
                <a:latin typeface="나눔고딕 ExtraBold"/>
                <a:cs typeface="나눔고딕 ExtraBold"/>
              </a:rPr>
              <a:t>컨설</a:t>
            </a:r>
            <a:r>
              <a:rPr sz="900" b="1" dirty="0">
                <a:latin typeface="나눔고딕 ExtraBold"/>
                <a:cs typeface="나눔고딕 ExtraBold"/>
              </a:rPr>
              <a:t>팅</a:t>
            </a:r>
            <a:r>
              <a:rPr sz="900" b="1" spc="-55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내용</a:t>
            </a:r>
            <a:endParaRPr sz="900" dirty="0">
              <a:latin typeface="나눔고딕 ExtraBold"/>
              <a:cs typeface="나눔고딕 ExtraBold"/>
            </a:endParaRPr>
          </a:p>
          <a:p>
            <a:pPr marL="82550" indent="-70485">
              <a:lnSpc>
                <a:spcPct val="100000"/>
              </a:lnSpc>
              <a:spcBef>
                <a:spcPts val="300"/>
              </a:spcBef>
              <a:buChar char="-"/>
              <a:tabLst>
                <a:tab pos="83185" algn="l"/>
              </a:tabLst>
            </a:pPr>
            <a:r>
              <a:rPr sz="900" b="1" dirty="0">
                <a:latin typeface="나눔고딕 ExtraBold"/>
                <a:cs typeface="나눔고딕 ExtraBold"/>
              </a:rPr>
              <a:t>태권도</a:t>
            </a:r>
            <a:r>
              <a:rPr sz="900" b="1" spc="-40" dirty="0">
                <a:latin typeface="나눔고딕 ExtraBold"/>
                <a:cs typeface="나눔고딕 ExtraBold"/>
              </a:rPr>
              <a:t> </a:t>
            </a:r>
            <a:r>
              <a:rPr sz="900" b="1" dirty="0" err="1">
                <a:latin typeface="나눔고딕 ExtraBold"/>
                <a:cs typeface="나눔고딕 ExtraBold"/>
              </a:rPr>
              <a:t>프랜차이즈</a:t>
            </a:r>
            <a:r>
              <a:rPr sz="900" b="1" spc="-45" dirty="0">
                <a:latin typeface="나눔고딕 ExtraBold"/>
                <a:cs typeface="나눔고딕 ExtraBold"/>
              </a:rPr>
              <a:t> </a:t>
            </a:r>
            <a:r>
              <a:rPr lang="ko-KR" altLang="en-US" sz="900" b="1" spc="-45" dirty="0" err="1">
                <a:latin typeface="나눔고딕 ExtraBold"/>
                <a:cs typeface="나눔고딕 ExtraBold"/>
              </a:rPr>
              <a:t>브랜</a:t>
            </a:r>
            <a:r>
              <a:rPr lang="ko-KR" altLang="en-US" sz="900" b="1" spc="-45" dirty="0">
                <a:latin typeface="나눔고딕 ExtraBold"/>
                <a:cs typeface="나눔고딕 ExtraBold"/>
              </a:rPr>
              <a:t> 콘셉트 기획</a:t>
            </a:r>
            <a:r>
              <a:rPr sz="900" b="1" spc="5" dirty="0" err="1">
                <a:latin typeface="나눔고딕 ExtraBold"/>
                <a:cs typeface="나눔고딕 ExtraBold"/>
              </a:rPr>
              <a:t>컨설팅</a:t>
            </a:r>
            <a:endParaRPr sz="900" dirty="0">
              <a:latin typeface="나눔고딕 ExtraBold"/>
              <a:cs typeface="나눔고딕 ExtraBold"/>
            </a:endParaRPr>
          </a:p>
          <a:p>
            <a:pPr marL="82550" indent="-70485">
              <a:lnSpc>
                <a:spcPct val="100000"/>
              </a:lnSpc>
              <a:spcBef>
                <a:spcPts val="300"/>
              </a:spcBef>
              <a:buChar char="-"/>
              <a:tabLst>
                <a:tab pos="83185" algn="l"/>
              </a:tabLst>
            </a:pPr>
            <a:r>
              <a:rPr sz="900" b="1" spc="5" dirty="0">
                <a:latin typeface="나눔고딕 ExtraBold"/>
                <a:cs typeface="나눔고딕 ExtraBold"/>
              </a:rPr>
              <a:t>컨설</a:t>
            </a:r>
            <a:r>
              <a:rPr sz="900" b="1" dirty="0">
                <a:latin typeface="나눔고딕 ExtraBold"/>
                <a:cs typeface="나눔고딕 ExtraBold"/>
              </a:rPr>
              <a:t>팅</a:t>
            </a:r>
            <a:r>
              <a:rPr sz="900" b="1" spc="-30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기</a:t>
            </a:r>
            <a:r>
              <a:rPr sz="900" b="1" dirty="0">
                <a:latin typeface="나눔고딕 ExtraBold"/>
                <a:cs typeface="나눔고딕 ExtraBold"/>
              </a:rPr>
              <a:t>간</a:t>
            </a:r>
            <a:r>
              <a:rPr sz="900" b="1" spc="-10" dirty="0">
                <a:latin typeface="나눔고딕 ExtraBold"/>
                <a:cs typeface="나눔고딕 ExtraBold"/>
              </a:rPr>
              <a:t> </a:t>
            </a:r>
            <a:r>
              <a:rPr sz="900" b="1" spc="-15" dirty="0">
                <a:latin typeface="나눔고딕 ExtraBold"/>
                <a:cs typeface="나눔고딕 ExtraBold"/>
              </a:rPr>
              <a:t>:</a:t>
            </a:r>
            <a:r>
              <a:rPr sz="900" b="1" spc="-35" dirty="0">
                <a:latin typeface="나눔고딕 ExtraBold"/>
                <a:cs typeface="나눔고딕 ExtraBold"/>
              </a:rPr>
              <a:t> </a:t>
            </a:r>
            <a:r>
              <a:rPr sz="900" b="1" spc="-10" dirty="0">
                <a:latin typeface="나눔고딕 ExtraBold"/>
                <a:cs typeface="나눔고딕 ExtraBold"/>
              </a:rPr>
              <a:t>2</a:t>
            </a:r>
            <a:r>
              <a:rPr sz="900" b="1" spc="5" dirty="0">
                <a:latin typeface="나눔고딕 ExtraBold"/>
                <a:cs typeface="나눔고딕 ExtraBold"/>
              </a:rPr>
              <a:t>개월</a:t>
            </a:r>
            <a:endParaRPr sz="900" dirty="0">
              <a:latin typeface="나눔고딕 ExtraBold"/>
              <a:cs typeface="나눔고딕 ExtraBold"/>
            </a:endParaRPr>
          </a:p>
        </p:txBody>
      </p:sp>
      <p:sp>
        <p:nvSpPr>
          <p:cNvPr id="49" name="object 4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pPr marL="38100">
                <a:lnSpc>
                  <a:spcPct val="100000"/>
                </a:lnSpc>
                <a:spcBef>
                  <a:spcPts val="40"/>
                </a:spcBef>
              </a:pPr>
              <a:t>32</a:t>
            </a:fld>
            <a:endParaRPr dirty="0"/>
          </a:p>
        </p:txBody>
      </p:sp>
      <p:sp>
        <p:nvSpPr>
          <p:cNvPr id="30" name="object 30"/>
          <p:cNvSpPr txBox="1"/>
          <p:nvPr/>
        </p:nvSpPr>
        <p:spPr>
          <a:xfrm>
            <a:off x="371102" y="3303135"/>
            <a:ext cx="40132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20" dirty="0">
                <a:latin typeface="나눔고딕 ExtraBold"/>
                <a:cs typeface="나눔고딕 ExtraBold"/>
              </a:rPr>
              <a:t>2004</a:t>
            </a:r>
            <a:r>
              <a:rPr sz="900" b="1" dirty="0">
                <a:latin typeface="나눔고딕 ExtraBold"/>
                <a:cs typeface="나눔고딕 ExtraBold"/>
              </a:rPr>
              <a:t>년</a:t>
            </a:r>
            <a:endParaRPr sz="900">
              <a:latin typeface="나눔고딕 ExtraBold"/>
              <a:cs typeface="나눔고딕 ExtraBold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4905501" y="1855724"/>
            <a:ext cx="2607609" cy="607859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900" b="1" spc="5" dirty="0">
                <a:latin typeface="나눔고딕 ExtraBold"/>
                <a:cs typeface="나눔고딕 ExtraBold"/>
              </a:rPr>
              <a:t>컨설</a:t>
            </a:r>
            <a:r>
              <a:rPr sz="900" b="1" dirty="0">
                <a:latin typeface="나눔고딕 ExtraBold"/>
                <a:cs typeface="나눔고딕 ExtraBold"/>
              </a:rPr>
              <a:t>팅</a:t>
            </a:r>
            <a:r>
              <a:rPr sz="900" b="1" spc="-55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내용</a:t>
            </a:r>
            <a:endParaRPr sz="900" dirty="0">
              <a:latin typeface="나눔고딕 ExtraBold"/>
              <a:cs typeface="나눔고딕 ExtraBold"/>
            </a:endParaRPr>
          </a:p>
          <a:p>
            <a:pPr marL="83820" indent="-71755">
              <a:lnSpc>
                <a:spcPct val="100000"/>
              </a:lnSpc>
              <a:spcBef>
                <a:spcPts val="505"/>
              </a:spcBef>
              <a:buChar char="-"/>
              <a:tabLst>
                <a:tab pos="84455" algn="l"/>
              </a:tabLst>
            </a:pPr>
            <a:r>
              <a:rPr sz="900" b="1" dirty="0" err="1">
                <a:latin typeface="나눔고딕 ExtraBold"/>
                <a:cs typeface="나눔고딕 ExtraBold"/>
              </a:rPr>
              <a:t>미용서비스</a:t>
            </a:r>
            <a:r>
              <a:rPr sz="900" b="1" spc="-60" dirty="0">
                <a:latin typeface="나눔고딕 ExtraBold"/>
                <a:cs typeface="나눔고딕 ExtraBold"/>
              </a:rPr>
              <a:t> </a:t>
            </a:r>
            <a:r>
              <a:rPr sz="900" b="1" dirty="0" err="1">
                <a:latin typeface="나눔고딕 ExtraBold"/>
                <a:cs typeface="나눔고딕 ExtraBold"/>
              </a:rPr>
              <a:t>프랜차이즈</a:t>
            </a:r>
            <a:r>
              <a:rPr lang="en-US" sz="900" b="1" dirty="0">
                <a:latin typeface="나눔고딕 ExtraBold"/>
                <a:cs typeface="나눔고딕 ExtraBold"/>
              </a:rPr>
              <a:t> </a:t>
            </a:r>
            <a:r>
              <a:rPr lang="ko-KR" altLang="en-US" sz="900" b="1" spc="-40" dirty="0" err="1">
                <a:latin typeface="나눔고딕 ExtraBold"/>
                <a:cs typeface="나눔고딕 ExtraBold"/>
              </a:rPr>
              <a:t>브랜드콘셉트</a:t>
            </a:r>
            <a:r>
              <a:rPr lang="ko-KR" altLang="en-US" sz="900" b="1" spc="-40" dirty="0">
                <a:latin typeface="나눔고딕 ExtraBold"/>
                <a:cs typeface="나눔고딕 ExtraBold"/>
              </a:rPr>
              <a:t> 기획</a:t>
            </a:r>
            <a:r>
              <a:rPr sz="900" b="1" spc="5" dirty="0" err="1">
                <a:latin typeface="나눔고딕 ExtraBold"/>
                <a:cs typeface="나눔고딕 ExtraBold"/>
              </a:rPr>
              <a:t>컨설팅</a:t>
            </a:r>
            <a:endParaRPr sz="900" dirty="0">
              <a:latin typeface="나눔고딕 ExtraBold"/>
              <a:cs typeface="나눔고딕 ExtraBold"/>
            </a:endParaRPr>
          </a:p>
          <a:p>
            <a:pPr marL="82550" indent="-70485">
              <a:lnSpc>
                <a:spcPct val="100000"/>
              </a:lnSpc>
              <a:spcBef>
                <a:spcPts val="400"/>
              </a:spcBef>
              <a:buChar char="-"/>
              <a:tabLst>
                <a:tab pos="83185" algn="l"/>
              </a:tabLst>
            </a:pPr>
            <a:r>
              <a:rPr sz="900" b="1" dirty="0">
                <a:latin typeface="나눔고딕 ExtraBold"/>
                <a:cs typeface="나눔고딕 ExtraBold"/>
              </a:rPr>
              <a:t>컨설팅</a:t>
            </a:r>
            <a:r>
              <a:rPr sz="900" b="1" spc="-50" dirty="0">
                <a:latin typeface="나눔고딕 ExtraBold"/>
                <a:cs typeface="나눔고딕 ExtraBold"/>
              </a:rPr>
              <a:t> </a:t>
            </a:r>
            <a:r>
              <a:rPr sz="900" b="1" dirty="0">
                <a:latin typeface="나눔고딕 ExtraBold"/>
                <a:cs typeface="나눔고딕 ExtraBold"/>
              </a:rPr>
              <a:t>기간</a:t>
            </a:r>
            <a:r>
              <a:rPr sz="900" b="1" spc="-40" dirty="0">
                <a:latin typeface="나눔고딕 ExtraBold"/>
                <a:cs typeface="나눔고딕 ExtraBold"/>
              </a:rPr>
              <a:t> </a:t>
            </a:r>
            <a:r>
              <a:rPr sz="900" b="1" spc="-15" dirty="0">
                <a:latin typeface="나눔고딕 ExtraBold"/>
                <a:cs typeface="나눔고딕 ExtraBold"/>
              </a:rPr>
              <a:t>:</a:t>
            </a:r>
            <a:r>
              <a:rPr sz="900" b="1" spc="-45" dirty="0">
                <a:latin typeface="나눔고딕 ExtraBold"/>
                <a:cs typeface="나눔고딕 ExtraBold"/>
              </a:rPr>
              <a:t> </a:t>
            </a:r>
            <a:r>
              <a:rPr sz="900" b="1" dirty="0">
                <a:latin typeface="나눔고딕 ExtraBold"/>
                <a:cs typeface="나눔고딕 ExtraBold"/>
              </a:rPr>
              <a:t>2개월</a:t>
            </a:r>
            <a:endParaRPr sz="900" dirty="0">
              <a:latin typeface="나눔고딕 ExtraBold"/>
              <a:cs typeface="나눔고딕 ExtraBold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4747640" y="928655"/>
            <a:ext cx="40132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20" dirty="0">
                <a:latin typeface="나눔고딕 ExtraBold"/>
                <a:cs typeface="나눔고딕 ExtraBold"/>
              </a:rPr>
              <a:t>2004</a:t>
            </a:r>
            <a:r>
              <a:rPr sz="900" b="1" dirty="0">
                <a:latin typeface="나눔고딕 ExtraBold"/>
                <a:cs typeface="나눔고딕 ExtraBold"/>
              </a:rPr>
              <a:t>년</a:t>
            </a:r>
            <a:endParaRPr sz="900">
              <a:latin typeface="나눔고딕 ExtraBold"/>
              <a:cs typeface="나눔고딕 ExtraBold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4950657" y="4142599"/>
            <a:ext cx="1783690" cy="726440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00"/>
              </a:spcBef>
            </a:pPr>
            <a:r>
              <a:rPr sz="900" b="1" spc="5" dirty="0">
                <a:latin typeface="나눔고딕 ExtraBold"/>
                <a:cs typeface="나눔고딕 ExtraBold"/>
              </a:rPr>
              <a:t>컨설</a:t>
            </a:r>
            <a:r>
              <a:rPr sz="900" b="1" dirty="0">
                <a:latin typeface="나눔고딕 ExtraBold"/>
                <a:cs typeface="나눔고딕 ExtraBold"/>
              </a:rPr>
              <a:t>팅</a:t>
            </a:r>
            <a:r>
              <a:rPr sz="900" b="1" spc="-55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내용</a:t>
            </a:r>
            <a:endParaRPr sz="900" dirty="0">
              <a:latin typeface="나눔고딕 ExtraBold"/>
              <a:cs typeface="나눔고딕 ExtraBold"/>
            </a:endParaRPr>
          </a:p>
          <a:p>
            <a:pPr marL="73025" indent="-73660">
              <a:lnSpc>
                <a:spcPct val="100000"/>
              </a:lnSpc>
              <a:spcBef>
                <a:spcPts val="300"/>
              </a:spcBef>
              <a:buFont typeface=""/>
              <a:buChar char="-"/>
              <a:tabLst>
                <a:tab pos="73660" algn="l"/>
              </a:tabLst>
            </a:pPr>
            <a:r>
              <a:rPr sz="900" b="1" spc="5" dirty="0">
                <a:latin typeface="나눔고딕 ExtraBold"/>
                <a:cs typeface="나눔고딕 ExtraBold"/>
              </a:rPr>
              <a:t>회전스시</a:t>
            </a:r>
            <a:r>
              <a:rPr sz="900" b="1" dirty="0">
                <a:latin typeface="나눔고딕 ExtraBold"/>
                <a:cs typeface="나눔고딕 ExtraBold"/>
              </a:rPr>
              <a:t>,</a:t>
            </a:r>
            <a:r>
              <a:rPr sz="900" b="1" spc="-60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미요센</a:t>
            </a:r>
            <a:endParaRPr sz="900" dirty="0">
              <a:latin typeface="나눔고딕 ExtraBold"/>
              <a:cs typeface="나눔고딕 ExtraBold"/>
            </a:endParaRPr>
          </a:p>
          <a:p>
            <a:pPr marL="73025" indent="-73660">
              <a:lnSpc>
                <a:spcPct val="100000"/>
              </a:lnSpc>
              <a:spcBef>
                <a:spcPts val="300"/>
              </a:spcBef>
              <a:buFont typeface=""/>
              <a:buChar char="-"/>
              <a:tabLst>
                <a:tab pos="73660" algn="l"/>
              </a:tabLst>
            </a:pPr>
            <a:r>
              <a:rPr sz="900" b="1" spc="5" dirty="0">
                <a:latin typeface="나눔고딕 ExtraBold"/>
                <a:cs typeface="나눔고딕 ExtraBold"/>
              </a:rPr>
              <a:t>외식사업부</a:t>
            </a:r>
            <a:r>
              <a:rPr sz="900" b="1" dirty="0">
                <a:latin typeface="나눔고딕 ExtraBold"/>
                <a:cs typeface="나눔고딕 ExtraBold"/>
              </a:rPr>
              <a:t>문</a:t>
            </a:r>
            <a:r>
              <a:rPr sz="900" b="1" spc="-55" dirty="0">
                <a:latin typeface="나눔고딕 ExtraBold"/>
                <a:cs typeface="나눔고딕 ExtraBold"/>
              </a:rPr>
              <a:t> </a:t>
            </a:r>
            <a:r>
              <a:rPr sz="900" b="1" dirty="0">
                <a:latin typeface="나눔고딕 ExtraBold"/>
                <a:cs typeface="나눔고딕 ExtraBold"/>
              </a:rPr>
              <a:t>M&amp;A</a:t>
            </a:r>
            <a:r>
              <a:rPr sz="900" b="1" spc="-55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전략컨설팅</a:t>
            </a:r>
            <a:endParaRPr sz="900" dirty="0">
              <a:latin typeface="나눔고딕 ExtraBold"/>
              <a:cs typeface="나눔고딕 ExtraBold"/>
            </a:endParaRPr>
          </a:p>
          <a:p>
            <a:pPr marL="73025" indent="-73660">
              <a:lnSpc>
                <a:spcPct val="100000"/>
              </a:lnSpc>
              <a:spcBef>
                <a:spcPts val="300"/>
              </a:spcBef>
              <a:buFont typeface=""/>
              <a:buChar char="-"/>
              <a:tabLst>
                <a:tab pos="73660" algn="l"/>
              </a:tabLst>
            </a:pPr>
            <a:r>
              <a:rPr sz="900" b="1" spc="5" dirty="0">
                <a:latin typeface="나눔고딕 ExtraBold"/>
                <a:cs typeface="나눔고딕 ExtraBold"/>
              </a:rPr>
              <a:t>컨설</a:t>
            </a:r>
            <a:r>
              <a:rPr sz="900" b="1" dirty="0">
                <a:latin typeface="나눔고딕 ExtraBold"/>
                <a:cs typeface="나눔고딕 ExtraBold"/>
              </a:rPr>
              <a:t>팅</a:t>
            </a:r>
            <a:r>
              <a:rPr sz="900" b="1" spc="-30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기</a:t>
            </a:r>
            <a:r>
              <a:rPr sz="900" b="1" dirty="0">
                <a:latin typeface="나눔고딕 ExtraBold"/>
                <a:cs typeface="나눔고딕 ExtraBold"/>
              </a:rPr>
              <a:t>간</a:t>
            </a:r>
            <a:r>
              <a:rPr sz="900" b="1" spc="-20" dirty="0">
                <a:latin typeface="나눔고딕 ExtraBold"/>
                <a:cs typeface="나눔고딕 ExtraBold"/>
              </a:rPr>
              <a:t> </a:t>
            </a:r>
            <a:r>
              <a:rPr sz="900" b="1" spc="-15" dirty="0">
                <a:latin typeface="나눔고딕 ExtraBold"/>
                <a:cs typeface="나눔고딕 ExtraBold"/>
              </a:rPr>
              <a:t>:</a:t>
            </a:r>
            <a:r>
              <a:rPr sz="900" b="1" spc="-35" dirty="0">
                <a:latin typeface="나눔고딕 ExtraBold"/>
                <a:cs typeface="나눔고딕 ExtraBold"/>
              </a:rPr>
              <a:t> </a:t>
            </a:r>
            <a:r>
              <a:rPr sz="900" b="1" spc="-10" dirty="0">
                <a:latin typeface="나눔고딕 ExtraBold"/>
                <a:cs typeface="나눔고딕 ExtraBold"/>
              </a:rPr>
              <a:t>2</a:t>
            </a:r>
            <a:r>
              <a:rPr sz="900" b="1" spc="5" dirty="0">
                <a:latin typeface="나눔고딕 ExtraBold"/>
                <a:cs typeface="나눔고딕 ExtraBold"/>
              </a:rPr>
              <a:t>개월</a:t>
            </a:r>
            <a:endParaRPr sz="900" dirty="0">
              <a:latin typeface="나눔고딕 ExtraBold"/>
              <a:cs typeface="나눔고딕 ExtraBold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4738821" y="3300482"/>
            <a:ext cx="39306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900" b="1" spc="-10" dirty="0">
                <a:latin typeface="나눔고딕 ExtraBold"/>
                <a:cs typeface="나눔고딕 ExtraBold"/>
              </a:rPr>
              <a:t>200</a:t>
            </a:r>
            <a:r>
              <a:rPr sz="900" b="1" spc="-20" dirty="0">
                <a:latin typeface="나눔고딕 ExtraBold"/>
                <a:cs typeface="나눔고딕 ExtraBold"/>
              </a:rPr>
              <a:t>5</a:t>
            </a:r>
            <a:r>
              <a:rPr sz="900" b="1" dirty="0">
                <a:latin typeface="나눔고딕 ExtraBold"/>
                <a:cs typeface="나눔고딕 ExtraBold"/>
              </a:rPr>
              <a:t>년</a:t>
            </a:r>
            <a:endParaRPr sz="900" dirty="0">
              <a:latin typeface="나눔고딕 ExtraBold"/>
              <a:cs typeface="나눔고딕 ExtraBold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3027993" y="4399146"/>
            <a:ext cx="1530350" cy="427990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900" b="1" spc="5" dirty="0">
                <a:latin typeface="나눔고딕 ExtraBold"/>
                <a:cs typeface="나눔고딕 ExtraBold"/>
              </a:rPr>
              <a:t>컨설</a:t>
            </a:r>
            <a:r>
              <a:rPr sz="900" b="1" dirty="0">
                <a:latin typeface="나눔고딕 ExtraBold"/>
                <a:cs typeface="나눔고딕 ExtraBold"/>
              </a:rPr>
              <a:t>팅</a:t>
            </a:r>
            <a:r>
              <a:rPr sz="900" b="1" spc="-30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프로젝</a:t>
            </a:r>
            <a:r>
              <a:rPr sz="900" b="1" dirty="0">
                <a:latin typeface="나눔고딕 ExtraBold"/>
                <a:cs typeface="나눔고딕 ExtraBold"/>
              </a:rPr>
              <a:t>트</a:t>
            </a:r>
            <a:r>
              <a:rPr sz="900" b="1" spc="-45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총</a:t>
            </a:r>
            <a:r>
              <a:rPr sz="900" b="1" dirty="0">
                <a:latin typeface="나눔고딕 ExtraBold"/>
                <a:cs typeface="나눔고딕 ExtraBold"/>
              </a:rPr>
              <a:t>괄</a:t>
            </a:r>
            <a:r>
              <a:rPr sz="900" b="1" spc="-20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매니저</a:t>
            </a:r>
            <a:endParaRPr sz="900" dirty="0">
              <a:latin typeface="나눔고딕 ExtraBold"/>
              <a:cs typeface="나눔고딕 ExtraBold"/>
            </a:endParaRPr>
          </a:p>
          <a:p>
            <a:pPr marL="76200">
              <a:lnSpc>
                <a:spcPct val="100000"/>
              </a:lnSpc>
              <a:spcBef>
                <a:spcPts val="505"/>
              </a:spcBef>
            </a:pPr>
            <a:r>
              <a:rPr sz="900" b="1" dirty="0">
                <a:latin typeface="나눔고딕 ExtraBold"/>
                <a:cs typeface="나눔고딕 ExtraBold"/>
              </a:rPr>
              <a:t>-</a:t>
            </a:r>
            <a:r>
              <a:rPr sz="900" b="1" spc="-40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유재</a:t>
            </a:r>
            <a:r>
              <a:rPr sz="900" b="1" dirty="0">
                <a:latin typeface="나눔고딕 ExtraBold"/>
                <a:cs typeface="나눔고딕 ExtraBold"/>
              </a:rPr>
              <a:t>은</a:t>
            </a:r>
            <a:r>
              <a:rPr sz="900" b="1" spc="-30" dirty="0">
                <a:latin typeface="나눔고딕 ExtraBold"/>
                <a:cs typeface="나눔고딕 ExtraBold"/>
              </a:rPr>
              <a:t> </a:t>
            </a:r>
            <a:r>
              <a:rPr sz="900" b="1" spc="-5" dirty="0">
                <a:latin typeface="나눔고딕 ExtraBold"/>
                <a:cs typeface="나눔고딕 ExtraBold"/>
              </a:rPr>
              <a:t>C</a:t>
            </a:r>
            <a:r>
              <a:rPr sz="900" b="1" dirty="0">
                <a:latin typeface="나눔고딕 ExtraBold"/>
                <a:cs typeface="나눔고딕 ExtraBold"/>
              </a:rPr>
              <a:t>EO</a:t>
            </a:r>
            <a:endParaRPr sz="900" dirty="0">
              <a:latin typeface="나눔고딕 ExtraBold"/>
              <a:cs typeface="나눔고딕 ExtraBold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7400925" y="2070862"/>
            <a:ext cx="1521078" cy="427990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900" b="1" dirty="0">
                <a:latin typeface="나눔고딕 ExtraBold"/>
                <a:cs typeface="나눔고딕 ExtraBold"/>
              </a:rPr>
              <a:t>컨설팅</a:t>
            </a:r>
            <a:r>
              <a:rPr sz="900" b="1" spc="-50" dirty="0">
                <a:latin typeface="나눔고딕 ExtraBold"/>
                <a:cs typeface="나눔고딕 ExtraBold"/>
              </a:rPr>
              <a:t> </a:t>
            </a:r>
            <a:r>
              <a:rPr sz="900" b="1" dirty="0">
                <a:latin typeface="나눔고딕 ExtraBold"/>
                <a:cs typeface="나눔고딕 ExtraBold"/>
              </a:rPr>
              <a:t>프로젝트</a:t>
            </a:r>
            <a:r>
              <a:rPr sz="900" b="1" spc="-50" dirty="0">
                <a:latin typeface="나눔고딕 ExtraBold"/>
                <a:cs typeface="나눔고딕 ExtraBold"/>
              </a:rPr>
              <a:t> </a:t>
            </a:r>
            <a:r>
              <a:rPr sz="900" b="1" dirty="0">
                <a:latin typeface="나눔고딕 ExtraBold"/>
                <a:cs typeface="나눔고딕 ExtraBold"/>
              </a:rPr>
              <a:t>총괄</a:t>
            </a:r>
            <a:r>
              <a:rPr sz="900" b="1" spc="-40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매니저</a:t>
            </a:r>
            <a:endParaRPr sz="900" dirty="0">
              <a:latin typeface="나눔고딕 ExtraBold"/>
              <a:cs typeface="나눔고딕 ExtraBold"/>
            </a:endParaRPr>
          </a:p>
          <a:p>
            <a:pPr marL="76200">
              <a:lnSpc>
                <a:spcPct val="100000"/>
              </a:lnSpc>
              <a:spcBef>
                <a:spcPts val="505"/>
              </a:spcBef>
            </a:pPr>
            <a:r>
              <a:rPr sz="900" b="1" dirty="0">
                <a:latin typeface="나눔고딕 ExtraBold"/>
                <a:cs typeface="나눔고딕 ExtraBold"/>
              </a:rPr>
              <a:t>-</a:t>
            </a:r>
            <a:r>
              <a:rPr sz="900" b="1" spc="-40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유재</a:t>
            </a:r>
            <a:r>
              <a:rPr sz="900" b="1" dirty="0">
                <a:latin typeface="나눔고딕 ExtraBold"/>
                <a:cs typeface="나눔고딕 ExtraBold"/>
              </a:rPr>
              <a:t>은</a:t>
            </a:r>
            <a:r>
              <a:rPr sz="900" b="1" spc="-30" dirty="0">
                <a:latin typeface="나눔고딕 ExtraBold"/>
                <a:cs typeface="나눔고딕 ExtraBold"/>
              </a:rPr>
              <a:t> </a:t>
            </a:r>
            <a:r>
              <a:rPr sz="900" b="1" spc="-5" dirty="0">
                <a:latin typeface="나눔고딕 ExtraBold"/>
                <a:cs typeface="나눔고딕 ExtraBold"/>
              </a:rPr>
              <a:t>C</a:t>
            </a:r>
            <a:r>
              <a:rPr sz="900" b="1" dirty="0">
                <a:latin typeface="나눔고딕 ExtraBold"/>
                <a:cs typeface="나눔고딕 ExtraBold"/>
              </a:rPr>
              <a:t>EO</a:t>
            </a:r>
            <a:endParaRPr sz="900" dirty="0">
              <a:latin typeface="나눔고딕 ExtraBold"/>
              <a:cs typeface="나눔고딕 ExtraBold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7002362" y="4283949"/>
            <a:ext cx="1758904" cy="427355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sz="900" b="1" spc="5" dirty="0">
                <a:latin typeface="나눔고딕 ExtraBold"/>
                <a:cs typeface="나눔고딕 ExtraBold"/>
              </a:rPr>
              <a:t>컨설</a:t>
            </a:r>
            <a:r>
              <a:rPr sz="900" b="1" dirty="0">
                <a:latin typeface="나눔고딕 ExtraBold"/>
                <a:cs typeface="나눔고딕 ExtraBold"/>
              </a:rPr>
              <a:t>팅</a:t>
            </a:r>
            <a:r>
              <a:rPr sz="900" b="1" spc="-30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프로젝</a:t>
            </a:r>
            <a:r>
              <a:rPr sz="900" b="1" dirty="0">
                <a:latin typeface="나눔고딕 ExtraBold"/>
                <a:cs typeface="나눔고딕 ExtraBold"/>
              </a:rPr>
              <a:t>트</a:t>
            </a:r>
            <a:r>
              <a:rPr sz="900" b="1" spc="-45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총</a:t>
            </a:r>
            <a:r>
              <a:rPr sz="900" b="1" dirty="0">
                <a:latin typeface="나눔고딕 ExtraBold"/>
                <a:cs typeface="나눔고딕 ExtraBold"/>
              </a:rPr>
              <a:t>괄</a:t>
            </a:r>
            <a:r>
              <a:rPr sz="900" b="1" spc="-20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매니저</a:t>
            </a:r>
            <a:endParaRPr sz="900">
              <a:latin typeface="나눔고딕 ExtraBold"/>
              <a:cs typeface="나눔고딕 ExtraBold"/>
            </a:endParaRPr>
          </a:p>
          <a:p>
            <a:pPr marL="63500">
              <a:lnSpc>
                <a:spcPct val="100000"/>
              </a:lnSpc>
              <a:spcBef>
                <a:spcPts val="505"/>
              </a:spcBef>
            </a:pPr>
            <a:r>
              <a:rPr sz="900" b="1" dirty="0">
                <a:latin typeface="나눔고딕 ExtraBold"/>
                <a:cs typeface="나눔고딕 ExtraBold"/>
              </a:rPr>
              <a:t>-</a:t>
            </a:r>
            <a:r>
              <a:rPr sz="900" b="1" spc="-40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유재</a:t>
            </a:r>
            <a:r>
              <a:rPr sz="900" b="1" dirty="0">
                <a:latin typeface="나눔고딕 ExtraBold"/>
                <a:cs typeface="나눔고딕 ExtraBold"/>
              </a:rPr>
              <a:t>은</a:t>
            </a:r>
            <a:r>
              <a:rPr sz="900" b="1" spc="-35" dirty="0">
                <a:latin typeface="나눔고딕 ExtraBold"/>
                <a:cs typeface="나눔고딕 ExtraBold"/>
              </a:rPr>
              <a:t> </a:t>
            </a:r>
            <a:r>
              <a:rPr sz="900" b="1" spc="-10" dirty="0">
                <a:latin typeface="나눔고딕 ExtraBold"/>
                <a:cs typeface="나눔고딕 ExtraBold"/>
              </a:rPr>
              <a:t>C</a:t>
            </a:r>
            <a:r>
              <a:rPr sz="900" b="1" spc="-5" dirty="0">
                <a:latin typeface="나눔고딕 ExtraBold"/>
                <a:cs typeface="나눔고딕 ExtraBold"/>
              </a:rPr>
              <a:t>E</a:t>
            </a:r>
            <a:r>
              <a:rPr sz="900" b="1" dirty="0">
                <a:latin typeface="나눔고딕 ExtraBold"/>
                <a:cs typeface="나눔고딕 ExtraBold"/>
              </a:rPr>
              <a:t>O</a:t>
            </a:r>
            <a:endParaRPr sz="900">
              <a:latin typeface="나눔고딕 ExtraBold"/>
              <a:cs typeface="나눔고딕 ExtraBold"/>
            </a:endParaRPr>
          </a:p>
        </p:txBody>
      </p:sp>
      <p:sp>
        <p:nvSpPr>
          <p:cNvPr id="50" name="object 25">
            <a:extLst>
              <a:ext uri="{FF2B5EF4-FFF2-40B4-BE49-F238E27FC236}">
                <a16:creationId xmlns:a16="http://schemas.microsoft.com/office/drawing/2014/main" id="{941A21CE-A141-B82A-4CB3-023A3E688155}"/>
              </a:ext>
            </a:extLst>
          </p:cNvPr>
          <p:cNvSpPr/>
          <p:nvPr/>
        </p:nvSpPr>
        <p:spPr>
          <a:xfrm>
            <a:off x="277685" y="846455"/>
            <a:ext cx="4276090" cy="2267000"/>
          </a:xfrm>
          <a:custGeom>
            <a:avLst/>
            <a:gdLst/>
            <a:ahLst/>
            <a:cxnLst/>
            <a:rect l="l" t="t" r="r" b="b"/>
            <a:pathLst>
              <a:path w="4276090" h="1723389">
                <a:moveTo>
                  <a:pt x="0" y="1723136"/>
                </a:moveTo>
                <a:lnTo>
                  <a:pt x="4276090" y="1723136"/>
                </a:lnTo>
                <a:lnTo>
                  <a:pt x="4276090" y="0"/>
                </a:lnTo>
                <a:lnTo>
                  <a:pt x="0" y="0"/>
                </a:lnTo>
                <a:lnTo>
                  <a:pt x="0" y="1723136"/>
                </a:lnTo>
                <a:close/>
              </a:path>
            </a:pathLst>
          </a:custGeom>
          <a:ln w="28955">
            <a:solidFill>
              <a:srgbClr val="E6EBF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1" name="object 26">
            <a:extLst>
              <a:ext uri="{FF2B5EF4-FFF2-40B4-BE49-F238E27FC236}">
                <a16:creationId xmlns:a16="http://schemas.microsoft.com/office/drawing/2014/main" id="{FCED2A63-169E-B12C-4E5D-AE7143075B46}"/>
              </a:ext>
            </a:extLst>
          </p:cNvPr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40219" y="1323616"/>
            <a:ext cx="964691" cy="298703"/>
          </a:xfrm>
          <a:prstGeom prst="rect">
            <a:avLst/>
          </a:prstGeom>
        </p:spPr>
      </p:pic>
      <p:pic>
        <p:nvPicPr>
          <p:cNvPr id="52" name="object 27">
            <a:extLst>
              <a:ext uri="{FF2B5EF4-FFF2-40B4-BE49-F238E27FC236}">
                <a16:creationId xmlns:a16="http://schemas.microsoft.com/office/drawing/2014/main" id="{2993EDD6-CDCF-F304-0CC6-2E5CD20592FA}"/>
              </a:ext>
            </a:extLst>
          </p:cNvPr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391979" y="906040"/>
            <a:ext cx="938783" cy="938784"/>
          </a:xfrm>
          <a:prstGeom prst="rect">
            <a:avLst/>
          </a:prstGeom>
        </p:spPr>
      </p:pic>
      <p:sp>
        <p:nvSpPr>
          <p:cNvPr id="53" name="object 30">
            <a:extLst>
              <a:ext uri="{FF2B5EF4-FFF2-40B4-BE49-F238E27FC236}">
                <a16:creationId xmlns:a16="http://schemas.microsoft.com/office/drawing/2014/main" id="{6F3E3DFB-E75F-05FD-DFD4-21F87DA0571C}"/>
              </a:ext>
            </a:extLst>
          </p:cNvPr>
          <p:cNvSpPr txBox="1"/>
          <p:nvPr/>
        </p:nvSpPr>
        <p:spPr>
          <a:xfrm>
            <a:off x="486727" y="1905279"/>
            <a:ext cx="725157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latin typeface="나눔고딕 ExtraBold"/>
                <a:cs typeface="나눔고딕 ExtraBold"/>
              </a:rPr>
              <a:t>컨설팅</a:t>
            </a:r>
            <a:r>
              <a:rPr sz="900" b="1" spc="-60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내용</a:t>
            </a:r>
            <a:endParaRPr sz="900">
              <a:latin typeface="나눔고딕 ExtraBold"/>
              <a:cs typeface="나눔고딕 ExtraBold"/>
            </a:endParaRPr>
          </a:p>
        </p:txBody>
      </p:sp>
      <p:sp>
        <p:nvSpPr>
          <p:cNvPr id="54" name="object 31">
            <a:extLst>
              <a:ext uri="{FF2B5EF4-FFF2-40B4-BE49-F238E27FC236}">
                <a16:creationId xmlns:a16="http://schemas.microsoft.com/office/drawing/2014/main" id="{46396368-CA7C-8B92-DE28-F30FDE708A04}"/>
              </a:ext>
            </a:extLst>
          </p:cNvPr>
          <p:cNvSpPr txBox="1"/>
          <p:nvPr/>
        </p:nvSpPr>
        <p:spPr>
          <a:xfrm>
            <a:off x="486727" y="2047316"/>
            <a:ext cx="2263649" cy="427990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82550" indent="-70485">
              <a:lnSpc>
                <a:spcPct val="100000"/>
              </a:lnSpc>
              <a:spcBef>
                <a:spcPts val="600"/>
              </a:spcBef>
              <a:buChar char="-"/>
              <a:tabLst>
                <a:tab pos="83185" algn="l"/>
              </a:tabLst>
            </a:pPr>
            <a:r>
              <a:rPr sz="900" b="1" spc="5" dirty="0">
                <a:latin typeface="나눔고딕 ExtraBold"/>
                <a:cs typeface="나눔고딕 ExtraBold"/>
              </a:rPr>
              <a:t>외</a:t>
            </a:r>
            <a:r>
              <a:rPr sz="900" b="1" dirty="0">
                <a:latin typeface="나눔고딕 ExtraBold"/>
                <a:cs typeface="나눔고딕 ExtraBold"/>
              </a:rPr>
              <a:t>식</a:t>
            </a:r>
            <a:r>
              <a:rPr sz="900" b="1" spc="-20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프랜차이</a:t>
            </a:r>
            <a:r>
              <a:rPr sz="900" b="1" dirty="0">
                <a:latin typeface="나눔고딕 ExtraBold"/>
                <a:cs typeface="나눔고딕 ExtraBold"/>
              </a:rPr>
              <a:t>즈</a:t>
            </a:r>
            <a:r>
              <a:rPr sz="900" b="1" spc="-30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본</a:t>
            </a:r>
            <a:r>
              <a:rPr sz="900" b="1" dirty="0">
                <a:latin typeface="나눔고딕 ExtraBold"/>
                <a:cs typeface="나눔고딕 ExtraBold"/>
              </a:rPr>
              <a:t>사</a:t>
            </a:r>
            <a:r>
              <a:rPr sz="900" b="1" spc="-10" dirty="0">
                <a:latin typeface="나눔고딕 ExtraBold"/>
                <a:cs typeface="나눔고딕 ExtraBold"/>
              </a:rPr>
              <a:t> </a:t>
            </a:r>
            <a:r>
              <a:rPr sz="900" b="1" dirty="0">
                <a:latin typeface="나눔고딕 ExtraBold"/>
                <a:cs typeface="나눔고딕 ExtraBold"/>
              </a:rPr>
              <a:t>M&amp;A</a:t>
            </a:r>
            <a:r>
              <a:rPr sz="900" b="1" spc="-55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전략컨설팅</a:t>
            </a:r>
            <a:endParaRPr sz="900">
              <a:latin typeface="나눔고딕 ExtraBold"/>
              <a:cs typeface="나눔고딕 ExtraBold"/>
            </a:endParaRPr>
          </a:p>
          <a:p>
            <a:pPr marL="82550" indent="-70485">
              <a:lnSpc>
                <a:spcPct val="100000"/>
              </a:lnSpc>
              <a:spcBef>
                <a:spcPts val="505"/>
              </a:spcBef>
              <a:buChar char="-"/>
              <a:tabLst>
                <a:tab pos="83185" algn="l"/>
              </a:tabLst>
            </a:pPr>
            <a:r>
              <a:rPr sz="900" b="1" spc="5" dirty="0">
                <a:latin typeface="나눔고딕 ExtraBold"/>
                <a:cs typeface="나눔고딕 ExtraBold"/>
              </a:rPr>
              <a:t>컨설</a:t>
            </a:r>
            <a:r>
              <a:rPr sz="900" b="1" dirty="0">
                <a:latin typeface="나눔고딕 ExtraBold"/>
                <a:cs typeface="나눔고딕 ExtraBold"/>
              </a:rPr>
              <a:t>팅</a:t>
            </a:r>
            <a:r>
              <a:rPr sz="900" b="1" spc="-30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기</a:t>
            </a:r>
            <a:r>
              <a:rPr sz="900" b="1" dirty="0">
                <a:latin typeface="나눔고딕 ExtraBold"/>
                <a:cs typeface="나눔고딕 ExtraBold"/>
              </a:rPr>
              <a:t>간</a:t>
            </a:r>
            <a:r>
              <a:rPr sz="900" b="1" spc="-10" dirty="0">
                <a:latin typeface="나눔고딕 ExtraBold"/>
                <a:cs typeface="나눔고딕 ExtraBold"/>
              </a:rPr>
              <a:t> </a:t>
            </a:r>
            <a:r>
              <a:rPr sz="900" b="1" spc="-15" dirty="0">
                <a:latin typeface="나눔고딕 ExtraBold"/>
                <a:cs typeface="나눔고딕 ExtraBold"/>
              </a:rPr>
              <a:t>:</a:t>
            </a:r>
            <a:r>
              <a:rPr sz="900" b="1" spc="-35" dirty="0">
                <a:latin typeface="나눔고딕 ExtraBold"/>
                <a:cs typeface="나눔고딕 ExtraBold"/>
              </a:rPr>
              <a:t> </a:t>
            </a:r>
            <a:r>
              <a:rPr sz="900" b="1" spc="-10" dirty="0">
                <a:latin typeface="나눔고딕 ExtraBold"/>
                <a:cs typeface="나눔고딕 ExtraBold"/>
              </a:rPr>
              <a:t>2</a:t>
            </a:r>
            <a:r>
              <a:rPr sz="900" b="1" spc="5" dirty="0">
                <a:latin typeface="나눔고딕 ExtraBold"/>
                <a:cs typeface="나눔고딕 ExtraBold"/>
              </a:rPr>
              <a:t>개월</a:t>
            </a:r>
            <a:endParaRPr sz="900">
              <a:latin typeface="나눔고딕 ExtraBold"/>
              <a:cs typeface="나눔고딕 ExtraBold"/>
            </a:endParaRPr>
          </a:p>
        </p:txBody>
      </p:sp>
      <p:sp>
        <p:nvSpPr>
          <p:cNvPr id="55" name="object 32">
            <a:extLst>
              <a:ext uri="{FF2B5EF4-FFF2-40B4-BE49-F238E27FC236}">
                <a16:creationId xmlns:a16="http://schemas.microsoft.com/office/drawing/2014/main" id="{1014C46A-893D-0887-6961-ECA665B149DA}"/>
              </a:ext>
            </a:extLst>
          </p:cNvPr>
          <p:cNvSpPr txBox="1"/>
          <p:nvPr/>
        </p:nvSpPr>
        <p:spPr>
          <a:xfrm>
            <a:off x="374841" y="890176"/>
            <a:ext cx="40132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20" dirty="0">
                <a:latin typeface="나눔고딕 ExtraBold"/>
                <a:cs typeface="나눔고딕 ExtraBold"/>
              </a:rPr>
              <a:t>2004</a:t>
            </a:r>
            <a:r>
              <a:rPr sz="900" b="1" dirty="0">
                <a:latin typeface="나눔고딕 ExtraBold"/>
                <a:cs typeface="나눔고딕 ExtraBold"/>
              </a:rPr>
              <a:t>년</a:t>
            </a:r>
            <a:endParaRPr sz="900" dirty="0">
              <a:latin typeface="나눔고딕 ExtraBold"/>
              <a:cs typeface="나눔고딕 ExtraBold"/>
            </a:endParaRPr>
          </a:p>
        </p:txBody>
      </p:sp>
      <p:sp>
        <p:nvSpPr>
          <p:cNvPr id="56" name="object 36">
            <a:extLst>
              <a:ext uri="{FF2B5EF4-FFF2-40B4-BE49-F238E27FC236}">
                <a16:creationId xmlns:a16="http://schemas.microsoft.com/office/drawing/2014/main" id="{212BF004-E498-9DD6-EBBB-F0E7C67F3E2C}"/>
              </a:ext>
            </a:extLst>
          </p:cNvPr>
          <p:cNvSpPr txBox="1"/>
          <p:nvPr/>
        </p:nvSpPr>
        <p:spPr>
          <a:xfrm>
            <a:off x="3047682" y="2094560"/>
            <a:ext cx="1563624" cy="427990"/>
          </a:xfrm>
          <a:prstGeom prst="rect">
            <a:avLst/>
          </a:prstGeom>
        </p:spPr>
        <p:txBody>
          <a:bodyPr vert="horz" wrap="square" lIns="0" tIns="768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5"/>
              </a:spcBef>
            </a:pPr>
            <a:r>
              <a:rPr sz="900" b="1" dirty="0">
                <a:latin typeface="나눔고딕 ExtraBold"/>
                <a:cs typeface="나눔고딕 ExtraBold"/>
              </a:rPr>
              <a:t>컨설팅</a:t>
            </a:r>
            <a:r>
              <a:rPr sz="900" b="1" spc="-50" dirty="0">
                <a:latin typeface="나눔고딕 ExtraBold"/>
                <a:cs typeface="나눔고딕 ExtraBold"/>
              </a:rPr>
              <a:t> </a:t>
            </a:r>
            <a:r>
              <a:rPr sz="900" b="1" dirty="0">
                <a:latin typeface="나눔고딕 ExtraBold"/>
                <a:cs typeface="나눔고딕 ExtraBold"/>
              </a:rPr>
              <a:t>프로젝트</a:t>
            </a:r>
            <a:r>
              <a:rPr sz="900" b="1" spc="-60" dirty="0">
                <a:latin typeface="나눔고딕 ExtraBold"/>
                <a:cs typeface="나눔고딕 ExtraBold"/>
              </a:rPr>
              <a:t> </a:t>
            </a:r>
            <a:r>
              <a:rPr sz="900" b="1" dirty="0">
                <a:latin typeface="나눔고딕 ExtraBold"/>
                <a:cs typeface="나눔고딕 ExtraBold"/>
              </a:rPr>
              <a:t>총괄</a:t>
            </a:r>
            <a:r>
              <a:rPr sz="900" b="1" spc="-40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매니저</a:t>
            </a:r>
            <a:endParaRPr sz="900" dirty="0">
              <a:latin typeface="나눔고딕 ExtraBold"/>
              <a:cs typeface="나눔고딕 ExtraBold"/>
            </a:endParaRPr>
          </a:p>
          <a:p>
            <a:pPr marL="76200">
              <a:lnSpc>
                <a:spcPct val="100000"/>
              </a:lnSpc>
              <a:spcBef>
                <a:spcPts val="500"/>
              </a:spcBef>
            </a:pPr>
            <a:r>
              <a:rPr sz="900" b="1" dirty="0">
                <a:latin typeface="나눔고딕 ExtraBold"/>
                <a:cs typeface="나눔고딕 ExtraBold"/>
              </a:rPr>
              <a:t>-</a:t>
            </a:r>
            <a:r>
              <a:rPr sz="900" b="1" spc="-40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유재</a:t>
            </a:r>
            <a:r>
              <a:rPr sz="900" b="1" dirty="0">
                <a:latin typeface="나눔고딕 ExtraBold"/>
                <a:cs typeface="나눔고딕 ExtraBold"/>
              </a:rPr>
              <a:t>은</a:t>
            </a:r>
            <a:r>
              <a:rPr sz="900" b="1" spc="-30" dirty="0">
                <a:latin typeface="나눔고딕 ExtraBold"/>
                <a:cs typeface="나눔고딕 ExtraBold"/>
              </a:rPr>
              <a:t> </a:t>
            </a:r>
            <a:r>
              <a:rPr sz="900" b="1" spc="-5" dirty="0">
                <a:latin typeface="나눔고딕 ExtraBold"/>
                <a:cs typeface="나눔고딕 ExtraBold"/>
              </a:rPr>
              <a:t>C</a:t>
            </a:r>
            <a:r>
              <a:rPr sz="900" b="1" dirty="0">
                <a:latin typeface="나눔고딕 ExtraBold"/>
                <a:cs typeface="나눔고딕 ExtraBold"/>
              </a:rPr>
              <a:t>EO</a:t>
            </a:r>
            <a:endParaRPr sz="900" dirty="0">
              <a:latin typeface="나눔고딕 ExtraBold"/>
              <a:cs typeface="나눔고딕 ExtraBold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BE3BC280-82FD-831F-D5B7-041D37092C45}"/>
              </a:ext>
            </a:extLst>
          </p:cNvPr>
          <p:cNvSpPr txBox="1"/>
          <p:nvPr/>
        </p:nvSpPr>
        <p:spPr>
          <a:xfrm>
            <a:off x="1559662" y="2580082"/>
            <a:ext cx="341087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900" dirty="0">
                <a:highlight>
                  <a:srgbClr val="FFFF00"/>
                </a:highligh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분석결과</a:t>
            </a:r>
            <a:r>
              <a:rPr lang="en-US" altLang="ko-KR" sz="900" dirty="0">
                <a:highlight>
                  <a:srgbClr val="FFFF00"/>
                </a:highligh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, </a:t>
            </a:r>
            <a:r>
              <a:rPr lang="ko-KR" altLang="en-US" sz="900" dirty="0" err="1">
                <a:highlight>
                  <a:srgbClr val="FFFF00"/>
                </a:highligh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본까쓰의</a:t>
            </a:r>
            <a:r>
              <a:rPr lang="ko-KR" altLang="en-US" sz="900" dirty="0">
                <a:highlight>
                  <a:srgbClr val="FFFF00"/>
                </a:highligh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사업성과 발전성이 낮아 기업인수</a:t>
            </a:r>
            <a:endParaRPr lang="en-US" altLang="ko-KR" sz="900" dirty="0">
              <a:highlight>
                <a:srgbClr val="FFFF00"/>
              </a:highlight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r>
              <a:rPr lang="ko-KR" altLang="en-US" sz="900" dirty="0">
                <a:highlight>
                  <a:srgbClr val="FFFF00"/>
                </a:highligh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반대 컨설팅 보고서 제출 </a:t>
            </a:r>
            <a:br>
              <a:rPr lang="en-US" altLang="ko-KR" sz="900" dirty="0">
                <a:highlight>
                  <a:srgbClr val="FFFF00"/>
                </a:highligh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</a:br>
            <a:r>
              <a:rPr lang="en-US" altLang="ko-KR" sz="900" dirty="0">
                <a:highlight>
                  <a:srgbClr val="FFFF00"/>
                </a:highligh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-&gt; 2~3</a:t>
            </a:r>
            <a:r>
              <a:rPr lang="ko-KR" altLang="en-US" sz="900" dirty="0">
                <a:highlight>
                  <a:srgbClr val="FFFF00"/>
                </a:highligh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주 후 예측대로 </a:t>
            </a:r>
            <a:r>
              <a:rPr lang="ko-KR" altLang="en-US" sz="900" dirty="0" err="1">
                <a:highlight>
                  <a:srgbClr val="FFFF00"/>
                </a:highligh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본까쓰</a:t>
            </a:r>
            <a:r>
              <a:rPr lang="ko-KR" altLang="en-US" sz="900" dirty="0">
                <a:highlight>
                  <a:srgbClr val="FFFF00"/>
                </a:highligh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매장 사라짐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46461791-CF08-02DA-DDC3-085DE9C7D4B6}"/>
              </a:ext>
            </a:extLst>
          </p:cNvPr>
          <p:cNvSpPr txBox="1"/>
          <p:nvPr/>
        </p:nvSpPr>
        <p:spPr>
          <a:xfrm>
            <a:off x="5842502" y="5051760"/>
            <a:ext cx="353468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900" dirty="0">
                <a:highlight>
                  <a:srgbClr val="FFFF00"/>
                </a:highligh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남양유업 계열회사에 매각 성공시킴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36D411A9-9D9E-6FD4-975D-508958E84FA4}"/>
              </a:ext>
            </a:extLst>
          </p:cNvPr>
          <p:cNvSpPr txBox="1"/>
          <p:nvPr/>
        </p:nvSpPr>
        <p:spPr>
          <a:xfrm>
            <a:off x="5644261" y="2597273"/>
            <a:ext cx="353468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900" dirty="0">
                <a:highlight>
                  <a:srgbClr val="FFFF00"/>
                </a:highligh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홍대 </a:t>
            </a:r>
            <a:r>
              <a:rPr lang="en-US" altLang="ko-KR" sz="900" dirty="0">
                <a:highlight>
                  <a:srgbClr val="FFFF00"/>
                </a:highligh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1</a:t>
            </a:r>
            <a:r>
              <a:rPr lang="ko-KR" altLang="en-US" sz="900" dirty="0" err="1">
                <a:highlight>
                  <a:srgbClr val="FFFF00"/>
                </a:highligh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호점</a:t>
            </a:r>
            <a:r>
              <a:rPr lang="ko-KR" altLang="en-US" sz="900" dirty="0">
                <a:highlight>
                  <a:srgbClr val="FFFF00"/>
                </a:highligh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론칭 후 고객이 몰리면서 가맹사업이 확대됨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C561388C-9BFB-E328-A488-699978B63617}"/>
              </a:ext>
            </a:extLst>
          </p:cNvPr>
          <p:cNvSpPr txBox="1"/>
          <p:nvPr/>
        </p:nvSpPr>
        <p:spPr>
          <a:xfrm>
            <a:off x="5645829" y="2809673"/>
            <a:ext cx="353468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900" dirty="0">
                <a:highlight>
                  <a:srgbClr val="FFFF00"/>
                </a:highligh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컨설팅 우수 평가 받아 프랜차이즈 시스템 컨설팅 </a:t>
            </a:r>
            <a:r>
              <a:rPr lang="en-US" altLang="ko-KR" sz="900" dirty="0">
                <a:highlight>
                  <a:srgbClr val="FFFF00"/>
                </a:highligh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(6</a:t>
            </a:r>
            <a:r>
              <a:rPr lang="ko-KR" altLang="en-US" sz="900" dirty="0">
                <a:highlight>
                  <a:srgbClr val="FFFF00"/>
                </a:highligh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개월</a:t>
            </a:r>
            <a:r>
              <a:rPr lang="en-US" altLang="ko-KR" sz="900" dirty="0">
                <a:highlight>
                  <a:srgbClr val="FFFF00"/>
                </a:highligh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) </a:t>
            </a:r>
            <a:r>
              <a:rPr lang="ko-KR" altLang="en-US" sz="900" dirty="0" err="1">
                <a:highlight>
                  <a:srgbClr val="FFFF00"/>
                </a:highligh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재수주</a:t>
            </a:r>
            <a:endParaRPr lang="ko-KR" altLang="en-US" sz="900" dirty="0">
              <a:highlight>
                <a:srgbClr val="FFFF00"/>
              </a:highlight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B848A301-2C57-4254-91A5-73A237E8DDB6}"/>
              </a:ext>
            </a:extLst>
          </p:cNvPr>
          <p:cNvSpPr txBox="1"/>
          <p:nvPr/>
        </p:nvSpPr>
        <p:spPr>
          <a:xfrm>
            <a:off x="5211016" y="894519"/>
            <a:ext cx="886191" cy="230832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sz="9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컨설팅 </a:t>
            </a:r>
            <a:r>
              <a:rPr lang="ko-KR" altLang="en-US" sz="900" dirty="0" err="1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재수주</a:t>
            </a:r>
            <a:endParaRPr lang="ko-KR" altLang="en-US" sz="900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29F0F988-4A14-47B6-91E3-9B02D094E9C3}"/>
              </a:ext>
            </a:extLst>
          </p:cNvPr>
          <p:cNvSpPr txBox="1"/>
          <p:nvPr/>
        </p:nvSpPr>
        <p:spPr>
          <a:xfrm>
            <a:off x="5187121" y="3266346"/>
            <a:ext cx="886191" cy="230832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sz="9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컨설팅 </a:t>
            </a:r>
            <a:r>
              <a:rPr lang="ko-KR" altLang="en-US" sz="900" dirty="0" err="1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재수주</a:t>
            </a:r>
            <a:endParaRPr lang="ko-KR" altLang="en-US" sz="900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grpSp>
        <p:nvGrpSpPr>
          <p:cNvPr id="17" name="그룹 16">
            <a:extLst>
              <a:ext uri="{FF2B5EF4-FFF2-40B4-BE49-F238E27FC236}">
                <a16:creationId xmlns:a16="http://schemas.microsoft.com/office/drawing/2014/main" id="{BA2B7696-92F6-3FAA-F020-79D20F4EDDCF}"/>
              </a:ext>
            </a:extLst>
          </p:cNvPr>
          <p:cNvGrpSpPr/>
          <p:nvPr/>
        </p:nvGrpSpPr>
        <p:grpSpPr>
          <a:xfrm>
            <a:off x="422257" y="2754413"/>
            <a:ext cx="996660" cy="179062"/>
            <a:chOff x="220154" y="2751890"/>
            <a:chExt cx="996660" cy="179062"/>
          </a:xfrm>
        </p:grpSpPr>
        <p:sp>
          <p:nvSpPr>
            <p:cNvPr id="9" name="사각형: 둥근 모서리 8">
              <a:extLst>
                <a:ext uri="{FF2B5EF4-FFF2-40B4-BE49-F238E27FC236}">
                  <a16:creationId xmlns:a16="http://schemas.microsoft.com/office/drawing/2014/main" id="{ED7D2B27-9FB8-23AC-B395-40310C69A2A5}"/>
                </a:ext>
              </a:extLst>
            </p:cNvPr>
            <p:cNvSpPr/>
            <p:nvPr/>
          </p:nvSpPr>
          <p:spPr>
            <a:xfrm>
              <a:off x="220154" y="2751890"/>
              <a:ext cx="746932" cy="179062"/>
            </a:xfrm>
            <a:prstGeom prst="roundRect">
              <a:avLst/>
            </a:prstGeom>
            <a:noFill/>
            <a:ln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900" dirty="0">
                  <a:solidFill>
                    <a:srgbClr val="FF0000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우수 성과</a:t>
              </a:r>
            </a:p>
          </p:txBody>
        </p:sp>
        <p:pic>
          <p:nvPicPr>
            <p:cNvPr id="13" name="object 11">
              <a:extLst>
                <a:ext uri="{FF2B5EF4-FFF2-40B4-BE49-F238E27FC236}">
                  <a16:creationId xmlns:a16="http://schemas.microsoft.com/office/drawing/2014/main" id="{4673D4F2-64C7-9C45-28E3-C9BEDEDACF35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68986" y="2802383"/>
              <a:ext cx="147828" cy="100584"/>
            </a:xfrm>
            <a:prstGeom prst="rect">
              <a:avLst/>
            </a:prstGeom>
          </p:spPr>
        </p:pic>
      </p:grpSp>
      <p:grpSp>
        <p:nvGrpSpPr>
          <p:cNvPr id="18" name="그룹 17">
            <a:extLst>
              <a:ext uri="{FF2B5EF4-FFF2-40B4-BE49-F238E27FC236}">
                <a16:creationId xmlns:a16="http://schemas.microsoft.com/office/drawing/2014/main" id="{6E5B89DC-1A22-5E2F-0DC1-43F7A261BC53}"/>
              </a:ext>
            </a:extLst>
          </p:cNvPr>
          <p:cNvGrpSpPr/>
          <p:nvPr/>
        </p:nvGrpSpPr>
        <p:grpSpPr>
          <a:xfrm>
            <a:off x="4709103" y="2720980"/>
            <a:ext cx="996660" cy="179062"/>
            <a:chOff x="220154" y="2751890"/>
            <a:chExt cx="996660" cy="179062"/>
          </a:xfrm>
        </p:grpSpPr>
        <p:sp>
          <p:nvSpPr>
            <p:cNvPr id="19" name="사각형: 둥근 모서리 18">
              <a:extLst>
                <a:ext uri="{FF2B5EF4-FFF2-40B4-BE49-F238E27FC236}">
                  <a16:creationId xmlns:a16="http://schemas.microsoft.com/office/drawing/2014/main" id="{DD44EA35-7920-8CB1-63EA-355D7114470C}"/>
                </a:ext>
              </a:extLst>
            </p:cNvPr>
            <p:cNvSpPr/>
            <p:nvPr/>
          </p:nvSpPr>
          <p:spPr>
            <a:xfrm>
              <a:off x="220154" y="2751890"/>
              <a:ext cx="746932" cy="179062"/>
            </a:xfrm>
            <a:prstGeom prst="roundRect">
              <a:avLst/>
            </a:prstGeom>
            <a:noFill/>
            <a:ln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900" dirty="0">
                  <a:solidFill>
                    <a:srgbClr val="FF0000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우수 성과</a:t>
              </a:r>
            </a:p>
          </p:txBody>
        </p:sp>
        <p:pic>
          <p:nvPicPr>
            <p:cNvPr id="20" name="object 11">
              <a:extLst>
                <a:ext uri="{FF2B5EF4-FFF2-40B4-BE49-F238E27FC236}">
                  <a16:creationId xmlns:a16="http://schemas.microsoft.com/office/drawing/2014/main" id="{93E4DE29-21FE-B690-1254-42311BC91F6D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68986" y="2802383"/>
              <a:ext cx="147828" cy="100584"/>
            </a:xfrm>
            <a:prstGeom prst="rect">
              <a:avLst/>
            </a:prstGeom>
          </p:spPr>
        </p:pic>
      </p:grpSp>
      <p:grpSp>
        <p:nvGrpSpPr>
          <p:cNvPr id="21" name="그룹 20">
            <a:extLst>
              <a:ext uri="{FF2B5EF4-FFF2-40B4-BE49-F238E27FC236}">
                <a16:creationId xmlns:a16="http://schemas.microsoft.com/office/drawing/2014/main" id="{D21CB442-D644-B422-9D12-7539C7716CE9}"/>
              </a:ext>
            </a:extLst>
          </p:cNvPr>
          <p:cNvGrpSpPr/>
          <p:nvPr/>
        </p:nvGrpSpPr>
        <p:grpSpPr>
          <a:xfrm>
            <a:off x="4712686" y="5090479"/>
            <a:ext cx="996660" cy="179062"/>
            <a:chOff x="220154" y="2751890"/>
            <a:chExt cx="996660" cy="179062"/>
          </a:xfrm>
        </p:grpSpPr>
        <p:sp>
          <p:nvSpPr>
            <p:cNvPr id="22" name="사각형: 둥근 모서리 21">
              <a:extLst>
                <a:ext uri="{FF2B5EF4-FFF2-40B4-BE49-F238E27FC236}">
                  <a16:creationId xmlns:a16="http://schemas.microsoft.com/office/drawing/2014/main" id="{41B40D2E-5ECD-FCE1-1FC7-44D17BAB087A}"/>
                </a:ext>
              </a:extLst>
            </p:cNvPr>
            <p:cNvSpPr/>
            <p:nvPr/>
          </p:nvSpPr>
          <p:spPr>
            <a:xfrm>
              <a:off x="220154" y="2751890"/>
              <a:ext cx="746932" cy="179062"/>
            </a:xfrm>
            <a:prstGeom prst="roundRect">
              <a:avLst/>
            </a:prstGeom>
            <a:noFill/>
            <a:ln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900" dirty="0">
                  <a:solidFill>
                    <a:srgbClr val="FF0000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우수 성과</a:t>
              </a:r>
            </a:p>
          </p:txBody>
        </p:sp>
        <p:pic>
          <p:nvPicPr>
            <p:cNvPr id="23" name="object 11">
              <a:extLst>
                <a:ext uri="{FF2B5EF4-FFF2-40B4-BE49-F238E27FC236}">
                  <a16:creationId xmlns:a16="http://schemas.microsoft.com/office/drawing/2014/main" id="{E2D10D84-B84A-ECAA-9903-87F7EDF08C81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68986" y="2802383"/>
              <a:ext cx="147828" cy="10058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7025" y="260648"/>
            <a:ext cx="3796961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ko-KR" altLang="en-US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프랜차이즈 기업 </a:t>
            </a:r>
            <a:r>
              <a:rPr dirty="0" err="1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컨설팅</a:t>
            </a:r>
            <a:r>
              <a:rPr spc="-14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주요실적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251459" y="650763"/>
            <a:ext cx="8327390" cy="42545"/>
            <a:chOff x="251459" y="650763"/>
            <a:chExt cx="8327390" cy="42545"/>
          </a:xfrm>
        </p:grpSpPr>
        <p:sp>
          <p:nvSpPr>
            <p:cNvPr id="4" name="object 4"/>
            <p:cNvSpPr/>
            <p:nvPr/>
          </p:nvSpPr>
          <p:spPr>
            <a:xfrm>
              <a:off x="2816352" y="650763"/>
              <a:ext cx="5762625" cy="42545"/>
            </a:xfrm>
            <a:custGeom>
              <a:avLst/>
              <a:gdLst/>
              <a:ahLst/>
              <a:cxnLst/>
              <a:rect l="l" t="t" r="r" b="b"/>
              <a:pathLst>
                <a:path w="5762625" h="42545">
                  <a:moveTo>
                    <a:pt x="5762244" y="0"/>
                  </a:moveTo>
                  <a:lnTo>
                    <a:pt x="0" y="0"/>
                  </a:lnTo>
                  <a:lnTo>
                    <a:pt x="0" y="42402"/>
                  </a:lnTo>
                  <a:lnTo>
                    <a:pt x="5762244" y="42402"/>
                  </a:lnTo>
                  <a:lnTo>
                    <a:pt x="5762244" y="0"/>
                  </a:lnTo>
                  <a:close/>
                </a:path>
              </a:pathLst>
            </a:custGeom>
            <a:solidFill>
              <a:srgbClr val="E6EB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51459" y="650763"/>
              <a:ext cx="2688590" cy="42545"/>
            </a:xfrm>
            <a:custGeom>
              <a:avLst/>
              <a:gdLst/>
              <a:ahLst/>
              <a:cxnLst/>
              <a:rect l="l" t="t" r="r" b="b"/>
              <a:pathLst>
                <a:path w="2688590" h="42545">
                  <a:moveTo>
                    <a:pt x="2688082" y="0"/>
                  </a:moveTo>
                  <a:lnTo>
                    <a:pt x="0" y="0"/>
                  </a:lnTo>
                  <a:lnTo>
                    <a:pt x="0" y="42402"/>
                  </a:lnTo>
                  <a:lnTo>
                    <a:pt x="2688082" y="42402"/>
                  </a:lnTo>
                  <a:lnTo>
                    <a:pt x="2688082" y="0"/>
                  </a:lnTo>
                  <a:close/>
                </a:path>
              </a:pathLst>
            </a:custGeom>
            <a:solidFill>
              <a:srgbClr val="93B3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" name="object 17"/>
          <p:cNvGrpSpPr/>
          <p:nvPr/>
        </p:nvGrpSpPr>
        <p:grpSpPr>
          <a:xfrm>
            <a:off x="251459" y="781830"/>
            <a:ext cx="4305300" cy="1752600"/>
            <a:chOff x="4631435" y="2651760"/>
            <a:chExt cx="4305300" cy="1752600"/>
          </a:xfrm>
        </p:grpSpPr>
        <p:sp>
          <p:nvSpPr>
            <p:cNvPr id="18" name="object 18"/>
            <p:cNvSpPr/>
            <p:nvPr/>
          </p:nvSpPr>
          <p:spPr>
            <a:xfrm>
              <a:off x="4645913" y="2666238"/>
              <a:ext cx="4276090" cy="1723389"/>
            </a:xfrm>
            <a:custGeom>
              <a:avLst/>
              <a:gdLst/>
              <a:ahLst/>
              <a:cxnLst/>
              <a:rect l="l" t="t" r="r" b="b"/>
              <a:pathLst>
                <a:path w="4276090" h="1723389">
                  <a:moveTo>
                    <a:pt x="0" y="1723136"/>
                  </a:moveTo>
                  <a:lnTo>
                    <a:pt x="4276090" y="1723136"/>
                  </a:lnTo>
                  <a:lnTo>
                    <a:pt x="4276090" y="0"/>
                  </a:lnTo>
                  <a:lnTo>
                    <a:pt x="0" y="0"/>
                  </a:lnTo>
                  <a:lnTo>
                    <a:pt x="0" y="1723136"/>
                  </a:lnTo>
                  <a:close/>
                </a:path>
              </a:pathLst>
            </a:custGeom>
            <a:ln w="28955">
              <a:solidFill>
                <a:srgbClr val="E6EBF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024627" y="3230880"/>
              <a:ext cx="1057655" cy="205739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603235" y="3009900"/>
              <a:ext cx="1170431" cy="728472"/>
            </a:xfrm>
            <a:prstGeom prst="rect">
              <a:avLst/>
            </a:prstGeom>
          </p:spPr>
        </p:pic>
      </p:grpSp>
      <p:grpSp>
        <p:nvGrpSpPr>
          <p:cNvPr id="21" name="object 21"/>
          <p:cNvGrpSpPr/>
          <p:nvPr/>
        </p:nvGrpSpPr>
        <p:grpSpPr>
          <a:xfrm>
            <a:off x="4659628" y="767097"/>
            <a:ext cx="4305300" cy="1752600"/>
            <a:chOff x="246888" y="4462271"/>
            <a:chExt cx="4305300" cy="1752600"/>
          </a:xfrm>
        </p:grpSpPr>
        <p:sp>
          <p:nvSpPr>
            <p:cNvPr id="22" name="object 22"/>
            <p:cNvSpPr/>
            <p:nvPr/>
          </p:nvSpPr>
          <p:spPr>
            <a:xfrm>
              <a:off x="261366" y="4476749"/>
              <a:ext cx="4276090" cy="1723389"/>
            </a:xfrm>
            <a:custGeom>
              <a:avLst/>
              <a:gdLst/>
              <a:ahLst/>
              <a:cxnLst/>
              <a:rect l="l" t="t" r="r" b="b"/>
              <a:pathLst>
                <a:path w="4276090" h="1723389">
                  <a:moveTo>
                    <a:pt x="0" y="1723136"/>
                  </a:moveTo>
                  <a:lnTo>
                    <a:pt x="4276090" y="1723136"/>
                  </a:lnTo>
                  <a:lnTo>
                    <a:pt x="4276090" y="0"/>
                  </a:lnTo>
                  <a:lnTo>
                    <a:pt x="0" y="0"/>
                  </a:lnTo>
                  <a:lnTo>
                    <a:pt x="0" y="1723136"/>
                  </a:lnTo>
                  <a:close/>
                </a:path>
              </a:pathLst>
            </a:custGeom>
            <a:ln w="28955">
              <a:solidFill>
                <a:srgbClr val="E6EBF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247643" y="4820863"/>
              <a:ext cx="1141476" cy="635650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75488" y="4902707"/>
              <a:ext cx="1356360" cy="373380"/>
            </a:xfrm>
            <a:prstGeom prst="rect">
              <a:avLst/>
            </a:prstGeom>
          </p:spPr>
        </p:pic>
      </p:grpSp>
      <p:grpSp>
        <p:nvGrpSpPr>
          <p:cNvPr id="25" name="object 25"/>
          <p:cNvGrpSpPr/>
          <p:nvPr/>
        </p:nvGrpSpPr>
        <p:grpSpPr>
          <a:xfrm>
            <a:off x="271241" y="2622697"/>
            <a:ext cx="4305300" cy="1752600"/>
            <a:chOff x="4631435" y="4462271"/>
            <a:chExt cx="4305300" cy="1752600"/>
          </a:xfrm>
        </p:grpSpPr>
        <p:sp>
          <p:nvSpPr>
            <p:cNvPr id="26" name="object 26"/>
            <p:cNvSpPr/>
            <p:nvPr/>
          </p:nvSpPr>
          <p:spPr>
            <a:xfrm>
              <a:off x="4645913" y="4476749"/>
              <a:ext cx="4276090" cy="1723389"/>
            </a:xfrm>
            <a:custGeom>
              <a:avLst/>
              <a:gdLst/>
              <a:ahLst/>
              <a:cxnLst/>
              <a:rect l="l" t="t" r="r" b="b"/>
              <a:pathLst>
                <a:path w="4276090" h="1723389">
                  <a:moveTo>
                    <a:pt x="0" y="1723136"/>
                  </a:moveTo>
                  <a:lnTo>
                    <a:pt x="4276090" y="1723136"/>
                  </a:lnTo>
                  <a:lnTo>
                    <a:pt x="4276090" y="0"/>
                  </a:lnTo>
                  <a:lnTo>
                    <a:pt x="0" y="0"/>
                  </a:lnTo>
                  <a:lnTo>
                    <a:pt x="0" y="1723136"/>
                  </a:lnTo>
                  <a:close/>
                </a:path>
              </a:pathLst>
            </a:custGeom>
            <a:ln w="28955">
              <a:solidFill>
                <a:srgbClr val="E6EBF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995671" y="5000243"/>
              <a:ext cx="1063752" cy="271272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775703" y="5033771"/>
              <a:ext cx="2014727" cy="356615"/>
            </a:xfrm>
            <a:prstGeom prst="rect">
              <a:avLst/>
            </a:prstGeom>
          </p:spPr>
        </p:pic>
      </p:grpSp>
      <p:sp>
        <p:nvSpPr>
          <p:cNvPr id="49" name="object 4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pPr marL="38100">
                <a:lnSpc>
                  <a:spcPct val="100000"/>
                </a:lnSpc>
                <a:spcBef>
                  <a:spcPts val="40"/>
                </a:spcBef>
              </a:pPr>
              <a:t>33</a:t>
            </a:fld>
            <a:endParaRPr dirty="0"/>
          </a:p>
        </p:txBody>
      </p:sp>
      <p:sp>
        <p:nvSpPr>
          <p:cNvPr id="35" name="object 35"/>
          <p:cNvSpPr txBox="1"/>
          <p:nvPr/>
        </p:nvSpPr>
        <p:spPr>
          <a:xfrm>
            <a:off x="899926" y="2303238"/>
            <a:ext cx="1640074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latin typeface="나눔고딕 ExtraBold"/>
                <a:cs typeface="나눔고딕 ExtraBold"/>
              </a:rPr>
              <a:t>-</a:t>
            </a:r>
            <a:r>
              <a:rPr sz="900" b="1" spc="-30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컨설</a:t>
            </a:r>
            <a:r>
              <a:rPr sz="900" b="1" dirty="0">
                <a:latin typeface="나눔고딕 ExtraBold"/>
                <a:cs typeface="나눔고딕 ExtraBold"/>
              </a:rPr>
              <a:t>팅</a:t>
            </a:r>
            <a:r>
              <a:rPr sz="900" b="1" spc="-30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기</a:t>
            </a:r>
            <a:r>
              <a:rPr sz="900" b="1" dirty="0">
                <a:latin typeface="나눔고딕 ExtraBold"/>
                <a:cs typeface="나눔고딕 ExtraBold"/>
              </a:rPr>
              <a:t>간</a:t>
            </a:r>
            <a:r>
              <a:rPr sz="900" b="1" spc="-20" dirty="0">
                <a:latin typeface="나눔고딕 ExtraBold"/>
                <a:cs typeface="나눔고딕 ExtraBold"/>
              </a:rPr>
              <a:t> </a:t>
            </a:r>
            <a:r>
              <a:rPr sz="900" b="1" spc="-15" dirty="0">
                <a:latin typeface="나눔고딕 ExtraBold"/>
                <a:cs typeface="나눔고딕 ExtraBold"/>
              </a:rPr>
              <a:t>:</a:t>
            </a:r>
            <a:r>
              <a:rPr sz="900" b="1" spc="-35" dirty="0">
                <a:latin typeface="나눔고딕 ExtraBold"/>
                <a:cs typeface="나눔고딕 ExtraBold"/>
              </a:rPr>
              <a:t> </a:t>
            </a:r>
            <a:r>
              <a:rPr sz="900" b="1" spc="-10" dirty="0">
                <a:latin typeface="나눔고딕 ExtraBold"/>
                <a:cs typeface="나눔고딕 ExtraBold"/>
              </a:rPr>
              <a:t>2</a:t>
            </a:r>
            <a:r>
              <a:rPr lang="ko-KR" altLang="en-US" sz="900" b="1" spc="-10" dirty="0">
                <a:latin typeface="나눔고딕 ExtraBold"/>
                <a:cs typeface="나눔고딕 ExtraBold"/>
              </a:rPr>
              <a:t>개</a:t>
            </a:r>
            <a:r>
              <a:rPr sz="900" b="1" spc="5" dirty="0">
                <a:latin typeface="나눔고딕 ExtraBold"/>
                <a:cs typeface="나눔고딕 ExtraBold"/>
              </a:rPr>
              <a:t>월</a:t>
            </a:r>
            <a:endParaRPr sz="900" dirty="0">
              <a:latin typeface="나눔고딕 ExtraBold"/>
              <a:cs typeface="나눔고딕 ExtraBold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384047" y="871900"/>
            <a:ext cx="38862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900" b="1" spc="-20" dirty="0">
                <a:latin typeface="나눔고딕 ExtraBold"/>
                <a:cs typeface="나눔고딕 ExtraBold"/>
              </a:rPr>
              <a:t>2005</a:t>
            </a:r>
            <a:r>
              <a:rPr sz="900" b="1" dirty="0">
                <a:latin typeface="나눔고딕 ExtraBold"/>
                <a:cs typeface="나눔고딕 ExtraBold"/>
              </a:rPr>
              <a:t>년</a:t>
            </a:r>
            <a:endParaRPr sz="900" dirty="0">
              <a:latin typeface="나눔고딕 ExtraBold"/>
              <a:cs typeface="나눔고딕 ExtraBold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597408" y="1859043"/>
            <a:ext cx="3834129" cy="375920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00"/>
              </a:spcBef>
            </a:pPr>
            <a:r>
              <a:rPr sz="900" b="1" spc="5" dirty="0">
                <a:latin typeface="나눔고딕 ExtraBold"/>
                <a:cs typeface="나눔고딕 ExtraBold"/>
              </a:rPr>
              <a:t>컨설</a:t>
            </a:r>
            <a:r>
              <a:rPr sz="900" b="1" dirty="0">
                <a:latin typeface="나눔고딕 ExtraBold"/>
                <a:cs typeface="나눔고딕 ExtraBold"/>
              </a:rPr>
              <a:t>팅</a:t>
            </a:r>
            <a:r>
              <a:rPr sz="900" b="1" spc="-55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내용</a:t>
            </a:r>
            <a:endParaRPr sz="900" dirty="0">
              <a:latin typeface="나눔고딕 ExtraBold"/>
              <a:cs typeface="나눔고딕 ExtraBold"/>
            </a:endParaRPr>
          </a:p>
          <a:p>
            <a:pPr>
              <a:lnSpc>
                <a:spcPct val="100000"/>
              </a:lnSpc>
              <a:spcBef>
                <a:spcPts val="300"/>
              </a:spcBef>
            </a:pPr>
            <a:r>
              <a:rPr sz="900" b="1" dirty="0">
                <a:latin typeface="나눔고딕 ExtraBold"/>
                <a:cs typeface="나눔고딕 ExtraBold"/>
              </a:rPr>
              <a:t>-</a:t>
            </a:r>
            <a:r>
              <a:rPr sz="900" b="1" spc="-15" dirty="0">
                <a:latin typeface="나눔고딕 ExtraBold"/>
                <a:cs typeface="나눔고딕 ExtraBold"/>
              </a:rPr>
              <a:t> </a:t>
            </a:r>
            <a:r>
              <a:rPr sz="900" b="1" dirty="0">
                <a:latin typeface="나눔고딕 ExtraBold"/>
                <a:cs typeface="나눔고딕 ExtraBold"/>
              </a:rPr>
              <a:t>일본</a:t>
            </a:r>
            <a:r>
              <a:rPr sz="900" b="1" spc="-10" dirty="0">
                <a:latin typeface="나눔고딕 ExtraBold"/>
                <a:cs typeface="나눔고딕 ExtraBold"/>
              </a:rPr>
              <a:t> </a:t>
            </a:r>
            <a:r>
              <a:rPr sz="900" b="1" dirty="0">
                <a:latin typeface="나눔고딕 ExtraBold"/>
                <a:cs typeface="나눔고딕 ExtraBold"/>
              </a:rPr>
              <a:t>요시노야</a:t>
            </a:r>
            <a:r>
              <a:rPr sz="900" b="1" spc="5" dirty="0">
                <a:latin typeface="나눔고딕 ExtraBold"/>
                <a:cs typeface="나눔고딕 ExtraBold"/>
              </a:rPr>
              <a:t> </a:t>
            </a:r>
            <a:r>
              <a:rPr sz="900" b="1" dirty="0" err="1">
                <a:latin typeface="나눔고딕 ExtraBold"/>
                <a:cs typeface="나눔고딕 ExtraBold"/>
              </a:rPr>
              <a:t>외식브랜드</a:t>
            </a:r>
            <a:r>
              <a:rPr sz="900" b="1" spc="-30" dirty="0">
                <a:latin typeface="나눔고딕 ExtraBold"/>
                <a:cs typeface="나눔고딕 ExtraBold"/>
              </a:rPr>
              <a:t> </a:t>
            </a:r>
            <a:r>
              <a:rPr lang="ko-KR" altLang="en-US" sz="900" b="1" spc="-30" dirty="0">
                <a:latin typeface="나눔고딕 ExtraBold"/>
                <a:cs typeface="나눔고딕 ExtraBold"/>
              </a:rPr>
              <a:t>콘셉트 기획</a:t>
            </a:r>
            <a:r>
              <a:rPr sz="900" b="1" dirty="0" err="1">
                <a:latin typeface="나눔고딕 ExtraBold"/>
                <a:cs typeface="나눔고딕 ExtraBold"/>
              </a:rPr>
              <a:t>컨설팅</a:t>
            </a:r>
            <a:r>
              <a:rPr sz="900" b="1" spc="345" dirty="0">
                <a:latin typeface="나눔고딕 ExtraBold"/>
                <a:cs typeface="나눔고딕 ExtraBold"/>
              </a:rPr>
              <a:t> </a:t>
            </a:r>
            <a:r>
              <a:rPr lang="en-US" sz="900" b="1" spc="345" dirty="0">
                <a:latin typeface="나눔고딕 ExtraBold"/>
                <a:cs typeface="나눔고딕 ExtraBold"/>
              </a:rPr>
              <a:t> </a:t>
            </a:r>
            <a:r>
              <a:rPr sz="900" b="1" dirty="0" err="1">
                <a:latin typeface="나눔고딕 ExtraBold"/>
                <a:cs typeface="나눔고딕 ExtraBold"/>
              </a:rPr>
              <a:t>컨설팅</a:t>
            </a:r>
            <a:r>
              <a:rPr sz="900" b="1" spc="-10" dirty="0">
                <a:latin typeface="나눔고딕 ExtraBold"/>
                <a:cs typeface="나눔고딕 ExtraBold"/>
              </a:rPr>
              <a:t> </a:t>
            </a:r>
            <a:r>
              <a:rPr sz="900" b="1" dirty="0">
                <a:latin typeface="나눔고딕 ExtraBold"/>
                <a:cs typeface="나눔고딕 ExtraBold"/>
              </a:rPr>
              <a:t>프로젝트</a:t>
            </a:r>
            <a:r>
              <a:rPr sz="900" b="1" spc="-25" dirty="0">
                <a:latin typeface="나눔고딕 ExtraBold"/>
                <a:cs typeface="나눔고딕 ExtraBold"/>
              </a:rPr>
              <a:t> </a:t>
            </a:r>
            <a:r>
              <a:rPr sz="900" b="1" dirty="0">
                <a:latin typeface="나눔고딕 ExtraBold"/>
                <a:cs typeface="나눔고딕 ExtraBold"/>
              </a:rPr>
              <a:t>총괄</a:t>
            </a:r>
            <a:r>
              <a:rPr sz="900" b="1" spc="5" dirty="0">
                <a:latin typeface="나눔고딕 ExtraBold"/>
                <a:cs typeface="나눔고딕 ExtraBold"/>
              </a:rPr>
              <a:t> 매니저</a:t>
            </a:r>
            <a:endParaRPr sz="900" dirty="0">
              <a:latin typeface="나눔고딕 ExtraBold"/>
              <a:cs typeface="나눔고딕 ExtraBold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4928257" y="1790108"/>
            <a:ext cx="2227173" cy="628015"/>
          </a:xfrm>
          <a:prstGeom prst="rect">
            <a:avLst/>
          </a:prstGeom>
        </p:spPr>
        <p:txBody>
          <a:bodyPr vert="horz" wrap="square" lIns="0" tIns="768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5"/>
              </a:spcBef>
            </a:pPr>
            <a:r>
              <a:rPr sz="900" b="1" spc="5" dirty="0">
                <a:latin typeface="나눔고딕 ExtraBold"/>
                <a:cs typeface="나눔고딕 ExtraBold"/>
              </a:rPr>
              <a:t>컨설</a:t>
            </a:r>
            <a:r>
              <a:rPr sz="900" b="1" dirty="0">
                <a:latin typeface="나눔고딕 ExtraBold"/>
                <a:cs typeface="나눔고딕 ExtraBold"/>
              </a:rPr>
              <a:t>팅</a:t>
            </a:r>
            <a:r>
              <a:rPr sz="900" b="1" spc="-55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내용</a:t>
            </a:r>
            <a:endParaRPr sz="900" dirty="0">
              <a:latin typeface="나눔고딕 ExtraBold"/>
              <a:cs typeface="나눔고딕 ExtraBold"/>
            </a:endParaRPr>
          </a:p>
          <a:p>
            <a:pPr marL="83820" indent="-71755">
              <a:lnSpc>
                <a:spcPct val="100000"/>
              </a:lnSpc>
              <a:spcBef>
                <a:spcPts val="505"/>
              </a:spcBef>
              <a:buChar char="-"/>
              <a:tabLst>
                <a:tab pos="84455" algn="l"/>
              </a:tabLst>
            </a:pPr>
            <a:r>
              <a:rPr sz="900" b="1" spc="-5" dirty="0">
                <a:latin typeface="나눔고딕 ExtraBold"/>
                <a:cs typeface="나눔고딕 ExtraBold"/>
              </a:rPr>
              <a:t>JB카운티</a:t>
            </a:r>
            <a:r>
              <a:rPr sz="900" b="1" spc="-45" dirty="0">
                <a:latin typeface="나눔고딕 ExtraBold"/>
                <a:cs typeface="나눔고딕 ExtraBold"/>
              </a:rPr>
              <a:t> </a:t>
            </a:r>
            <a:r>
              <a:rPr sz="900" b="1" dirty="0">
                <a:latin typeface="나눔고딕 ExtraBold"/>
                <a:cs typeface="나눔고딕 ExtraBold"/>
              </a:rPr>
              <a:t>프랜차이즈시스템</a:t>
            </a:r>
            <a:r>
              <a:rPr sz="900" b="1" spc="-45" dirty="0">
                <a:latin typeface="나눔고딕 ExtraBold"/>
                <a:cs typeface="나눔고딕 ExtraBold"/>
              </a:rPr>
              <a:t> </a:t>
            </a:r>
            <a:r>
              <a:rPr sz="900" b="1" dirty="0">
                <a:latin typeface="나눔고딕 ExtraBold"/>
                <a:cs typeface="나눔고딕 ExtraBold"/>
              </a:rPr>
              <a:t>구축</a:t>
            </a:r>
            <a:r>
              <a:rPr sz="900" b="1" spc="-30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컨설팅</a:t>
            </a:r>
            <a:endParaRPr sz="900" dirty="0">
              <a:latin typeface="나눔고딕 ExtraBold"/>
              <a:cs typeface="나눔고딕 ExtraBold"/>
            </a:endParaRPr>
          </a:p>
          <a:p>
            <a:pPr marL="82550" indent="-70485">
              <a:lnSpc>
                <a:spcPct val="100000"/>
              </a:lnSpc>
              <a:spcBef>
                <a:spcPts val="495"/>
              </a:spcBef>
              <a:buChar char="-"/>
              <a:tabLst>
                <a:tab pos="83185" algn="l"/>
              </a:tabLst>
            </a:pPr>
            <a:r>
              <a:rPr sz="900" b="1" spc="5" dirty="0">
                <a:latin typeface="나눔고딕 ExtraBold"/>
                <a:cs typeface="나눔고딕 ExtraBold"/>
              </a:rPr>
              <a:t>컨설</a:t>
            </a:r>
            <a:r>
              <a:rPr sz="900" b="1" dirty="0">
                <a:latin typeface="나눔고딕 ExtraBold"/>
                <a:cs typeface="나눔고딕 ExtraBold"/>
              </a:rPr>
              <a:t>팅</a:t>
            </a:r>
            <a:r>
              <a:rPr sz="900" b="1" spc="-30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기</a:t>
            </a:r>
            <a:r>
              <a:rPr sz="900" b="1" dirty="0">
                <a:latin typeface="나눔고딕 ExtraBold"/>
                <a:cs typeface="나눔고딕 ExtraBold"/>
              </a:rPr>
              <a:t>간</a:t>
            </a:r>
            <a:r>
              <a:rPr sz="900" b="1" spc="-10" dirty="0">
                <a:latin typeface="나눔고딕 ExtraBold"/>
                <a:cs typeface="나눔고딕 ExtraBold"/>
              </a:rPr>
              <a:t> </a:t>
            </a:r>
            <a:r>
              <a:rPr sz="900" b="1" spc="-15" dirty="0">
                <a:latin typeface="나눔고딕 ExtraBold"/>
                <a:cs typeface="나눔고딕 ExtraBold"/>
              </a:rPr>
              <a:t>:</a:t>
            </a:r>
            <a:r>
              <a:rPr sz="900" b="1" spc="-35" dirty="0">
                <a:latin typeface="나눔고딕 ExtraBold"/>
                <a:cs typeface="나눔고딕 ExtraBold"/>
              </a:rPr>
              <a:t> </a:t>
            </a:r>
            <a:r>
              <a:rPr sz="900" b="1" spc="-10" dirty="0">
                <a:latin typeface="나눔고딕 ExtraBold"/>
                <a:cs typeface="나눔고딕 ExtraBold"/>
              </a:rPr>
              <a:t>6</a:t>
            </a:r>
            <a:r>
              <a:rPr sz="900" b="1" spc="5" dirty="0">
                <a:latin typeface="나눔고딕 ExtraBold"/>
                <a:cs typeface="나눔고딕 ExtraBold"/>
              </a:rPr>
              <a:t>개월</a:t>
            </a:r>
            <a:endParaRPr sz="900" dirty="0">
              <a:latin typeface="나눔고딕 ExtraBold"/>
              <a:cs typeface="나눔고딕 ExtraBold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4770067" y="852947"/>
            <a:ext cx="40132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20" dirty="0">
                <a:latin typeface="나눔고딕 ExtraBold"/>
                <a:cs typeface="나눔고딕 ExtraBold"/>
              </a:rPr>
              <a:t>2005</a:t>
            </a:r>
            <a:r>
              <a:rPr sz="900" b="1" dirty="0">
                <a:latin typeface="나눔고딕 ExtraBold"/>
                <a:cs typeface="나눔고딕 ExtraBold"/>
              </a:rPr>
              <a:t>년</a:t>
            </a:r>
            <a:endParaRPr sz="900">
              <a:latin typeface="나눔고딕 ExtraBold"/>
              <a:cs typeface="나눔고딕 ExtraBold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648432" y="3817920"/>
            <a:ext cx="2280286" cy="427990"/>
          </a:xfrm>
          <a:prstGeom prst="rect">
            <a:avLst/>
          </a:prstGeom>
        </p:spPr>
        <p:txBody>
          <a:bodyPr vert="horz" wrap="square" lIns="0" tIns="76835" rIns="0" bIns="0" rtlCol="0">
            <a:spAutoFit/>
          </a:bodyPr>
          <a:lstStyle/>
          <a:p>
            <a:pPr marL="83820" indent="-71755">
              <a:lnSpc>
                <a:spcPct val="100000"/>
              </a:lnSpc>
              <a:spcBef>
                <a:spcPts val="605"/>
              </a:spcBef>
              <a:buChar char="-"/>
              <a:tabLst>
                <a:tab pos="84455" algn="l"/>
              </a:tabLst>
            </a:pPr>
            <a:r>
              <a:rPr sz="900" b="1" dirty="0">
                <a:latin typeface="나눔고딕 ExtraBold"/>
                <a:cs typeface="나눔고딕 ExtraBold"/>
              </a:rPr>
              <a:t>일본</a:t>
            </a:r>
            <a:r>
              <a:rPr sz="900" b="1" spc="-50" dirty="0">
                <a:latin typeface="나눔고딕 ExtraBold"/>
                <a:cs typeface="나눔고딕 ExtraBold"/>
              </a:rPr>
              <a:t> </a:t>
            </a:r>
            <a:r>
              <a:rPr sz="900" b="1" dirty="0" err="1">
                <a:latin typeface="나눔고딕 ExtraBold"/>
                <a:cs typeface="나눔고딕 ExtraBold"/>
              </a:rPr>
              <a:t>하우스카레</a:t>
            </a:r>
            <a:r>
              <a:rPr sz="900" b="1" spc="-45" dirty="0">
                <a:latin typeface="나눔고딕 ExtraBold"/>
                <a:cs typeface="나눔고딕 ExtraBold"/>
              </a:rPr>
              <a:t> </a:t>
            </a:r>
            <a:r>
              <a:rPr lang="ko-KR" altLang="en-US" sz="900" b="1" spc="-45" dirty="0" err="1">
                <a:latin typeface="나눔고딕 ExtraBold"/>
                <a:cs typeface="나눔고딕 ExtraBold"/>
              </a:rPr>
              <a:t>브랜드콘셉트</a:t>
            </a:r>
            <a:r>
              <a:rPr lang="ko-KR" altLang="en-US" sz="900" b="1" spc="-45" dirty="0">
                <a:latin typeface="나눔고딕 ExtraBold"/>
                <a:cs typeface="나눔고딕 ExtraBold"/>
              </a:rPr>
              <a:t> 기획컨설팅</a:t>
            </a:r>
            <a:endParaRPr sz="900" dirty="0">
              <a:latin typeface="나눔고딕 ExtraBold"/>
              <a:cs typeface="나눔고딕 ExtraBold"/>
            </a:endParaRPr>
          </a:p>
          <a:p>
            <a:pPr marL="82550" indent="-70485">
              <a:lnSpc>
                <a:spcPct val="100000"/>
              </a:lnSpc>
              <a:spcBef>
                <a:spcPts val="500"/>
              </a:spcBef>
              <a:buChar char="-"/>
              <a:tabLst>
                <a:tab pos="83185" algn="l"/>
              </a:tabLst>
            </a:pPr>
            <a:r>
              <a:rPr sz="900" b="1" dirty="0">
                <a:latin typeface="나눔고딕 ExtraBold"/>
                <a:cs typeface="나눔고딕 ExtraBold"/>
              </a:rPr>
              <a:t>컨설팅</a:t>
            </a:r>
            <a:r>
              <a:rPr sz="900" b="1" spc="-50" dirty="0">
                <a:latin typeface="나눔고딕 ExtraBold"/>
                <a:cs typeface="나눔고딕 ExtraBold"/>
              </a:rPr>
              <a:t> </a:t>
            </a:r>
            <a:r>
              <a:rPr sz="900" b="1" dirty="0">
                <a:latin typeface="나눔고딕 ExtraBold"/>
                <a:cs typeface="나눔고딕 ExtraBold"/>
              </a:rPr>
              <a:t>기간</a:t>
            </a:r>
            <a:r>
              <a:rPr sz="900" b="1" spc="-40" dirty="0">
                <a:latin typeface="나눔고딕 ExtraBold"/>
                <a:cs typeface="나눔고딕 ExtraBold"/>
              </a:rPr>
              <a:t> </a:t>
            </a:r>
            <a:r>
              <a:rPr sz="900" b="1" spc="-15" dirty="0">
                <a:latin typeface="나눔고딕 ExtraBold"/>
                <a:cs typeface="나눔고딕 ExtraBold"/>
              </a:rPr>
              <a:t>:</a:t>
            </a:r>
            <a:r>
              <a:rPr sz="900" b="1" spc="-45" dirty="0">
                <a:latin typeface="나눔고딕 ExtraBold"/>
                <a:cs typeface="나눔고딕 ExtraBold"/>
              </a:rPr>
              <a:t> </a:t>
            </a:r>
            <a:r>
              <a:rPr sz="900" b="1" dirty="0">
                <a:latin typeface="나눔고딕 ExtraBold"/>
                <a:cs typeface="나눔고딕 ExtraBold"/>
              </a:rPr>
              <a:t>2개월</a:t>
            </a:r>
            <a:endParaRPr sz="900" dirty="0">
              <a:latin typeface="나눔고딕 ExtraBold"/>
              <a:cs typeface="나눔고딕 ExtraBold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380461" y="2730647"/>
            <a:ext cx="40132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20" dirty="0">
                <a:latin typeface="나눔고딕 ExtraBold"/>
                <a:cs typeface="나눔고딕 ExtraBold"/>
              </a:rPr>
              <a:t>2005</a:t>
            </a:r>
            <a:r>
              <a:rPr sz="900" b="1" dirty="0">
                <a:latin typeface="나눔고딕 ExtraBold"/>
                <a:cs typeface="나눔고딕 ExtraBold"/>
              </a:rPr>
              <a:t>년</a:t>
            </a:r>
            <a:endParaRPr sz="900">
              <a:latin typeface="나눔고딕 ExtraBold"/>
              <a:cs typeface="나눔고딕 ExtraBold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3097656" y="2283350"/>
            <a:ext cx="66230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latin typeface="나눔고딕 ExtraBold"/>
                <a:cs typeface="나눔고딕 ExtraBold"/>
              </a:rPr>
              <a:t>-</a:t>
            </a:r>
            <a:r>
              <a:rPr sz="900" b="1" spc="-40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유재</a:t>
            </a:r>
            <a:r>
              <a:rPr sz="900" b="1" dirty="0">
                <a:latin typeface="나눔고딕 ExtraBold"/>
                <a:cs typeface="나눔고딕 ExtraBold"/>
              </a:rPr>
              <a:t>은</a:t>
            </a:r>
            <a:r>
              <a:rPr sz="900" b="1" spc="-55" dirty="0">
                <a:latin typeface="나눔고딕 ExtraBold"/>
                <a:cs typeface="나눔고딕 ExtraBold"/>
              </a:rPr>
              <a:t> </a:t>
            </a:r>
            <a:r>
              <a:rPr sz="900" b="1" spc="-5" dirty="0">
                <a:latin typeface="나눔고딕 ExtraBold"/>
                <a:cs typeface="나눔고딕 ExtraBold"/>
              </a:rPr>
              <a:t>C</a:t>
            </a:r>
            <a:r>
              <a:rPr sz="900" b="1" dirty="0">
                <a:latin typeface="나눔고딕 ExtraBold"/>
                <a:cs typeface="나눔고딕 ExtraBold"/>
              </a:rPr>
              <a:t>EO</a:t>
            </a:r>
            <a:endParaRPr sz="900">
              <a:latin typeface="나눔고딕 ExtraBold"/>
              <a:cs typeface="나눔고딕 ExtraBold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3055716" y="3870041"/>
            <a:ext cx="1614550" cy="427990"/>
          </a:xfrm>
          <a:prstGeom prst="rect">
            <a:avLst/>
          </a:prstGeom>
        </p:spPr>
        <p:txBody>
          <a:bodyPr vert="horz" wrap="square" lIns="0" tIns="768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5"/>
              </a:spcBef>
            </a:pPr>
            <a:r>
              <a:rPr sz="900" b="1" dirty="0">
                <a:latin typeface="나눔고딕 ExtraBold"/>
                <a:cs typeface="나눔고딕 ExtraBold"/>
              </a:rPr>
              <a:t>컨설팅</a:t>
            </a:r>
            <a:r>
              <a:rPr sz="900" b="1" spc="-50" dirty="0">
                <a:latin typeface="나눔고딕 ExtraBold"/>
                <a:cs typeface="나눔고딕 ExtraBold"/>
              </a:rPr>
              <a:t> </a:t>
            </a:r>
            <a:r>
              <a:rPr sz="900" b="1" dirty="0">
                <a:latin typeface="나눔고딕 ExtraBold"/>
                <a:cs typeface="나눔고딕 ExtraBold"/>
              </a:rPr>
              <a:t>프로젝트</a:t>
            </a:r>
            <a:r>
              <a:rPr sz="900" b="1" spc="-60" dirty="0">
                <a:latin typeface="나눔고딕 ExtraBold"/>
                <a:cs typeface="나눔고딕 ExtraBold"/>
              </a:rPr>
              <a:t> </a:t>
            </a:r>
            <a:r>
              <a:rPr sz="900" b="1" dirty="0">
                <a:latin typeface="나눔고딕 ExtraBold"/>
                <a:cs typeface="나눔고딕 ExtraBold"/>
              </a:rPr>
              <a:t>총괄</a:t>
            </a:r>
            <a:r>
              <a:rPr sz="900" b="1" spc="-40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매니저</a:t>
            </a:r>
            <a:endParaRPr sz="900" dirty="0">
              <a:latin typeface="나눔고딕 ExtraBold"/>
              <a:cs typeface="나눔고딕 ExtraBold"/>
            </a:endParaRPr>
          </a:p>
          <a:p>
            <a:pPr marL="76200">
              <a:lnSpc>
                <a:spcPct val="100000"/>
              </a:lnSpc>
              <a:spcBef>
                <a:spcPts val="500"/>
              </a:spcBef>
            </a:pPr>
            <a:r>
              <a:rPr sz="900" b="1" dirty="0">
                <a:latin typeface="나눔고딕 ExtraBold"/>
                <a:cs typeface="나눔고딕 ExtraBold"/>
              </a:rPr>
              <a:t>-</a:t>
            </a:r>
            <a:r>
              <a:rPr sz="900" b="1" spc="-40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유재</a:t>
            </a:r>
            <a:r>
              <a:rPr sz="900" b="1" dirty="0">
                <a:latin typeface="나눔고딕 ExtraBold"/>
                <a:cs typeface="나눔고딕 ExtraBold"/>
              </a:rPr>
              <a:t>은</a:t>
            </a:r>
            <a:r>
              <a:rPr sz="900" b="1" spc="-30" dirty="0">
                <a:latin typeface="나눔고딕 ExtraBold"/>
                <a:cs typeface="나눔고딕 ExtraBold"/>
              </a:rPr>
              <a:t> </a:t>
            </a:r>
            <a:r>
              <a:rPr sz="900" b="1" spc="-5" dirty="0">
                <a:latin typeface="나눔고딕 ExtraBold"/>
                <a:cs typeface="나눔고딕 ExtraBold"/>
              </a:rPr>
              <a:t>C</a:t>
            </a:r>
            <a:r>
              <a:rPr sz="900" b="1" dirty="0">
                <a:latin typeface="나눔고딕 ExtraBold"/>
                <a:cs typeface="나눔고딕 ExtraBold"/>
              </a:rPr>
              <a:t>EO</a:t>
            </a:r>
            <a:endParaRPr sz="900" dirty="0">
              <a:latin typeface="나눔고딕 ExtraBold"/>
              <a:cs typeface="나눔고딕 ExtraBold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7431275" y="1968721"/>
            <a:ext cx="1500380" cy="427990"/>
          </a:xfrm>
          <a:prstGeom prst="rect">
            <a:avLst/>
          </a:prstGeom>
        </p:spPr>
        <p:txBody>
          <a:bodyPr vert="horz" wrap="square" lIns="0" tIns="768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5"/>
              </a:spcBef>
            </a:pPr>
            <a:r>
              <a:rPr sz="900" b="1" spc="5" dirty="0">
                <a:latin typeface="나눔고딕 ExtraBold"/>
                <a:cs typeface="나눔고딕 ExtraBold"/>
              </a:rPr>
              <a:t>컨설</a:t>
            </a:r>
            <a:r>
              <a:rPr sz="900" b="1" dirty="0">
                <a:latin typeface="나눔고딕 ExtraBold"/>
                <a:cs typeface="나눔고딕 ExtraBold"/>
              </a:rPr>
              <a:t>팅</a:t>
            </a:r>
            <a:r>
              <a:rPr sz="900" b="1" spc="-30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프로젝</a:t>
            </a:r>
            <a:r>
              <a:rPr sz="900" b="1" dirty="0">
                <a:latin typeface="나눔고딕 ExtraBold"/>
                <a:cs typeface="나눔고딕 ExtraBold"/>
              </a:rPr>
              <a:t>트</a:t>
            </a:r>
            <a:r>
              <a:rPr sz="900" b="1" spc="-45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총</a:t>
            </a:r>
            <a:r>
              <a:rPr sz="900" b="1" dirty="0">
                <a:latin typeface="나눔고딕 ExtraBold"/>
                <a:cs typeface="나눔고딕 ExtraBold"/>
              </a:rPr>
              <a:t>괄</a:t>
            </a:r>
            <a:r>
              <a:rPr sz="900" b="1" spc="-20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매니저</a:t>
            </a:r>
            <a:endParaRPr sz="900" dirty="0">
              <a:latin typeface="나눔고딕 ExtraBold"/>
              <a:cs typeface="나눔고딕 ExtraBold"/>
            </a:endParaRPr>
          </a:p>
          <a:p>
            <a:pPr marL="76200">
              <a:lnSpc>
                <a:spcPct val="100000"/>
              </a:lnSpc>
              <a:spcBef>
                <a:spcPts val="500"/>
              </a:spcBef>
            </a:pPr>
            <a:r>
              <a:rPr sz="900" b="1" dirty="0">
                <a:latin typeface="나눔고딕 ExtraBold"/>
                <a:cs typeface="나눔고딕 ExtraBold"/>
              </a:rPr>
              <a:t>-</a:t>
            </a:r>
            <a:r>
              <a:rPr sz="900" b="1" spc="-40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유재</a:t>
            </a:r>
            <a:r>
              <a:rPr sz="900" b="1" dirty="0">
                <a:latin typeface="나눔고딕 ExtraBold"/>
                <a:cs typeface="나눔고딕 ExtraBold"/>
              </a:rPr>
              <a:t>은</a:t>
            </a:r>
            <a:r>
              <a:rPr sz="900" b="1" spc="-30" dirty="0">
                <a:latin typeface="나눔고딕 ExtraBold"/>
                <a:cs typeface="나눔고딕 ExtraBold"/>
              </a:rPr>
              <a:t> </a:t>
            </a:r>
            <a:r>
              <a:rPr sz="900" b="1" spc="-5" dirty="0">
                <a:latin typeface="나눔고딕 ExtraBold"/>
                <a:cs typeface="나눔고딕 ExtraBold"/>
              </a:rPr>
              <a:t>C</a:t>
            </a:r>
            <a:r>
              <a:rPr sz="900" b="1" dirty="0">
                <a:latin typeface="나눔고딕 ExtraBold"/>
                <a:cs typeface="나눔고딕 ExtraBold"/>
              </a:rPr>
              <a:t>EO</a:t>
            </a:r>
            <a:endParaRPr sz="900" dirty="0">
              <a:latin typeface="나눔고딕 ExtraBold"/>
              <a:cs typeface="나눔고딕 ExtraBold"/>
            </a:endParaRPr>
          </a:p>
        </p:txBody>
      </p:sp>
      <p:grpSp>
        <p:nvGrpSpPr>
          <p:cNvPr id="9" name="object 6">
            <a:extLst>
              <a:ext uri="{FF2B5EF4-FFF2-40B4-BE49-F238E27FC236}">
                <a16:creationId xmlns:a16="http://schemas.microsoft.com/office/drawing/2014/main" id="{408E4231-6895-5D07-3F14-9651A292B976}"/>
              </a:ext>
            </a:extLst>
          </p:cNvPr>
          <p:cNvGrpSpPr/>
          <p:nvPr/>
        </p:nvGrpSpPr>
        <p:grpSpPr>
          <a:xfrm>
            <a:off x="4670266" y="2607964"/>
            <a:ext cx="4305300" cy="1752600"/>
            <a:chOff x="246888" y="842772"/>
            <a:chExt cx="4305300" cy="1752600"/>
          </a:xfrm>
        </p:grpSpPr>
        <p:sp>
          <p:nvSpPr>
            <p:cNvPr id="13" name="object 7">
              <a:extLst>
                <a:ext uri="{FF2B5EF4-FFF2-40B4-BE49-F238E27FC236}">
                  <a16:creationId xmlns:a16="http://schemas.microsoft.com/office/drawing/2014/main" id="{2D0BCB43-CB29-4338-D7CD-C5C7C5F39D5D}"/>
                </a:ext>
              </a:extLst>
            </p:cNvPr>
            <p:cNvSpPr/>
            <p:nvPr/>
          </p:nvSpPr>
          <p:spPr>
            <a:xfrm>
              <a:off x="261366" y="857250"/>
              <a:ext cx="4276090" cy="1723389"/>
            </a:xfrm>
            <a:custGeom>
              <a:avLst/>
              <a:gdLst/>
              <a:ahLst/>
              <a:cxnLst/>
              <a:rect l="l" t="t" r="r" b="b"/>
              <a:pathLst>
                <a:path w="4276090" h="1723389">
                  <a:moveTo>
                    <a:pt x="0" y="1723136"/>
                  </a:moveTo>
                  <a:lnTo>
                    <a:pt x="4276090" y="1723136"/>
                  </a:lnTo>
                  <a:lnTo>
                    <a:pt x="4276090" y="0"/>
                  </a:lnTo>
                  <a:lnTo>
                    <a:pt x="0" y="0"/>
                  </a:lnTo>
                  <a:lnTo>
                    <a:pt x="0" y="1723136"/>
                  </a:lnTo>
                  <a:close/>
                </a:path>
              </a:pathLst>
            </a:custGeom>
            <a:ln w="28955">
              <a:solidFill>
                <a:srgbClr val="E6EBF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" name="object 8">
              <a:extLst>
                <a:ext uri="{FF2B5EF4-FFF2-40B4-BE49-F238E27FC236}">
                  <a16:creationId xmlns:a16="http://schemas.microsoft.com/office/drawing/2014/main" id="{A19BE231-597F-831F-652E-77F64293E1AF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09600" y="1324355"/>
              <a:ext cx="594360" cy="464820"/>
            </a:xfrm>
            <a:prstGeom prst="rect">
              <a:avLst/>
            </a:prstGeom>
          </p:spPr>
        </p:pic>
        <p:pic>
          <p:nvPicPr>
            <p:cNvPr id="57" name="object 9">
              <a:extLst>
                <a:ext uri="{FF2B5EF4-FFF2-40B4-BE49-F238E27FC236}">
                  <a16:creationId xmlns:a16="http://schemas.microsoft.com/office/drawing/2014/main" id="{2B819311-151C-A165-9C9A-F24FF194B2AE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179320" y="1354836"/>
              <a:ext cx="1996439" cy="533400"/>
            </a:xfrm>
            <a:prstGeom prst="rect">
              <a:avLst/>
            </a:prstGeom>
          </p:spPr>
        </p:pic>
      </p:grpSp>
      <p:sp>
        <p:nvSpPr>
          <p:cNvPr id="66" name="object 24">
            <a:extLst>
              <a:ext uri="{FF2B5EF4-FFF2-40B4-BE49-F238E27FC236}">
                <a16:creationId xmlns:a16="http://schemas.microsoft.com/office/drawing/2014/main" id="{1F01D3F7-6D5D-5438-34E4-2092345B8619}"/>
              </a:ext>
            </a:extLst>
          </p:cNvPr>
          <p:cNvSpPr txBox="1"/>
          <p:nvPr/>
        </p:nvSpPr>
        <p:spPr>
          <a:xfrm>
            <a:off x="4914511" y="3647459"/>
            <a:ext cx="2448915" cy="615315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900" b="1" spc="5" dirty="0">
                <a:latin typeface="나눔고딕 ExtraBold"/>
                <a:cs typeface="나눔고딕 ExtraBold"/>
              </a:rPr>
              <a:t>컨설</a:t>
            </a:r>
            <a:r>
              <a:rPr sz="900" b="1" dirty="0">
                <a:latin typeface="나눔고딕 ExtraBold"/>
                <a:cs typeface="나눔고딕 ExtraBold"/>
              </a:rPr>
              <a:t>팅</a:t>
            </a:r>
            <a:r>
              <a:rPr sz="900" b="1" spc="-55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내용</a:t>
            </a:r>
            <a:endParaRPr sz="900" dirty="0">
              <a:latin typeface="나눔고딕 ExtraBold"/>
              <a:cs typeface="나눔고딕 ExtraBold"/>
            </a:endParaRPr>
          </a:p>
          <a:p>
            <a:pPr marL="85725" indent="-73660">
              <a:lnSpc>
                <a:spcPct val="100000"/>
              </a:lnSpc>
              <a:spcBef>
                <a:spcPts val="505"/>
              </a:spcBef>
              <a:buFont typeface=""/>
              <a:buChar char="-"/>
              <a:tabLst>
                <a:tab pos="86360" algn="l"/>
              </a:tabLst>
            </a:pPr>
            <a:r>
              <a:rPr sz="900" b="1" spc="-5" dirty="0">
                <a:latin typeface="나눔고딕 ExtraBold"/>
                <a:cs typeface="나눔고딕 ExtraBold"/>
              </a:rPr>
              <a:t>OK</a:t>
            </a:r>
            <a:r>
              <a:rPr sz="900" b="1" spc="-35" dirty="0">
                <a:latin typeface="나눔고딕 ExtraBold"/>
                <a:cs typeface="나눔고딕 ExtraBold"/>
              </a:rPr>
              <a:t> </a:t>
            </a:r>
            <a:r>
              <a:rPr sz="900" b="1" spc="-5" dirty="0">
                <a:latin typeface="나눔고딕 ExtraBold"/>
                <a:cs typeface="나눔고딕 ExtraBold"/>
              </a:rPr>
              <a:t>Cashbag</a:t>
            </a:r>
            <a:r>
              <a:rPr sz="900" b="1" spc="-25" dirty="0">
                <a:latin typeface="나눔고딕 ExtraBold"/>
                <a:cs typeface="나눔고딕 ExtraBold"/>
              </a:rPr>
              <a:t> </a:t>
            </a:r>
            <a:r>
              <a:rPr sz="900" b="1" dirty="0">
                <a:latin typeface="나눔고딕 ExtraBold"/>
                <a:cs typeface="나눔고딕 ExtraBold"/>
              </a:rPr>
              <a:t>마케팅</a:t>
            </a:r>
            <a:r>
              <a:rPr sz="900" b="1" spc="-30" dirty="0">
                <a:latin typeface="나눔고딕 ExtraBold"/>
                <a:cs typeface="나눔고딕 ExtraBold"/>
              </a:rPr>
              <a:t> </a:t>
            </a:r>
            <a:r>
              <a:rPr sz="900" b="1" dirty="0">
                <a:latin typeface="나눔고딕 ExtraBold"/>
                <a:cs typeface="나눔고딕 ExtraBold"/>
              </a:rPr>
              <a:t>쿠폰부문</a:t>
            </a:r>
            <a:r>
              <a:rPr sz="900" b="1" spc="-30" dirty="0">
                <a:latin typeface="나눔고딕 ExtraBold"/>
                <a:cs typeface="나눔고딕 ExtraBold"/>
              </a:rPr>
              <a:t> </a:t>
            </a:r>
            <a:r>
              <a:rPr sz="900" b="1" dirty="0">
                <a:latin typeface="나눔고딕 ExtraBold"/>
                <a:cs typeface="나눔고딕 ExtraBold"/>
              </a:rPr>
              <a:t>제휴</a:t>
            </a:r>
            <a:r>
              <a:rPr sz="900" b="1" spc="-15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컨설팅</a:t>
            </a:r>
            <a:endParaRPr sz="900" dirty="0">
              <a:latin typeface="나눔고딕 ExtraBold"/>
              <a:cs typeface="나눔고딕 ExtraBold"/>
            </a:endParaRPr>
          </a:p>
          <a:p>
            <a:pPr marL="85725" indent="-73660">
              <a:lnSpc>
                <a:spcPct val="100000"/>
              </a:lnSpc>
              <a:spcBef>
                <a:spcPts val="400"/>
              </a:spcBef>
              <a:buFont typeface=""/>
              <a:buChar char="-"/>
              <a:tabLst>
                <a:tab pos="86360" algn="l"/>
              </a:tabLst>
            </a:pPr>
            <a:r>
              <a:rPr sz="900" b="1" spc="5" dirty="0">
                <a:latin typeface="나눔고딕 ExtraBold"/>
                <a:cs typeface="나눔고딕 ExtraBold"/>
              </a:rPr>
              <a:t>컨설</a:t>
            </a:r>
            <a:r>
              <a:rPr sz="900" b="1" dirty="0">
                <a:latin typeface="나눔고딕 ExtraBold"/>
                <a:cs typeface="나눔고딕 ExtraBold"/>
              </a:rPr>
              <a:t>팅</a:t>
            </a:r>
            <a:r>
              <a:rPr sz="900" b="1" spc="-30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기</a:t>
            </a:r>
            <a:r>
              <a:rPr sz="900" b="1" dirty="0">
                <a:latin typeface="나눔고딕 ExtraBold"/>
                <a:cs typeface="나눔고딕 ExtraBold"/>
              </a:rPr>
              <a:t>간</a:t>
            </a:r>
            <a:r>
              <a:rPr sz="900" b="1" spc="-20" dirty="0">
                <a:latin typeface="나눔고딕 ExtraBold"/>
                <a:cs typeface="나눔고딕 ExtraBold"/>
              </a:rPr>
              <a:t> </a:t>
            </a:r>
            <a:r>
              <a:rPr sz="900" b="1" spc="-15" dirty="0">
                <a:latin typeface="나눔고딕 ExtraBold"/>
                <a:cs typeface="나눔고딕 ExtraBold"/>
              </a:rPr>
              <a:t>:</a:t>
            </a:r>
            <a:r>
              <a:rPr sz="900" b="1" spc="-35" dirty="0">
                <a:latin typeface="나눔고딕 ExtraBold"/>
                <a:cs typeface="나눔고딕 ExtraBold"/>
              </a:rPr>
              <a:t> </a:t>
            </a:r>
            <a:r>
              <a:rPr sz="900" b="1" spc="-10" dirty="0">
                <a:latin typeface="나눔고딕 ExtraBold"/>
                <a:cs typeface="나눔고딕 ExtraBold"/>
              </a:rPr>
              <a:t>3</a:t>
            </a:r>
            <a:r>
              <a:rPr sz="900" b="1" spc="5" dirty="0">
                <a:latin typeface="나눔고딕 ExtraBold"/>
                <a:cs typeface="나눔고딕 ExtraBold"/>
              </a:rPr>
              <a:t>개월</a:t>
            </a:r>
            <a:endParaRPr sz="900" dirty="0">
              <a:latin typeface="나눔고딕 ExtraBold"/>
              <a:cs typeface="나눔고딕 ExtraBold"/>
            </a:endParaRPr>
          </a:p>
        </p:txBody>
      </p:sp>
      <p:sp>
        <p:nvSpPr>
          <p:cNvPr id="67" name="object 25">
            <a:extLst>
              <a:ext uri="{FF2B5EF4-FFF2-40B4-BE49-F238E27FC236}">
                <a16:creationId xmlns:a16="http://schemas.microsoft.com/office/drawing/2014/main" id="{44D5DB96-D5A0-2BDC-174F-1331BF22E185}"/>
              </a:ext>
            </a:extLst>
          </p:cNvPr>
          <p:cNvSpPr txBox="1"/>
          <p:nvPr/>
        </p:nvSpPr>
        <p:spPr>
          <a:xfrm>
            <a:off x="4740166" y="2709563"/>
            <a:ext cx="40576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10" dirty="0">
                <a:latin typeface="나눔고딕 ExtraBold"/>
                <a:cs typeface="나눔고딕 ExtraBold"/>
              </a:rPr>
              <a:t>200</a:t>
            </a:r>
            <a:r>
              <a:rPr sz="900" b="1" spc="-20" dirty="0">
                <a:latin typeface="나눔고딕 ExtraBold"/>
                <a:cs typeface="나눔고딕 ExtraBold"/>
              </a:rPr>
              <a:t>6</a:t>
            </a:r>
            <a:r>
              <a:rPr sz="900" b="1" dirty="0">
                <a:latin typeface="나눔고딕 ExtraBold"/>
                <a:cs typeface="나눔고딕 ExtraBold"/>
              </a:rPr>
              <a:t>년</a:t>
            </a:r>
            <a:endParaRPr sz="900">
              <a:latin typeface="나눔고딕 ExtraBold"/>
              <a:cs typeface="나눔고딕 ExtraBold"/>
            </a:endParaRPr>
          </a:p>
        </p:txBody>
      </p:sp>
      <p:sp>
        <p:nvSpPr>
          <p:cNvPr id="68" name="object 39">
            <a:extLst>
              <a:ext uri="{FF2B5EF4-FFF2-40B4-BE49-F238E27FC236}">
                <a16:creationId xmlns:a16="http://schemas.microsoft.com/office/drawing/2014/main" id="{345CFBBC-2F24-D188-F0E1-4363BA8D3FEC}"/>
              </a:ext>
            </a:extLst>
          </p:cNvPr>
          <p:cNvSpPr txBox="1"/>
          <p:nvPr/>
        </p:nvSpPr>
        <p:spPr>
          <a:xfrm>
            <a:off x="7426928" y="3801637"/>
            <a:ext cx="1602996" cy="427990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900" b="1" spc="5" dirty="0">
                <a:latin typeface="나눔고딕 ExtraBold"/>
                <a:cs typeface="나눔고딕 ExtraBold"/>
              </a:rPr>
              <a:t>컨설</a:t>
            </a:r>
            <a:r>
              <a:rPr sz="900" b="1" dirty="0">
                <a:latin typeface="나눔고딕 ExtraBold"/>
                <a:cs typeface="나눔고딕 ExtraBold"/>
              </a:rPr>
              <a:t>팅</a:t>
            </a:r>
            <a:r>
              <a:rPr sz="900" b="1" spc="-30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프로젝</a:t>
            </a:r>
            <a:r>
              <a:rPr sz="900" b="1" dirty="0">
                <a:latin typeface="나눔고딕 ExtraBold"/>
                <a:cs typeface="나눔고딕 ExtraBold"/>
              </a:rPr>
              <a:t>트</a:t>
            </a:r>
            <a:r>
              <a:rPr sz="900" b="1" spc="-45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총</a:t>
            </a:r>
            <a:r>
              <a:rPr sz="900" b="1" dirty="0">
                <a:latin typeface="나눔고딕 ExtraBold"/>
                <a:cs typeface="나눔고딕 ExtraBold"/>
              </a:rPr>
              <a:t>괄</a:t>
            </a:r>
            <a:r>
              <a:rPr sz="900" b="1" spc="-20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매니저</a:t>
            </a:r>
            <a:endParaRPr sz="900">
              <a:latin typeface="나눔고딕 ExtraBold"/>
              <a:cs typeface="나눔고딕 ExtraBold"/>
            </a:endParaRPr>
          </a:p>
          <a:p>
            <a:pPr marL="76200">
              <a:lnSpc>
                <a:spcPct val="100000"/>
              </a:lnSpc>
              <a:spcBef>
                <a:spcPts val="505"/>
              </a:spcBef>
            </a:pPr>
            <a:r>
              <a:rPr sz="900" b="1" dirty="0">
                <a:latin typeface="나눔고딕 ExtraBold"/>
                <a:cs typeface="나눔고딕 ExtraBold"/>
              </a:rPr>
              <a:t>-</a:t>
            </a:r>
            <a:r>
              <a:rPr sz="900" b="1" spc="-40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유재</a:t>
            </a:r>
            <a:r>
              <a:rPr sz="900" b="1" dirty="0">
                <a:latin typeface="나눔고딕 ExtraBold"/>
                <a:cs typeface="나눔고딕 ExtraBold"/>
              </a:rPr>
              <a:t>은</a:t>
            </a:r>
            <a:r>
              <a:rPr sz="900" b="1" spc="-30" dirty="0">
                <a:latin typeface="나눔고딕 ExtraBold"/>
                <a:cs typeface="나눔고딕 ExtraBold"/>
              </a:rPr>
              <a:t> </a:t>
            </a:r>
            <a:r>
              <a:rPr sz="900" b="1" spc="-5" dirty="0">
                <a:latin typeface="나눔고딕 ExtraBold"/>
                <a:cs typeface="나눔고딕 ExtraBold"/>
              </a:rPr>
              <a:t>C</a:t>
            </a:r>
            <a:r>
              <a:rPr sz="900" b="1" dirty="0">
                <a:latin typeface="나눔고딕 ExtraBold"/>
                <a:cs typeface="나눔고딕 ExtraBold"/>
              </a:rPr>
              <a:t>EO</a:t>
            </a:r>
            <a:endParaRPr sz="900">
              <a:latin typeface="나눔고딕 ExtraBold"/>
              <a:cs typeface="나눔고딕 ExtraBold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25A23ACE-D0D0-4700-9150-DE2137930CB1}"/>
              </a:ext>
            </a:extLst>
          </p:cNvPr>
          <p:cNvSpPr txBox="1"/>
          <p:nvPr/>
        </p:nvSpPr>
        <p:spPr>
          <a:xfrm>
            <a:off x="836619" y="837764"/>
            <a:ext cx="886191" cy="230832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sz="9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컨설팅 </a:t>
            </a:r>
            <a:r>
              <a:rPr lang="ko-KR" altLang="en-US" sz="900" dirty="0" err="1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재수주</a:t>
            </a:r>
            <a:endParaRPr lang="ko-KR" altLang="en-US" sz="900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DA47D179-853D-46EC-8F13-8397B5F6BF0A}"/>
              </a:ext>
            </a:extLst>
          </p:cNvPr>
          <p:cNvSpPr txBox="1"/>
          <p:nvPr/>
        </p:nvSpPr>
        <p:spPr>
          <a:xfrm>
            <a:off x="5267348" y="818811"/>
            <a:ext cx="886191" cy="230832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sz="9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컨설팅 </a:t>
            </a:r>
            <a:r>
              <a:rPr lang="ko-KR" altLang="en-US" sz="900" dirty="0" err="1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재수주</a:t>
            </a:r>
            <a:endParaRPr lang="ko-KR" altLang="en-US" sz="900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1055013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모서리가 둥근 직사각형 9">
            <a:extLst>
              <a:ext uri="{FF2B5EF4-FFF2-40B4-BE49-F238E27FC236}">
                <a16:creationId xmlns:a16="http://schemas.microsoft.com/office/drawing/2014/main" id="{E6E4FF77-BD11-FDE0-617B-E8DF41A08F0A}"/>
              </a:ext>
            </a:extLst>
          </p:cNvPr>
          <p:cNvSpPr/>
          <p:nvPr/>
        </p:nvSpPr>
        <p:spPr>
          <a:xfrm>
            <a:off x="1472723" y="2526739"/>
            <a:ext cx="2307190" cy="382518"/>
          </a:xfrm>
          <a:prstGeom prst="roundRect">
            <a:avLst/>
          </a:prstGeom>
          <a:solidFill>
            <a:srgbClr val="FFFF00"/>
          </a:solidFill>
          <a:ln w="952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9" name="object 4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pPr marL="38100">
                <a:lnSpc>
                  <a:spcPct val="100000"/>
                </a:lnSpc>
                <a:spcBef>
                  <a:spcPts val="40"/>
                </a:spcBef>
              </a:pPr>
              <a:t>34</a:t>
            </a:fld>
            <a:endParaRPr dirty="0"/>
          </a:p>
        </p:txBody>
      </p:sp>
      <p:sp>
        <p:nvSpPr>
          <p:cNvPr id="7" name="object 11">
            <a:extLst>
              <a:ext uri="{FF2B5EF4-FFF2-40B4-BE49-F238E27FC236}">
                <a16:creationId xmlns:a16="http://schemas.microsoft.com/office/drawing/2014/main" id="{DA28BFE1-8307-A892-EA2B-DFFBF59062BF}"/>
              </a:ext>
            </a:extLst>
          </p:cNvPr>
          <p:cNvSpPr/>
          <p:nvPr/>
        </p:nvSpPr>
        <p:spPr>
          <a:xfrm>
            <a:off x="297928" y="789827"/>
            <a:ext cx="4276090" cy="2164580"/>
          </a:xfrm>
          <a:custGeom>
            <a:avLst/>
            <a:gdLst/>
            <a:ahLst/>
            <a:cxnLst/>
            <a:rect l="l" t="t" r="r" b="b"/>
            <a:pathLst>
              <a:path w="4276090" h="1723389">
                <a:moveTo>
                  <a:pt x="0" y="1723136"/>
                </a:moveTo>
                <a:lnTo>
                  <a:pt x="4276090" y="1723136"/>
                </a:lnTo>
                <a:lnTo>
                  <a:pt x="4276090" y="0"/>
                </a:lnTo>
                <a:lnTo>
                  <a:pt x="0" y="0"/>
                </a:lnTo>
                <a:lnTo>
                  <a:pt x="0" y="1723136"/>
                </a:lnTo>
                <a:close/>
              </a:path>
            </a:pathLst>
          </a:custGeom>
          <a:ln w="28955">
            <a:solidFill>
              <a:srgbClr val="E6EBF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object 12">
            <a:extLst>
              <a:ext uri="{FF2B5EF4-FFF2-40B4-BE49-F238E27FC236}">
                <a16:creationId xmlns:a16="http://schemas.microsoft.com/office/drawing/2014/main" id="{7A728CEA-A041-6F76-6F9E-ED9E1974DFDF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13874" y="895745"/>
            <a:ext cx="592836" cy="635508"/>
          </a:xfrm>
          <a:prstGeom prst="rect">
            <a:avLst/>
          </a:prstGeom>
        </p:spPr>
      </p:pic>
      <p:sp>
        <p:nvSpPr>
          <p:cNvPr id="11" name="object 14">
            <a:extLst>
              <a:ext uri="{FF2B5EF4-FFF2-40B4-BE49-F238E27FC236}">
                <a16:creationId xmlns:a16="http://schemas.microsoft.com/office/drawing/2014/main" id="{4A83E54F-2776-F916-B27C-3DBC8114491C}"/>
              </a:ext>
            </a:extLst>
          </p:cNvPr>
          <p:cNvSpPr/>
          <p:nvPr/>
        </p:nvSpPr>
        <p:spPr>
          <a:xfrm>
            <a:off x="4682476" y="789827"/>
            <a:ext cx="4276090" cy="2164580"/>
          </a:xfrm>
          <a:custGeom>
            <a:avLst/>
            <a:gdLst/>
            <a:ahLst/>
            <a:cxnLst/>
            <a:rect l="l" t="t" r="r" b="b"/>
            <a:pathLst>
              <a:path w="4276090" h="1723389">
                <a:moveTo>
                  <a:pt x="0" y="1723136"/>
                </a:moveTo>
                <a:lnTo>
                  <a:pt x="4276090" y="1723136"/>
                </a:lnTo>
                <a:lnTo>
                  <a:pt x="4276090" y="0"/>
                </a:lnTo>
                <a:lnTo>
                  <a:pt x="0" y="0"/>
                </a:lnTo>
                <a:lnTo>
                  <a:pt x="0" y="1723136"/>
                </a:lnTo>
                <a:close/>
              </a:path>
            </a:pathLst>
          </a:custGeom>
          <a:ln w="28955">
            <a:solidFill>
              <a:srgbClr val="E6EBF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2" name="object 15">
            <a:extLst>
              <a:ext uri="{FF2B5EF4-FFF2-40B4-BE49-F238E27FC236}">
                <a16:creationId xmlns:a16="http://schemas.microsoft.com/office/drawing/2014/main" id="{668C6221-1D5B-4C6F-27D3-AF3710F54602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767814" y="952133"/>
            <a:ext cx="894588" cy="949452"/>
          </a:xfrm>
          <a:prstGeom prst="rect">
            <a:avLst/>
          </a:prstGeom>
        </p:spPr>
      </p:pic>
      <p:sp>
        <p:nvSpPr>
          <p:cNvPr id="14" name="object 29">
            <a:extLst>
              <a:ext uri="{FF2B5EF4-FFF2-40B4-BE49-F238E27FC236}">
                <a16:creationId xmlns:a16="http://schemas.microsoft.com/office/drawing/2014/main" id="{AEC27169-52C6-BD39-2C9A-81761C52FB35}"/>
              </a:ext>
            </a:extLst>
          </p:cNvPr>
          <p:cNvSpPr txBox="1"/>
          <p:nvPr/>
        </p:nvSpPr>
        <p:spPr>
          <a:xfrm>
            <a:off x="527696" y="1864756"/>
            <a:ext cx="2512416" cy="543739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0"/>
              </a:spcBef>
            </a:pPr>
            <a:r>
              <a:rPr sz="900" b="1" spc="5" dirty="0">
                <a:latin typeface="나눔고딕 ExtraBold"/>
                <a:cs typeface="나눔고딕 ExtraBold"/>
              </a:rPr>
              <a:t>컨설</a:t>
            </a:r>
            <a:r>
              <a:rPr sz="900" b="1" dirty="0">
                <a:latin typeface="나눔고딕 ExtraBold"/>
                <a:cs typeface="나눔고딕 ExtraBold"/>
              </a:rPr>
              <a:t>팅</a:t>
            </a:r>
            <a:r>
              <a:rPr sz="900" b="1" spc="-55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내용</a:t>
            </a:r>
            <a:endParaRPr sz="900" dirty="0">
              <a:latin typeface="나눔고딕 ExtraBold"/>
              <a:cs typeface="나눔고딕 ExtraBold"/>
            </a:endParaRPr>
          </a:p>
          <a:p>
            <a:pPr marL="83820" indent="-71755">
              <a:lnSpc>
                <a:spcPct val="100000"/>
              </a:lnSpc>
              <a:spcBef>
                <a:spcPts val="300"/>
              </a:spcBef>
              <a:buChar char="-"/>
              <a:tabLst>
                <a:tab pos="84455" algn="l"/>
              </a:tabLst>
            </a:pPr>
            <a:r>
              <a:rPr sz="900" b="1" dirty="0">
                <a:latin typeface="나눔고딕 ExtraBold"/>
                <a:cs typeface="나눔고딕 ExtraBold"/>
              </a:rPr>
              <a:t>스패뉴</a:t>
            </a:r>
            <a:r>
              <a:rPr sz="900" b="1" spc="-45" dirty="0">
                <a:latin typeface="나눔고딕 ExtraBold"/>
                <a:cs typeface="나눔고딕 ExtraBold"/>
              </a:rPr>
              <a:t> </a:t>
            </a:r>
            <a:r>
              <a:rPr sz="900" b="1" dirty="0" err="1">
                <a:latin typeface="나눔고딕 ExtraBold"/>
                <a:cs typeface="나눔고딕 ExtraBold"/>
              </a:rPr>
              <a:t>프랜차이즈</a:t>
            </a:r>
            <a:r>
              <a:rPr sz="900" b="1" spc="-30" dirty="0">
                <a:latin typeface="나눔고딕 ExtraBold"/>
                <a:cs typeface="나눔고딕 ExtraBold"/>
              </a:rPr>
              <a:t> </a:t>
            </a:r>
            <a:r>
              <a:rPr sz="900" b="1" dirty="0" err="1">
                <a:latin typeface="나눔고딕 ExtraBold"/>
                <a:cs typeface="나눔고딕 ExtraBold"/>
              </a:rPr>
              <a:t>시스템</a:t>
            </a:r>
            <a:r>
              <a:rPr lang="ko-KR" altLang="en-US" sz="900" b="1" dirty="0">
                <a:latin typeface="나눔고딕 ExtraBold"/>
                <a:cs typeface="나눔고딕 ExtraBold"/>
              </a:rPr>
              <a:t>구축</a:t>
            </a:r>
            <a:r>
              <a:rPr sz="900" b="1" spc="-40" dirty="0">
                <a:latin typeface="나눔고딕 ExtraBold"/>
                <a:cs typeface="나눔고딕 ExtraBold"/>
              </a:rPr>
              <a:t> </a:t>
            </a:r>
            <a:r>
              <a:rPr sz="900" b="1" dirty="0">
                <a:latin typeface="나눔고딕 ExtraBold"/>
                <a:cs typeface="나눔고딕 ExtraBold"/>
              </a:rPr>
              <a:t>&amp;</a:t>
            </a:r>
            <a:r>
              <a:rPr sz="900" b="1" spc="-30" dirty="0">
                <a:latin typeface="나눔고딕 ExtraBold"/>
                <a:cs typeface="나눔고딕 ExtraBold"/>
              </a:rPr>
              <a:t> </a:t>
            </a:r>
            <a:r>
              <a:rPr lang="ko-KR" altLang="en-US" sz="900" b="1" spc="-30" dirty="0">
                <a:latin typeface="나눔고딕 ExtraBold"/>
                <a:cs typeface="나눔고딕 ExtraBold"/>
              </a:rPr>
              <a:t>사업전략 </a:t>
            </a:r>
            <a:r>
              <a:rPr sz="900" b="1" spc="5" dirty="0" err="1">
                <a:latin typeface="나눔고딕 ExtraBold"/>
                <a:cs typeface="나눔고딕 ExtraBold"/>
              </a:rPr>
              <a:t>컨설팅</a:t>
            </a:r>
            <a:endParaRPr sz="900" dirty="0">
              <a:latin typeface="나눔고딕 ExtraBold"/>
              <a:cs typeface="나눔고딕 ExtraBold"/>
            </a:endParaRPr>
          </a:p>
          <a:p>
            <a:pPr marL="81280" indent="-68580">
              <a:lnSpc>
                <a:spcPct val="100000"/>
              </a:lnSpc>
              <a:spcBef>
                <a:spcPts val="300"/>
              </a:spcBef>
              <a:buChar char="-"/>
              <a:tabLst>
                <a:tab pos="81280" algn="l"/>
              </a:tabLst>
            </a:pPr>
            <a:r>
              <a:rPr sz="900" b="1" dirty="0">
                <a:latin typeface="나눔고딕 ExtraBold"/>
                <a:cs typeface="나눔고딕 ExtraBold"/>
              </a:rPr>
              <a:t>컨설팅</a:t>
            </a:r>
            <a:r>
              <a:rPr sz="900" b="1" spc="-50" dirty="0">
                <a:latin typeface="나눔고딕 ExtraBold"/>
                <a:cs typeface="나눔고딕 ExtraBold"/>
              </a:rPr>
              <a:t> </a:t>
            </a:r>
            <a:r>
              <a:rPr sz="900" b="1" dirty="0">
                <a:latin typeface="나눔고딕 ExtraBold"/>
                <a:cs typeface="나눔고딕 ExtraBold"/>
              </a:rPr>
              <a:t>기간</a:t>
            </a:r>
            <a:r>
              <a:rPr sz="900" b="1" spc="-55" dirty="0">
                <a:latin typeface="나눔고딕 ExtraBold"/>
                <a:cs typeface="나눔고딕 ExtraBold"/>
              </a:rPr>
              <a:t> </a:t>
            </a:r>
            <a:r>
              <a:rPr sz="900" b="1" dirty="0">
                <a:latin typeface="나눔고딕 ExtraBold"/>
                <a:cs typeface="나눔고딕 ExtraBold"/>
              </a:rPr>
              <a:t>3개월</a:t>
            </a:r>
            <a:endParaRPr sz="900" dirty="0">
              <a:latin typeface="나눔고딕 ExtraBold"/>
              <a:cs typeface="나눔고딕 ExtraBold"/>
            </a:endParaRPr>
          </a:p>
        </p:txBody>
      </p:sp>
      <p:sp>
        <p:nvSpPr>
          <p:cNvPr id="15" name="object 30">
            <a:extLst>
              <a:ext uri="{FF2B5EF4-FFF2-40B4-BE49-F238E27FC236}">
                <a16:creationId xmlns:a16="http://schemas.microsoft.com/office/drawing/2014/main" id="{74A60817-7A91-8744-AB9F-0843F135F5FA}"/>
              </a:ext>
            </a:extLst>
          </p:cNvPr>
          <p:cNvSpPr txBox="1"/>
          <p:nvPr/>
        </p:nvSpPr>
        <p:spPr>
          <a:xfrm>
            <a:off x="405166" y="873013"/>
            <a:ext cx="40132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20" dirty="0">
                <a:latin typeface="나눔고딕 ExtraBold"/>
                <a:cs typeface="나눔고딕 ExtraBold"/>
              </a:rPr>
              <a:t>2007</a:t>
            </a:r>
            <a:r>
              <a:rPr sz="900" b="1" dirty="0">
                <a:latin typeface="나눔고딕 ExtraBold"/>
                <a:cs typeface="나눔고딕 ExtraBold"/>
              </a:rPr>
              <a:t>년</a:t>
            </a:r>
            <a:endParaRPr sz="900" dirty="0">
              <a:latin typeface="나눔고딕 ExtraBold"/>
              <a:cs typeface="나눔고딕 ExtraBold"/>
            </a:endParaRPr>
          </a:p>
        </p:txBody>
      </p:sp>
      <p:pic>
        <p:nvPicPr>
          <p:cNvPr id="16" name="object 31">
            <a:extLst>
              <a:ext uri="{FF2B5EF4-FFF2-40B4-BE49-F238E27FC236}">
                <a16:creationId xmlns:a16="http://schemas.microsoft.com/office/drawing/2014/main" id="{6B80E3D1-D32C-896E-FFE0-9BBB24C594E0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611865" y="895746"/>
            <a:ext cx="830579" cy="922020"/>
          </a:xfrm>
          <a:prstGeom prst="rect">
            <a:avLst/>
          </a:prstGeom>
        </p:spPr>
      </p:pic>
      <p:sp>
        <p:nvSpPr>
          <p:cNvPr id="29" name="object 32">
            <a:extLst>
              <a:ext uri="{FF2B5EF4-FFF2-40B4-BE49-F238E27FC236}">
                <a16:creationId xmlns:a16="http://schemas.microsoft.com/office/drawing/2014/main" id="{803FCE3B-748D-2D79-985A-A4F750A1716E}"/>
              </a:ext>
            </a:extLst>
          </p:cNvPr>
          <p:cNvSpPr txBox="1"/>
          <p:nvPr/>
        </p:nvSpPr>
        <p:spPr>
          <a:xfrm>
            <a:off x="5007977" y="1771538"/>
            <a:ext cx="2317496" cy="627380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900" b="1" spc="5" dirty="0">
                <a:latin typeface="나눔고딕 ExtraBold"/>
                <a:cs typeface="나눔고딕 ExtraBold"/>
              </a:rPr>
              <a:t>컨설</a:t>
            </a:r>
            <a:r>
              <a:rPr sz="900" b="1" dirty="0">
                <a:latin typeface="나눔고딕 ExtraBold"/>
                <a:cs typeface="나눔고딕 ExtraBold"/>
              </a:rPr>
              <a:t>팅</a:t>
            </a:r>
            <a:r>
              <a:rPr sz="900" b="1" spc="-55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내용</a:t>
            </a:r>
            <a:endParaRPr sz="900" dirty="0">
              <a:latin typeface="나눔고딕 ExtraBold"/>
              <a:cs typeface="나눔고딕 ExtraBold"/>
            </a:endParaRPr>
          </a:p>
          <a:p>
            <a:pPr marL="81280" indent="-68580">
              <a:lnSpc>
                <a:spcPct val="100000"/>
              </a:lnSpc>
              <a:spcBef>
                <a:spcPts val="505"/>
              </a:spcBef>
              <a:buChar char="-"/>
              <a:tabLst>
                <a:tab pos="81280" algn="l"/>
              </a:tabLst>
            </a:pPr>
            <a:r>
              <a:rPr sz="900" b="1" spc="-70" dirty="0" err="1">
                <a:latin typeface="나눔고딕 ExtraBold"/>
                <a:cs typeface="나눔고딕 ExtraBold"/>
              </a:rPr>
              <a:t>프랜차이즈</a:t>
            </a:r>
            <a:r>
              <a:rPr lang="en-US" sz="900" b="1" spc="-70" dirty="0">
                <a:latin typeface="나눔고딕 ExtraBold"/>
                <a:cs typeface="나눔고딕 ExtraBold"/>
              </a:rPr>
              <a:t> </a:t>
            </a:r>
            <a:r>
              <a:rPr lang="ko-KR" altLang="en-US" sz="900" b="1" spc="-70" dirty="0">
                <a:latin typeface="나눔고딕 ExtraBold"/>
                <a:cs typeface="나눔고딕 ExtraBold"/>
              </a:rPr>
              <a:t>외식브랜드 콘셉트 기획</a:t>
            </a:r>
            <a:r>
              <a:rPr sz="900" b="1" spc="-70" dirty="0" err="1">
                <a:latin typeface="나눔고딕 ExtraBold"/>
                <a:cs typeface="나눔고딕 ExtraBold"/>
              </a:rPr>
              <a:t>컨설팅</a:t>
            </a:r>
            <a:endParaRPr sz="900" dirty="0">
              <a:latin typeface="나눔고딕 ExtraBold"/>
              <a:cs typeface="나눔고딕 ExtraBold"/>
            </a:endParaRPr>
          </a:p>
          <a:p>
            <a:pPr marL="82550" indent="-70485">
              <a:lnSpc>
                <a:spcPct val="100000"/>
              </a:lnSpc>
              <a:spcBef>
                <a:spcPts val="495"/>
              </a:spcBef>
              <a:buChar char="-"/>
              <a:tabLst>
                <a:tab pos="83185" algn="l"/>
              </a:tabLst>
            </a:pPr>
            <a:r>
              <a:rPr sz="900" b="1" spc="5" dirty="0">
                <a:latin typeface="나눔고딕 ExtraBold"/>
                <a:cs typeface="나눔고딕 ExtraBold"/>
              </a:rPr>
              <a:t>컨설</a:t>
            </a:r>
            <a:r>
              <a:rPr sz="900" b="1" dirty="0">
                <a:latin typeface="나눔고딕 ExtraBold"/>
                <a:cs typeface="나눔고딕 ExtraBold"/>
              </a:rPr>
              <a:t>팅</a:t>
            </a:r>
            <a:r>
              <a:rPr sz="900" b="1" spc="-30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기</a:t>
            </a:r>
            <a:r>
              <a:rPr sz="900" b="1" dirty="0">
                <a:latin typeface="나눔고딕 ExtraBold"/>
                <a:cs typeface="나눔고딕 ExtraBold"/>
              </a:rPr>
              <a:t>간</a:t>
            </a:r>
            <a:r>
              <a:rPr sz="900" b="1" spc="-10" dirty="0">
                <a:latin typeface="나눔고딕 ExtraBold"/>
                <a:cs typeface="나눔고딕 ExtraBold"/>
              </a:rPr>
              <a:t> </a:t>
            </a:r>
            <a:r>
              <a:rPr sz="900" b="1" spc="-15" dirty="0">
                <a:latin typeface="나눔고딕 ExtraBold"/>
                <a:cs typeface="나눔고딕 ExtraBold"/>
              </a:rPr>
              <a:t>:</a:t>
            </a:r>
            <a:r>
              <a:rPr sz="900" b="1" spc="-35" dirty="0">
                <a:latin typeface="나눔고딕 ExtraBold"/>
                <a:cs typeface="나눔고딕 ExtraBold"/>
              </a:rPr>
              <a:t> </a:t>
            </a:r>
            <a:r>
              <a:rPr sz="900" b="1" spc="-10" dirty="0">
                <a:latin typeface="나눔고딕 ExtraBold"/>
                <a:cs typeface="나눔고딕 ExtraBold"/>
              </a:rPr>
              <a:t>3</a:t>
            </a:r>
            <a:r>
              <a:rPr sz="900" b="1" spc="5" dirty="0">
                <a:latin typeface="나눔고딕 ExtraBold"/>
                <a:cs typeface="나눔고딕 ExtraBold"/>
              </a:rPr>
              <a:t>개월</a:t>
            </a:r>
            <a:endParaRPr sz="900" dirty="0">
              <a:latin typeface="나눔고딕 ExtraBold"/>
              <a:cs typeface="나눔고딕 ExtraBold"/>
            </a:endParaRPr>
          </a:p>
        </p:txBody>
      </p:sp>
      <p:sp>
        <p:nvSpPr>
          <p:cNvPr id="30" name="object 33">
            <a:extLst>
              <a:ext uri="{FF2B5EF4-FFF2-40B4-BE49-F238E27FC236}">
                <a16:creationId xmlns:a16="http://schemas.microsoft.com/office/drawing/2014/main" id="{2913737A-F055-2FD3-2E3C-F06B011C5458}"/>
              </a:ext>
            </a:extLst>
          </p:cNvPr>
          <p:cNvSpPr txBox="1"/>
          <p:nvPr/>
        </p:nvSpPr>
        <p:spPr>
          <a:xfrm>
            <a:off x="4778741" y="866282"/>
            <a:ext cx="40132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20" dirty="0">
                <a:latin typeface="나눔고딕 ExtraBold"/>
                <a:cs typeface="나눔고딕 ExtraBold"/>
              </a:rPr>
              <a:t>2007</a:t>
            </a:r>
            <a:r>
              <a:rPr sz="900" b="1" dirty="0">
                <a:latin typeface="나눔고딕 ExtraBold"/>
                <a:cs typeface="나눔고딕 ExtraBold"/>
              </a:rPr>
              <a:t>년</a:t>
            </a:r>
            <a:endParaRPr sz="900">
              <a:latin typeface="나눔고딕 ExtraBold"/>
              <a:cs typeface="나눔고딕 ExtraBold"/>
            </a:endParaRPr>
          </a:p>
        </p:txBody>
      </p:sp>
      <p:pic>
        <p:nvPicPr>
          <p:cNvPr id="31" name="object 34">
            <a:extLst>
              <a:ext uri="{FF2B5EF4-FFF2-40B4-BE49-F238E27FC236}">
                <a16:creationId xmlns:a16="http://schemas.microsoft.com/office/drawing/2014/main" id="{A0AE3CB6-8967-FD95-4519-5C4B76975E1E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826494" y="1256934"/>
            <a:ext cx="1264919" cy="367284"/>
          </a:xfrm>
          <a:prstGeom prst="rect">
            <a:avLst/>
          </a:prstGeom>
        </p:spPr>
      </p:pic>
      <p:sp>
        <p:nvSpPr>
          <p:cNvPr id="32" name="object 40">
            <a:extLst>
              <a:ext uri="{FF2B5EF4-FFF2-40B4-BE49-F238E27FC236}">
                <a16:creationId xmlns:a16="http://schemas.microsoft.com/office/drawing/2014/main" id="{83CA9CF2-18B0-4F5E-7BB3-9B5329468BAD}"/>
              </a:ext>
            </a:extLst>
          </p:cNvPr>
          <p:cNvSpPr txBox="1"/>
          <p:nvPr/>
        </p:nvSpPr>
        <p:spPr>
          <a:xfrm>
            <a:off x="7325473" y="1849896"/>
            <a:ext cx="1531999" cy="427990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900" b="1" dirty="0">
                <a:latin typeface="나눔고딕 ExtraBold"/>
                <a:cs typeface="나눔고딕 ExtraBold"/>
              </a:rPr>
              <a:t>컨설팅</a:t>
            </a:r>
            <a:r>
              <a:rPr sz="900" b="1" spc="-50" dirty="0">
                <a:latin typeface="나눔고딕 ExtraBold"/>
                <a:cs typeface="나눔고딕 ExtraBold"/>
              </a:rPr>
              <a:t> </a:t>
            </a:r>
            <a:r>
              <a:rPr sz="900" b="1" dirty="0">
                <a:latin typeface="나눔고딕 ExtraBold"/>
                <a:cs typeface="나눔고딕 ExtraBold"/>
              </a:rPr>
              <a:t>프로젝트</a:t>
            </a:r>
            <a:r>
              <a:rPr sz="900" b="1" spc="-50" dirty="0">
                <a:latin typeface="나눔고딕 ExtraBold"/>
                <a:cs typeface="나눔고딕 ExtraBold"/>
              </a:rPr>
              <a:t> </a:t>
            </a:r>
            <a:r>
              <a:rPr sz="900" b="1" dirty="0">
                <a:latin typeface="나눔고딕 ExtraBold"/>
                <a:cs typeface="나눔고딕 ExtraBold"/>
              </a:rPr>
              <a:t>총괄</a:t>
            </a:r>
            <a:r>
              <a:rPr sz="900" b="1" spc="-40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매니저</a:t>
            </a:r>
            <a:endParaRPr sz="900" dirty="0">
              <a:latin typeface="나눔고딕 ExtraBold"/>
              <a:cs typeface="나눔고딕 ExtraBold"/>
            </a:endParaRPr>
          </a:p>
          <a:p>
            <a:pPr marL="76200">
              <a:lnSpc>
                <a:spcPct val="100000"/>
              </a:lnSpc>
              <a:spcBef>
                <a:spcPts val="505"/>
              </a:spcBef>
            </a:pPr>
            <a:r>
              <a:rPr sz="900" b="1" dirty="0">
                <a:latin typeface="나눔고딕 ExtraBold"/>
                <a:cs typeface="나눔고딕 ExtraBold"/>
              </a:rPr>
              <a:t>-</a:t>
            </a:r>
            <a:r>
              <a:rPr sz="900" b="1" spc="-40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유재</a:t>
            </a:r>
            <a:r>
              <a:rPr sz="900" b="1" dirty="0">
                <a:latin typeface="나눔고딕 ExtraBold"/>
                <a:cs typeface="나눔고딕 ExtraBold"/>
              </a:rPr>
              <a:t>은</a:t>
            </a:r>
            <a:r>
              <a:rPr sz="900" b="1" spc="-30" dirty="0">
                <a:latin typeface="나눔고딕 ExtraBold"/>
                <a:cs typeface="나눔고딕 ExtraBold"/>
              </a:rPr>
              <a:t> </a:t>
            </a:r>
            <a:r>
              <a:rPr sz="900" b="1" spc="-5" dirty="0">
                <a:latin typeface="나눔고딕 ExtraBold"/>
                <a:cs typeface="나눔고딕 ExtraBold"/>
              </a:rPr>
              <a:t>C</a:t>
            </a:r>
            <a:r>
              <a:rPr sz="900" b="1" dirty="0">
                <a:latin typeface="나눔고딕 ExtraBold"/>
                <a:cs typeface="나눔고딕 ExtraBold"/>
              </a:rPr>
              <a:t>EO</a:t>
            </a:r>
            <a:endParaRPr sz="900" dirty="0">
              <a:latin typeface="나눔고딕 ExtraBold"/>
              <a:cs typeface="나눔고딕 ExtraBold"/>
            </a:endParaRPr>
          </a:p>
        </p:txBody>
      </p:sp>
      <p:sp>
        <p:nvSpPr>
          <p:cNvPr id="33" name="object 41">
            <a:extLst>
              <a:ext uri="{FF2B5EF4-FFF2-40B4-BE49-F238E27FC236}">
                <a16:creationId xmlns:a16="http://schemas.microsoft.com/office/drawing/2014/main" id="{2A6D4F47-FE27-F6D5-8950-15377ABCF12F}"/>
              </a:ext>
            </a:extLst>
          </p:cNvPr>
          <p:cNvSpPr txBox="1"/>
          <p:nvPr/>
        </p:nvSpPr>
        <p:spPr>
          <a:xfrm>
            <a:off x="3040112" y="1958575"/>
            <a:ext cx="1530350" cy="427355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900" b="1" spc="5" dirty="0">
                <a:latin typeface="나눔고딕 ExtraBold"/>
                <a:cs typeface="나눔고딕 ExtraBold"/>
              </a:rPr>
              <a:t>컨설</a:t>
            </a:r>
            <a:r>
              <a:rPr sz="900" b="1" dirty="0">
                <a:latin typeface="나눔고딕 ExtraBold"/>
                <a:cs typeface="나눔고딕 ExtraBold"/>
              </a:rPr>
              <a:t>팅</a:t>
            </a:r>
            <a:r>
              <a:rPr sz="900" b="1" spc="-30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프로젝</a:t>
            </a:r>
            <a:r>
              <a:rPr sz="900" b="1" dirty="0">
                <a:latin typeface="나눔고딕 ExtraBold"/>
                <a:cs typeface="나눔고딕 ExtraBold"/>
              </a:rPr>
              <a:t>트</a:t>
            </a:r>
            <a:r>
              <a:rPr sz="900" b="1" spc="-45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총</a:t>
            </a:r>
            <a:r>
              <a:rPr sz="900" b="1" dirty="0">
                <a:latin typeface="나눔고딕 ExtraBold"/>
                <a:cs typeface="나눔고딕 ExtraBold"/>
              </a:rPr>
              <a:t>괄</a:t>
            </a:r>
            <a:r>
              <a:rPr sz="900" b="1" spc="-20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매니저</a:t>
            </a:r>
            <a:endParaRPr sz="900" dirty="0">
              <a:latin typeface="나눔고딕 ExtraBold"/>
              <a:cs typeface="나눔고딕 ExtraBold"/>
            </a:endParaRPr>
          </a:p>
          <a:p>
            <a:pPr marL="76200">
              <a:lnSpc>
                <a:spcPct val="100000"/>
              </a:lnSpc>
              <a:spcBef>
                <a:spcPts val="505"/>
              </a:spcBef>
            </a:pPr>
            <a:r>
              <a:rPr sz="900" b="1" dirty="0">
                <a:latin typeface="나눔고딕 ExtraBold"/>
                <a:cs typeface="나눔고딕 ExtraBold"/>
              </a:rPr>
              <a:t>-</a:t>
            </a:r>
            <a:r>
              <a:rPr sz="900" b="1" spc="-40" dirty="0">
                <a:latin typeface="나눔고딕 ExtraBold"/>
                <a:cs typeface="나눔고딕 ExtraBold"/>
              </a:rPr>
              <a:t> </a:t>
            </a:r>
            <a:r>
              <a:rPr sz="900" b="1" dirty="0">
                <a:latin typeface="나눔고딕 ExtraBold"/>
                <a:cs typeface="나눔고딕 ExtraBold"/>
              </a:rPr>
              <a:t>유재은</a:t>
            </a:r>
            <a:r>
              <a:rPr sz="900" b="1" spc="-35" dirty="0">
                <a:latin typeface="나눔고딕 ExtraBold"/>
                <a:cs typeface="나눔고딕 ExtraBold"/>
              </a:rPr>
              <a:t> </a:t>
            </a:r>
            <a:r>
              <a:rPr sz="900" b="1" spc="-10" dirty="0">
                <a:latin typeface="나눔고딕 ExtraBold"/>
                <a:cs typeface="나눔고딕 ExtraBold"/>
              </a:rPr>
              <a:t>C</a:t>
            </a:r>
            <a:r>
              <a:rPr sz="900" b="1" spc="-5" dirty="0">
                <a:latin typeface="나눔고딕 ExtraBold"/>
                <a:cs typeface="나눔고딕 ExtraBold"/>
              </a:rPr>
              <a:t>E</a:t>
            </a:r>
            <a:r>
              <a:rPr sz="900" b="1" dirty="0">
                <a:latin typeface="나눔고딕 ExtraBold"/>
                <a:cs typeface="나눔고딕 ExtraBold"/>
              </a:rPr>
              <a:t>O</a:t>
            </a:r>
            <a:endParaRPr sz="900" dirty="0">
              <a:latin typeface="나눔고딕 ExtraBold"/>
              <a:cs typeface="나눔고딕 ExtraBold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730A427D-34E1-1C6D-BF77-4B49EEA241F5}"/>
              </a:ext>
            </a:extLst>
          </p:cNvPr>
          <p:cNvSpPr txBox="1"/>
          <p:nvPr/>
        </p:nvSpPr>
        <p:spPr>
          <a:xfrm>
            <a:off x="1401745" y="2539925"/>
            <a:ext cx="3617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900" dirty="0">
                <a:highlight>
                  <a:srgbClr val="FFFF00"/>
                </a:highligh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소송에 걸려있던 </a:t>
            </a:r>
            <a:r>
              <a:rPr lang="ko-KR" altLang="en-US" sz="900" dirty="0" err="1">
                <a:highlight>
                  <a:srgbClr val="FFFF00"/>
                </a:highligh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가맹점들과의</a:t>
            </a:r>
            <a:r>
              <a:rPr lang="ko-KR" altLang="en-US" sz="900" dirty="0">
                <a:highlight>
                  <a:srgbClr val="FFFF00"/>
                </a:highligh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문제를 해결하고</a:t>
            </a:r>
            <a:br>
              <a:rPr lang="en-US" altLang="ko-KR" sz="900" dirty="0">
                <a:highlight>
                  <a:srgbClr val="FFFF00"/>
                </a:highligh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</a:br>
            <a:r>
              <a:rPr lang="ko-KR" altLang="en-US" sz="900" dirty="0">
                <a:highlight>
                  <a:srgbClr val="FFFF00"/>
                </a:highligh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가맹점을 확대에 성공</a:t>
            </a:r>
          </a:p>
        </p:txBody>
      </p:sp>
      <p:sp>
        <p:nvSpPr>
          <p:cNvPr id="53" name="object 11">
            <a:extLst>
              <a:ext uri="{FF2B5EF4-FFF2-40B4-BE49-F238E27FC236}">
                <a16:creationId xmlns:a16="http://schemas.microsoft.com/office/drawing/2014/main" id="{4D31D03A-D105-072A-BF8B-DCDE97929DAD}"/>
              </a:ext>
            </a:extLst>
          </p:cNvPr>
          <p:cNvSpPr/>
          <p:nvPr/>
        </p:nvSpPr>
        <p:spPr>
          <a:xfrm>
            <a:off x="302894" y="3055933"/>
            <a:ext cx="7365450" cy="2935785"/>
          </a:xfrm>
          <a:custGeom>
            <a:avLst/>
            <a:gdLst/>
            <a:ahLst/>
            <a:cxnLst/>
            <a:rect l="l" t="t" r="r" b="b"/>
            <a:pathLst>
              <a:path w="4276090" h="1723389">
                <a:moveTo>
                  <a:pt x="0" y="1723136"/>
                </a:moveTo>
                <a:lnTo>
                  <a:pt x="4276090" y="1723136"/>
                </a:lnTo>
                <a:lnTo>
                  <a:pt x="4276090" y="0"/>
                </a:lnTo>
                <a:lnTo>
                  <a:pt x="0" y="0"/>
                </a:lnTo>
                <a:lnTo>
                  <a:pt x="0" y="1723136"/>
                </a:lnTo>
                <a:close/>
              </a:path>
            </a:pathLst>
          </a:custGeom>
          <a:ln w="28955">
            <a:solidFill>
              <a:srgbClr val="E6EBF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4" name="object 26">
            <a:extLst>
              <a:ext uri="{FF2B5EF4-FFF2-40B4-BE49-F238E27FC236}">
                <a16:creationId xmlns:a16="http://schemas.microsoft.com/office/drawing/2014/main" id="{D5FE1B0A-0AC9-27E4-87F2-8BDE11DE2ACD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551471" y="3448279"/>
            <a:ext cx="1882139" cy="306324"/>
          </a:xfrm>
          <a:prstGeom prst="rect">
            <a:avLst/>
          </a:prstGeom>
        </p:spPr>
      </p:pic>
      <p:pic>
        <p:nvPicPr>
          <p:cNvPr id="55" name="object 27">
            <a:extLst>
              <a:ext uri="{FF2B5EF4-FFF2-40B4-BE49-F238E27FC236}">
                <a16:creationId xmlns:a16="http://schemas.microsoft.com/office/drawing/2014/main" id="{17450E66-2C49-9CAA-F83C-D8E650225821}"/>
              </a:ext>
            </a:extLst>
          </p:cNvPr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62451" y="3490865"/>
            <a:ext cx="1228344" cy="222503"/>
          </a:xfrm>
          <a:prstGeom prst="rect">
            <a:avLst/>
          </a:prstGeom>
        </p:spPr>
      </p:pic>
      <p:sp>
        <p:nvSpPr>
          <p:cNvPr id="56" name="object 30">
            <a:extLst>
              <a:ext uri="{FF2B5EF4-FFF2-40B4-BE49-F238E27FC236}">
                <a16:creationId xmlns:a16="http://schemas.microsoft.com/office/drawing/2014/main" id="{483AA00C-AD37-5DB0-B3A2-9117B50E7627}"/>
              </a:ext>
            </a:extLst>
          </p:cNvPr>
          <p:cNvSpPr txBox="1"/>
          <p:nvPr/>
        </p:nvSpPr>
        <p:spPr>
          <a:xfrm>
            <a:off x="405337" y="3154647"/>
            <a:ext cx="40132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20" dirty="0">
                <a:latin typeface="나눔고딕 ExtraBold"/>
                <a:cs typeface="나눔고딕 ExtraBold"/>
              </a:rPr>
              <a:t>2007</a:t>
            </a:r>
            <a:r>
              <a:rPr sz="900" b="1" dirty="0">
                <a:latin typeface="나눔고딕 ExtraBold"/>
                <a:cs typeface="나눔고딕 ExtraBold"/>
              </a:rPr>
              <a:t>년</a:t>
            </a:r>
            <a:endParaRPr sz="900" dirty="0">
              <a:latin typeface="나눔고딕 ExtraBold"/>
              <a:cs typeface="나눔고딕 ExtraBold"/>
            </a:endParaRPr>
          </a:p>
        </p:txBody>
      </p:sp>
      <p:sp>
        <p:nvSpPr>
          <p:cNvPr id="58" name="모서리가 둥근 직사각형 9">
            <a:extLst>
              <a:ext uri="{FF2B5EF4-FFF2-40B4-BE49-F238E27FC236}">
                <a16:creationId xmlns:a16="http://schemas.microsoft.com/office/drawing/2014/main" id="{9641FFFC-AFA9-7196-8135-3ADDD39BE408}"/>
              </a:ext>
            </a:extLst>
          </p:cNvPr>
          <p:cNvSpPr/>
          <p:nvPr/>
        </p:nvSpPr>
        <p:spPr>
          <a:xfrm>
            <a:off x="2105336" y="4671804"/>
            <a:ext cx="5058952" cy="1205468"/>
          </a:xfrm>
          <a:prstGeom prst="roundRect">
            <a:avLst/>
          </a:prstGeom>
          <a:solidFill>
            <a:srgbClr val="FFFF00"/>
          </a:solidFill>
          <a:ln w="952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9" name="직사각형 58">
            <a:extLst>
              <a:ext uri="{FF2B5EF4-FFF2-40B4-BE49-F238E27FC236}">
                <a16:creationId xmlns:a16="http://schemas.microsoft.com/office/drawing/2014/main" id="{F05986CA-D4CC-3D9B-7250-234CBA49FBC9}"/>
              </a:ext>
            </a:extLst>
          </p:cNvPr>
          <p:cNvSpPr/>
          <p:nvPr/>
        </p:nvSpPr>
        <p:spPr>
          <a:xfrm>
            <a:off x="2267744" y="4751107"/>
            <a:ext cx="5904656" cy="9955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lnSpc>
                <a:spcPct val="150000"/>
              </a:lnSpc>
              <a:buAutoNum type="arabicPeriod"/>
            </a:pPr>
            <a:r>
              <a:rPr lang="ko-KR" altLang="en-US" sz="800" b="1" dirty="0" err="1">
                <a:ea typeface="가는으뜸체" pitchFamily="18" charset="-127"/>
              </a:rPr>
              <a:t>아모레퍼시픽</a:t>
            </a:r>
            <a:r>
              <a:rPr lang="ko-KR" altLang="en-US" sz="800" b="1" dirty="0">
                <a:ea typeface="가는으뜸체" pitchFamily="18" charset="-127"/>
              </a:rPr>
              <a:t> 그룹의 프랜차이즈 초기 진입 시 프랜차이즈 시스템 및 조직 구축 모델 제시</a:t>
            </a:r>
            <a:endParaRPr lang="en-US" altLang="ko-KR" sz="800" b="1" dirty="0">
              <a:ea typeface="가는으뜸체" pitchFamily="18" charset="-127"/>
            </a:endParaRPr>
          </a:p>
          <a:p>
            <a:pPr marL="228600" indent="-228600">
              <a:lnSpc>
                <a:spcPct val="150000"/>
              </a:lnSpc>
              <a:buAutoNum type="arabicPeriod"/>
            </a:pPr>
            <a:r>
              <a:rPr lang="ko-KR" altLang="en-US" sz="800" b="1" dirty="0">
                <a:ea typeface="가는으뜸체" pitchFamily="18" charset="-127"/>
              </a:rPr>
              <a:t> 컨설팅 당시 </a:t>
            </a:r>
            <a:r>
              <a:rPr lang="en-US" altLang="ko-KR" sz="800" b="1" dirty="0">
                <a:ea typeface="가는으뜸체" pitchFamily="18" charset="-127"/>
              </a:rPr>
              <a:t>720</a:t>
            </a:r>
            <a:r>
              <a:rPr lang="ko-KR" altLang="en-US" sz="800" b="1" dirty="0">
                <a:ea typeface="가는으뜸체" pitchFamily="18" charset="-127"/>
              </a:rPr>
              <a:t>개 매장이  그 후  </a:t>
            </a:r>
            <a:r>
              <a:rPr lang="en-US" altLang="ko-KR" sz="800" b="1" dirty="0">
                <a:ea typeface="가는으뜸체" pitchFamily="18" charset="-127"/>
              </a:rPr>
              <a:t>1350</a:t>
            </a:r>
            <a:r>
              <a:rPr lang="ko-KR" altLang="en-US" sz="800" b="1" dirty="0">
                <a:ea typeface="가는으뜸체" pitchFamily="18" charset="-127"/>
              </a:rPr>
              <a:t>개 전국 매장으로 확장 성공</a:t>
            </a:r>
            <a:endParaRPr lang="en-US" altLang="ko-KR" sz="800" b="1" dirty="0">
              <a:ea typeface="가는으뜸체" pitchFamily="18" charset="-127"/>
            </a:endParaRPr>
          </a:p>
          <a:p>
            <a:pPr marL="228600" indent="-228600">
              <a:lnSpc>
                <a:spcPct val="150000"/>
              </a:lnSpc>
              <a:buFontTx/>
              <a:buAutoNum type="arabicPeriod"/>
            </a:pPr>
            <a:r>
              <a:rPr lang="ko-KR" altLang="en-US" sz="800" b="1" dirty="0" err="1">
                <a:ea typeface="가는으뜸체" pitchFamily="18" charset="-127"/>
              </a:rPr>
              <a:t>임계치</a:t>
            </a:r>
            <a:r>
              <a:rPr lang="ko-KR" altLang="en-US" sz="800" b="1" dirty="0">
                <a:ea typeface="가는으뜸체" pitchFamily="18" charset="-127"/>
              </a:rPr>
              <a:t> 전략에서 향후 </a:t>
            </a:r>
            <a:r>
              <a:rPr lang="en-US" altLang="ko-KR" sz="800" b="1" dirty="0">
                <a:ea typeface="가는으뜸체" pitchFamily="18" charset="-127"/>
              </a:rPr>
              <a:t>600</a:t>
            </a:r>
            <a:r>
              <a:rPr lang="ko-KR" altLang="en-US" sz="800" b="1" dirty="0">
                <a:ea typeface="가는으뜸체" pitchFamily="18" charset="-127"/>
              </a:rPr>
              <a:t>개 더 오픈 가능하다고 판단하고</a:t>
            </a:r>
            <a:r>
              <a:rPr lang="en-US" altLang="ko-KR" sz="800" b="1" dirty="0">
                <a:ea typeface="가는으뜸체" pitchFamily="18" charset="-127"/>
              </a:rPr>
              <a:t>, </a:t>
            </a:r>
            <a:r>
              <a:rPr lang="ko-KR" altLang="en-US" sz="800" b="1" dirty="0" err="1">
                <a:ea typeface="가는으뜸체" pitchFamily="18" charset="-127"/>
              </a:rPr>
              <a:t>입점</a:t>
            </a:r>
            <a:r>
              <a:rPr lang="ko-KR" altLang="en-US" sz="800" b="1" dirty="0">
                <a:ea typeface="가는으뜸체" pitchFamily="18" charset="-127"/>
              </a:rPr>
              <a:t> 상권 </a:t>
            </a:r>
            <a:r>
              <a:rPr lang="en-US" altLang="ko-KR" sz="800" b="1" dirty="0">
                <a:ea typeface="가는으뜸체" pitchFamily="18" charset="-127"/>
              </a:rPr>
              <a:t>600</a:t>
            </a:r>
            <a:r>
              <a:rPr lang="ko-KR" altLang="en-US" sz="800" b="1" dirty="0">
                <a:ea typeface="가는으뜸체" pitchFamily="18" charset="-127"/>
              </a:rPr>
              <a:t>개와  상권도  함께 제시</a:t>
            </a:r>
            <a:endParaRPr lang="en-US" altLang="ko-KR" sz="800" b="1" dirty="0">
              <a:ea typeface="가는으뜸체" pitchFamily="18" charset="-127"/>
            </a:endParaRPr>
          </a:p>
          <a:p>
            <a:pPr marL="228600" indent="-228600">
              <a:lnSpc>
                <a:spcPct val="150000"/>
              </a:lnSpc>
              <a:buAutoNum type="arabicPeriod"/>
            </a:pPr>
            <a:r>
              <a:rPr lang="ko-KR" altLang="en-US" sz="800" b="1" dirty="0">
                <a:ea typeface="가는으뜸체" pitchFamily="18" charset="-127"/>
              </a:rPr>
              <a:t>프랜코가 제시한 전략 </a:t>
            </a:r>
            <a:r>
              <a:rPr lang="en-US" altLang="ko-KR" sz="800" b="1" dirty="0">
                <a:ea typeface="가는으뜸체" pitchFamily="18" charset="-127"/>
              </a:rPr>
              <a:t>24</a:t>
            </a:r>
            <a:r>
              <a:rPr lang="ko-KR" altLang="en-US" sz="800" b="1" dirty="0">
                <a:ea typeface="가는으뜸체" pitchFamily="18" charset="-127"/>
              </a:rPr>
              <a:t>개 중  </a:t>
            </a:r>
            <a:r>
              <a:rPr lang="en-US" altLang="ko-KR" sz="800" b="1" dirty="0">
                <a:ea typeface="가는으뜸체" pitchFamily="18" charset="-127"/>
              </a:rPr>
              <a:t>23</a:t>
            </a:r>
            <a:r>
              <a:rPr lang="ko-KR" altLang="en-US" sz="800" b="1" dirty="0">
                <a:ea typeface="가는으뜸체" pitchFamily="18" charset="-127"/>
              </a:rPr>
              <a:t>개 전략은 현장에 적용되어 큰 성공을 거두는 핵심 전략 제공함</a:t>
            </a:r>
            <a:endParaRPr lang="en-US" altLang="ko-KR" sz="800" b="1" dirty="0"/>
          </a:p>
          <a:p>
            <a:pPr marL="228600" indent="-228600">
              <a:lnSpc>
                <a:spcPct val="150000"/>
              </a:lnSpc>
              <a:buAutoNum type="arabicPeriod"/>
            </a:pPr>
            <a:r>
              <a:rPr lang="ko-KR" altLang="en-US" sz="800" b="1" dirty="0">
                <a:ea typeface="가는으뜸체" pitchFamily="18" charset="-127"/>
              </a:rPr>
              <a:t>아리따움 프랜차이즈 도입기  프랜차이즈  시스템 구축과 프랜차이즈 사업전략에 기여한 성공사례  </a:t>
            </a:r>
            <a:endParaRPr lang="en-US" altLang="ko-KR" sz="800" b="1" dirty="0">
              <a:ea typeface="가는으뜸체" pitchFamily="18" charset="-127"/>
            </a:endParaRPr>
          </a:p>
        </p:txBody>
      </p:sp>
      <p:sp>
        <p:nvSpPr>
          <p:cNvPr id="71" name="object 29">
            <a:extLst>
              <a:ext uri="{FF2B5EF4-FFF2-40B4-BE49-F238E27FC236}">
                <a16:creationId xmlns:a16="http://schemas.microsoft.com/office/drawing/2014/main" id="{3C276A77-63D6-7D4E-6F15-2EE2FD496849}"/>
              </a:ext>
            </a:extLst>
          </p:cNvPr>
          <p:cNvSpPr txBox="1"/>
          <p:nvPr/>
        </p:nvSpPr>
        <p:spPr>
          <a:xfrm>
            <a:off x="460805" y="3867725"/>
            <a:ext cx="2972205" cy="569387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184150" indent="-171450">
              <a:lnSpc>
                <a:spcPct val="100000"/>
              </a:lnSpc>
              <a:spcBef>
                <a:spcPts val="400"/>
              </a:spcBef>
              <a:buFontTx/>
              <a:buChar char="-"/>
            </a:pPr>
            <a:r>
              <a:rPr lang="ko-KR" altLang="en-US" sz="900" dirty="0">
                <a:latin typeface="나눔고딕 ExtraBold" panose="020D0904000000000000" pitchFamily="50" charset="-127"/>
                <a:ea typeface="나눔고딕 ExtraBold" panose="020D0904000000000000" pitchFamily="50" charset="-127"/>
                <a:cs typeface="나눔고딕 ExtraBold"/>
              </a:rPr>
              <a:t>아리따움</a:t>
            </a:r>
            <a:r>
              <a:rPr lang="en-US" altLang="ko-KR" sz="900" dirty="0">
                <a:latin typeface="나눔고딕 ExtraBold" panose="020D0904000000000000" pitchFamily="50" charset="-127"/>
                <a:ea typeface="나눔고딕 ExtraBold" panose="020D0904000000000000" pitchFamily="50" charset="-127"/>
                <a:cs typeface="나눔고딕 ExtraBold"/>
              </a:rPr>
              <a:t>(</a:t>
            </a:r>
            <a:r>
              <a:rPr lang="ko-KR" altLang="en-US" sz="900" dirty="0" err="1">
                <a:latin typeface="나눔고딕 ExtraBold" panose="020D0904000000000000" pitchFamily="50" charset="-127"/>
                <a:ea typeface="나눔고딕 ExtraBold" panose="020D0904000000000000" pitchFamily="50" charset="-127"/>
                <a:cs typeface="나눔고딕 ExtraBold"/>
              </a:rPr>
              <a:t>휴플레이스</a:t>
            </a:r>
            <a:r>
              <a:rPr lang="en-US" altLang="ko-KR" sz="900" dirty="0">
                <a:latin typeface="나눔고딕 ExtraBold" panose="020D0904000000000000" pitchFamily="50" charset="-127"/>
                <a:ea typeface="나눔고딕 ExtraBold" panose="020D0904000000000000" pitchFamily="50" charset="-127"/>
                <a:cs typeface="나눔고딕 ExtraBold"/>
              </a:rPr>
              <a:t>)</a:t>
            </a:r>
          </a:p>
          <a:p>
            <a:pPr marL="184150" indent="-171450">
              <a:lnSpc>
                <a:spcPct val="100000"/>
              </a:lnSpc>
              <a:spcBef>
                <a:spcPts val="400"/>
              </a:spcBef>
              <a:buFontTx/>
              <a:buChar char="-"/>
            </a:pPr>
            <a:r>
              <a:rPr lang="en-US" sz="900" dirty="0">
                <a:latin typeface="나눔고딕 ExtraBold" panose="020D0904000000000000" pitchFamily="50" charset="-127"/>
                <a:ea typeface="나눔고딕 ExtraBold" panose="020D0904000000000000" pitchFamily="50" charset="-127"/>
                <a:cs typeface="나눔고딕 ExtraBold"/>
              </a:rPr>
              <a:t> </a:t>
            </a:r>
            <a:r>
              <a:rPr lang="ko-KR" altLang="en-US" sz="900" dirty="0">
                <a:latin typeface="나눔고딕 ExtraBold" panose="020D0904000000000000" pitchFamily="50" charset="-127"/>
                <a:ea typeface="나눔고딕 ExtraBold" panose="020D0904000000000000" pitchFamily="50" charset="-127"/>
                <a:cs typeface="나눔고딕 ExtraBold"/>
              </a:rPr>
              <a:t>프랜차이즈 시스템구축 </a:t>
            </a:r>
            <a:r>
              <a:rPr lang="en-US" altLang="ko-KR" sz="900" dirty="0">
                <a:latin typeface="나눔고딕 ExtraBold" panose="020D0904000000000000" pitchFamily="50" charset="-127"/>
                <a:ea typeface="나눔고딕 ExtraBold" panose="020D0904000000000000" pitchFamily="50" charset="-127"/>
                <a:cs typeface="나눔고딕 ExtraBold"/>
              </a:rPr>
              <a:t>&amp; </a:t>
            </a:r>
            <a:r>
              <a:rPr lang="ko-KR" altLang="en-US" sz="900" dirty="0">
                <a:latin typeface="나눔고딕 ExtraBold" panose="020D0904000000000000" pitchFamily="50" charset="-127"/>
                <a:ea typeface="나눔고딕 ExtraBold" panose="020D0904000000000000" pitchFamily="50" charset="-127"/>
                <a:cs typeface="나눔고딕 ExtraBold"/>
              </a:rPr>
              <a:t>사업전략컨설팅 </a:t>
            </a:r>
            <a:endParaRPr lang="en-US" altLang="ko-KR" sz="900" dirty="0">
              <a:latin typeface="나눔고딕 ExtraBold" panose="020D0904000000000000" pitchFamily="50" charset="-127"/>
              <a:ea typeface="나눔고딕 ExtraBold" panose="020D0904000000000000" pitchFamily="50" charset="-127"/>
              <a:cs typeface="나눔고딕 ExtraBold"/>
            </a:endParaRPr>
          </a:p>
          <a:p>
            <a:pPr marL="184150" indent="-171450">
              <a:lnSpc>
                <a:spcPct val="100000"/>
              </a:lnSpc>
              <a:spcBef>
                <a:spcPts val="400"/>
              </a:spcBef>
              <a:buFontTx/>
              <a:buChar char="-"/>
            </a:pPr>
            <a:r>
              <a:rPr lang="ko-KR" altLang="en-US" sz="900" dirty="0">
                <a:latin typeface="나눔고딕 ExtraBold" panose="020D0904000000000000" pitchFamily="50" charset="-127"/>
                <a:ea typeface="나눔고딕 ExtraBold" panose="020D0904000000000000" pitchFamily="50" charset="-127"/>
                <a:cs typeface="나눔고딕 ExtraBold"/>
              </a:rPr>
              <a:t>컨설팅 기간</a:t>
            </a:r>
            <a:r>
              <a:rPr lang="en-US" altLang="ko-KR" sz="900" dirty="0">
                <a:latin typeface="나눔고딕 ExtraBold" panose="020D0904000000000000" pitchFamily="50" charset="-127"/>
                <a:ea typeface="나눔고딕 ExtraBold" panose="020D0904000000000000" pitchFamily="50" charset="-127"/>
                <a:cs typeface="나눔고딕 ExtraBold"/>
              </a:rPr>
              <a:t>: 2</a:t>
            </a:r>
            <a:r>
              <a:rPr lang="ko-KR" altLang="en-US" sz="900" dirty="0">
                <a:latin typeface="나눔고딕 ExtraBold" panose="020D0904000000000000" pitchFamily="50" charset="-127"/>
                <a:ea typeface="나눔고딕 ExtraBold" panose="020D0904000000000000" pitchFamily="50" charset="-127"/>
                <a:cs typeface="나눔고딕 ExtraBold"/>
              </a:rPr>
              <a:t>개월</a:t>
            </a:r>
            <a:endParaRPr sz="900" dirty="0">
              <a:latin typeface="나눔고딕 ExtraBold" panose="020D0904000000000000" pitchFamily="50" charset="-127"/>
              <a:ea typeface="나눔고딕 ExtraBold" panose="020D0904000000000000" pitchFamily="50" charset="-127"/>
              <a:cs typeface="나눔고딕 ExtraBold"/>
            </a:endParaRPr>
          </a:p>
        </p:txBody>
      </p:sp>
      <p:sp>
        <p:nvSpPr>
          <p:cNvPr id="72" name="object 41">
            <a:extLst>
              <a:ext uri="{FF2B5EF4-FFF2-40B4-BE49-F238E27FC236}">
                <a16:creationId xmlns:a16="http://schemas.microsoft.com/office/drawing/2014/main" id="{7DF65F5E-BBDE-89F9-6E3D-A2F7D9C94B72}"/>
              </a:ext>
            </a:extLst>
          </p:cNvPr>
          <p:cNvSpPr txBox="1"/>
          <p:nvPr/>
        </p:nvSpPr>
        <p:spPr>
          <a:xfrm>
            <a:off x="4013566" y="3973558"/>
            <a:ext cx="1530350" cy="427355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900" b="1" spc="5" dirty="0">
                <a:latin typeface="나눔고딕 ExtraBold"/>
                <a:cs typeface="나눔고딕 ExtraBold"/>
              </a:rPr>
              <a:t>컨설</a:t>
            </a:r>
            <a:r>
              <a:rPr sz="900" b="1" dirty="0">
                <a:latin typeface="나눔고딕 ExtraBold"/>
                <a:cs typeface="나눔고딕 ExtraBold"/>
              </a:rPr>
              <a:t>팅</a:t>
            </a:r>
            <a:r>
              <a:rPr sz="900" b="1" spc="-30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프로젝</a:t>
            </a:r>
            <a:r>
              <a:rPr sz="900" b="1" dirty="0">
                <a:latin typeface="나눔고딕 ExtraBold"/>
                <a:cs typeface="나눔고딕 ExtraBold"/>
              </a:rPr>
              <a:t>트</a:t>
            </a:r>
            <a:r>
              <a:rPr sz="900" b="1" spc="-45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총</a:t>
            </a:r>
            <a:r>
              <a:rPr sz="900" b="1" dirty="0">
                <a:latin typeface="나눔고딕 ExtraBold"/>
                <a:cs typeface="나눔고딕 ExtraBold"/>
              </a:rPr>
              <a:t>괄</a:t>
            </a:r>
            <a:r>
              <a:rPr sz="900" b="1" spc="-20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매니저</a:t>
            </a:r>
            <a:endParaRPr sz="900" dirty="0">
              <a:latin typeface="나눔고딕 ExtraBold"/>
              <a:cs typeface="나눔고딕 ExtraBold"/>
            </a:endParaRPr>
          </a:p>
          <a:p>
            <a:pPr marL="76200">
              <a:lnSpc>
                <a:spcPct val="100000"/>
              </a:lnSpc>
              <a:spcBef>
                <a:spcPts val="505"/>
              </a:spcBef>
            </a:pPr>
            <a:r>
              <a:rPr sz="900" b="1" dirty="0">
                <a:latin typeface="나눔고딕 ExtraBold"/>
                <a:cs typeface="나눔고딕 ExtraBold"/>
              </a:rPr>
              <a:t>-</a:t>
            </a:r>
            <a:r>
              <a:rPr sz="900" b="1" spc="-40" dirty="0">
                <a:latin typeface="나눔고딕 ExtraBold"/>
                <a:cs typeface="나눔고딕 ExtraBold"/>
              </a:rPr>
              <a:t> </a:t>
            </a:r>
            <a:r>
              <a:rPr sz="900" b="1" dirty="0">
                <a:latin typeface="나눔고딕 ExtraBold"/>
                <a:cs typeface="나눔고딕 ExtraBold"/>
              </a:rPr>
              <a:t>유재은</a:t>
            </a:r>
            <a:r>
              <a:rPr sz="900" b="1" spc="-35" dirty="0">
                <a:latin typeface="나눔고딕 ExtraBold"/>
                <a:cs typeface="나눔고딕 ExtraBold"/>
              </a:rPr>
              <a:t> </a:t>
            </a:r>
            <a:r>
              <a:rPr sz="900" b="1" spc="-10" dirty="0">
                <a:latin typeface="나눔고딕 ExtraBold"/>
                <a:cs typeface="나눔고딕 ExtraBold"/>
              </a:rPr>
              <a:t>C</a:t>
            </a:r>
            <a:r>
              <a:rPr sz="900" b="1" spc="-5" dirty="0">
                <a:latin typeface="나눔고딕 ExtraBold"/>
                <a:cs typeface="나눔고딕 ExtraBold"/>
              </a:rPr>
              <a:t>E</a:t>
            </a:r>
            <a:r>
              <a:rPr sz="900" b="1" dirty="0">
                <a:latin typeface="나눔고딕 ExtraBold"/>
                <a:cs typeface="나눔고딕 ExtraBold"/>
              </a:rPr>
              <a:t>O</a:t>
            </a:r>
            <a:endParaRPr sz="900" dirty="0">
              <a:latin typeface="나눔고딕 ExtraBold"/>
              <a:cs typeface="나눔고딕 ExtraBold"/>
            </a:endParaRPr>
          </a:p>
        </p:txBody>
      </p:sp>
      <p:sp>
        <p:nvSpPr>
          <p:cNvPr id="10" name="object 2">
            <a:extLst>
              <a:ext uri="{FF2B5EF4-FFF2-40B4-BE49-F238E27FC236}">
                <a16:creationId xmlns:a16="http://schemas.microsoft.com/office/drawing/2014/main" id="{64FBD784-7E58-4354-EDDA-6E7A4E92BE44}"/>
              </a:ext>
            </a:extLst>
          </p:cNvPr>
          <p:cNvSpPr txBox="1">
            <a:spLocks/>
          </p:cNvSpPr>
          <p:nvPr/>
        </p:nvSpPr>
        <p:spPr>
          <a:xfrm>
            <a:off x="237025" y="260648"/>
            <a:ext cx="3796961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1800" b="1" i="0">
                <a:solidFill>
                  <a:srgbClr val="090950"/>
                </a:solidFill>
                <a:latin typeface="나눔고딕 ExtraBold"/>
                <a:ea typeface="+mj-ea"/>
                <a:cs typeface="나눔고딕 ExtraBold"/>
              </a:defRPr>
            </a:lvl1pPr>
          </a:lstStyle>
          <a:p>
            <a:pPr marL="12700" latinLnBrk="0">
              <a:spcBef>
                <a:spcPts val="100"/>
              </a:spcBef>
            </a:pPr>
            <a:r>
              <a:rPr lang="ko-KR" altLang="en-US" ker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프랜차이즈 기업 컨설팅</a:t>
            </a:r>
            <a:r>
              <a:rPr lang="ko-KR" altLang="en-US" kern="0" spc="-14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lang="ko-KR" altLang="en-US" ker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주요실적</a:t>
            </a:r>
            <a:endParaRPr lang="ko-KR" altLang="en-US" kern="0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grpSp>
        <p:nvGrpSpPr>
          <p:cNvPr id="13" name="object 3">
            <a:extLst>
              <a:ext uri="{FF2B5EF4-FFF2-40B4-BE49-F238E27FC236}">
                <a16:creationId xmlns:a16="http://schemas.microsoft.com/office/drawing/2014/main" id="{A418E37A-0D70-05A7-B5F9-4D85E8C0FCE6}"/>
              </a:ext>
            </a:extLst>
          </p:cNvPr>
          <p:cNvGrpSpPr/>
          <p:nvPr/>
        </p:nvGrpSpPr>
        <p:grpSpPr>
          <a:xfrm>
            <a:off x="251459" y="650763"/>
            <a:ext cx="8327390" cy="42545"/>
            <a:chOff x="251459" y="650763"/>
            <a:chExt cx="8327390" cy="42545"/>
          </a:xfrm>
        </p:grpSpPr>
        <p:sp>
          <p:nvSpPr>
            <p:cNvPr id="17" name="object 4">
              <a:extLst>
                <a:ext uri="{FF2B5EF4-FFF2-40B4-BE49-F238E27FC236}">
                  <a16:creationId xmlns:a16="http://schemas.microsoft.com/office/drawing/2014/main" id="{A8B3AFC2-0804-1FFB-65AB-43210A736A6B}"/>
                </a:ext>
              </a:extLst>
            </p:cNvPr>
            <p:cNvSpPr/>
            <p:nvPr/>
          </p:nvSpPr>
          <p:spPr>
            <a:xfrm>
              <a:off x="2816352" y="650763"/>
              <a:ext cx="5762625" cy="42545"/>
            </a:xfrm>
            <a:custGeom>
              <a:avLst/>
              <a:gdLst/>
              <a:ahLst/>
              <a:cxnLst/>
              <a:rect l="l" t="t" r="r" b="b"/>
              <a:pathLst>
                <a:path w="5762625" h="42545">
                  <a:moveTo>
                    <a:pt x="5762244" y="0"/>
                  </a:moveTo>
                  <a:lnTo>
                    <a:pt x="0" y="0"/>
                  </a:lnTo>
                  <a:lnTo>
                    <a:pt x="0" y="42402"/>
                  </a:lnTo>
                  <a:lnTo>
                    <a:pt x="5762244" y="42402"/>
                  </a:lnTo>
                  <a:lnTo>
                    <a:pt x="5762244" y="0"/>
                  </a:lnTo>
                  <a:close/>
                </a:path>
              </a:pathLst>
            </a:custGeom>
            <a:solidFill>
              <a:srgbClr val="E6EB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5">
              <a:extLst>
                <a:ext uri="{FF2B5EF4-FFF2-40B4-BE49-F238E27FC236}">
                  <a16:creationId xmlns:a16="http://schemas.microsoft.com/office/drawing/2014/main" id="{5305E130-5586-494D-5581-1E01FEBF0E72}"/>
                </a:ext>
              </a:extLst>
            </p:cNvPr>
            <p:cNvSpPr/>
            <p:nvPr/>
          </p:nvSpPr>
          <p:spPr>
            <a:xfrm>
              <a:off x="251459" y="650763"/>
              <a:ext cx="2688590" cy="42545"/>
            </a:xfrm>
            <a:custGeom>
              <a:avLst/>
              <a:gdLst/>
              <a:ahLst/>
              <a:cxnLst/>
              <a:rect l="l" t="t" r="r" b="b"/>
              <a:pathLst>
                <a:path w="2688590" h="42545">
                  <a:moveTo>
                    <a:pt x="2688082" y="0"/>
                  </a:moveTo>
                  <a:lnTo>
                    <a:pt x="0" y="0"/>
                  </a:lnTo>
                  <a:lnTo>
                    <a:pt x="0" y="42402"/>
                  </a:lnTo>
                  <a:lnTo>
                    <a:pt x="2688082" y="42402"/>
                  </a:lnTo>
                  <a:lnTo>
                    <a:pt x="2688082" y="0"/>
                  </a:lnTo>
                  <a:close/>
                </a:path>
              </a:pathLst>
            </a:custGeom>
            <a:solidFill>
              <a:srgbClr val="93B3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" name="그룹 2">
            <a:extLst>
              <a:ext uri="{FF2B5EF4-FFF2-40B4-BE49-F238E27FC236}">
                <a16:creationId xmlns:a16="http://schemas.microsoft.com/office/drawing/2014/main" id="{C39CADEC-CD78-5CD1-4FE7-EE9566CCFCA3}"/>
              </a:ext>
            </a:extLst>
          </p:cNvPr>
          <p:cNvGrpSpPr/>
          <p:nvPr/>
        </p:nvGrpSpPr>
        <p:grpSpPr>
          <a:xfrm>
            <a:off x="406102" y="2635060"/>
            <a:ext cx="996660" cy="179062"/>
            <a:chOff x="220154" y="2751890"/>
            <a:chExt cx="996660" cy="179062"/>
          </a:xfrm>
        </p:grpSpPr>
        <p:sp>
          <p:nvSpPr>
            <p:cNvPr id="4" name="사각형: 둥근 모서리 3">
              <a:extLst>
                <a:ext uri="{FF2B5EF4-FFF2-40B4-BE49-F238E27FC236}">
                  <a16:creationId xmlns:a16="http://schemas.microsoft.com/office/drawing/2014/main" id="{4621A311-82DF-BC8C-2235-8670FC947A1E}"/>
                </a:ext>
              </a:extLst>
            </p:cNvPr>
            <p:cNvSpPr/>
            <p:nvPr/>
          </p:nvSpPr>
          <p:spPr>
            <a:xfrm>
              <a:off x="220154" y="2751890"/>
              <a:ext cx="746932" cy="179062"/>
            </a:xfrm>
            <a:prstGeom prst="roundRect">
              <a:avLst/>
            </a:prstGeom>
            <a:noFill/>
            <a:ln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900" dirty="0">
                  <a:solidFill>
                    <a:srgbClr val="FF0000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우수 성과</a:t>
              </a:r>
            </a:p>
          </p:txBody>
        </p:sp>
        <p:pic>
          <p:nvPicPr>
            <p:cNvPr id="5" name="object 11">
              <a:extLst>
                <a:ext uri="{FF2B5EF4-FFF2-40B4-BE49-F238E27FC236}">
                  <a16:creationId xmlns:a16="http://schemas.microsoft.com/office/drawing/2014/main" id="{B6854B58-58EB-CDAD-3265-FB54CCD1F4B0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68986" y="2802383"/>
              <a:ext cx="147828" cy="100584"/>
            </a:xfrm>
            <a:prstGeom prst="rect">
              <a:avLst/>
            </a:prstGeom>
          </p:spPr>
        </p:pic>
      </p:grpSp>
      <p:grpSp>
        <p:nvGrpSpPr>
          <p:cNvPr id="6" name="그룹 5">
            <a:extLst>
              <a:ext uri="{FF2B5EF4-FFF2-40B4-BE49-F238E27FC236}">
                <a16:creationId xmlns:a16="http://schemas.microsoft.com/office/drawing/2014/main" id="{6BFB5C6A-6C00-3E86-0A90-4C599D402481}"/>
              </a:ext>
            </a:extLst>
          </p:cNvPr>
          <p:cNvGrpSpPr/>
          <p:nvPr/>
        </p:nvGrpSpPr>
        <p:grpSpPr>
          <a:xfrm>
            <a:off x="834928" y="5159373"/>
            <a:ext cx="1133634" cy="179062"/>
            <a:chOff x="462120" y="2883281"/>
            <a:chExt cx="1133634" cy="179062"/>
          </a:xfrm>
        </p:grpSpPr>
        <p:pic>
          <p:nvPicPr>
            <p:cNvPr id="9" name="object 11">
              <a:extLst>
                <a:ext uri="{FF2B5EF4-FFF2-40B4-BE49-F238E27FC236}">
                  <a16:creationId xmlns:a16="http://schemas.microsoft.com/office/drawing/2014/main" id="{D84AA491-D3BB-EFD9-00A7-F5DC48856432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347155" y="2888237"/>
              <a:ext cx="248599" cy="169150"/>
            </a:xfrm>
            <a:prstGeom prst="rect">
              <a:avLst/>
            </a:prstGeom>
          </p:spPr>
        </p:pic>
        <p:sp>
          <p:nvSpPr>
            <p:cNvPr id="19" name="사각형: 둥근 모서리 18">
              <a:extLst>
                <a:ext uri="{FF2B5EF4-FFF2-40B4-BE49-F238E27FC236}">
                  <a16:creationId xmlns:a16="http://schemas.microsoft.com/office/drawing/2014/main" id="{35E6899B-768D-CA09-2E6A-84BA80E95051}"/>
                </a:ext>
              </a:extLst>
            </p:cNvPr>
            <p:cNvSpPr/>
            <p:nvPr/>
          </p:nvSpPr>
          <p:spPr>
            <a:xfrm>
              <a:off x="462120" y="2883281"/>
              <a:ext cx="746932" cy="179062"/>
            </a:xfrm>
            <a:prstGeom prst="roundRect">
              <a:avLst/>
            </a:prstGeom>
            <a:noFill/>
            <a:ln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900" dirty="0">
                  <a:solidFill>
                    <a:srgbClr val="FF0000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우수 성과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4728340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모서리가 둥근 직사각형 9">
            <a:extLst>
              <a:ext uri="{FF2B5EF4-FFF2-40B4-BE49-F238E27FC236}">
                <a16:creationId xmlns:a16="http://schemas.microsoft.com/office/drawing/2014/main" id="{DB1D9595-D519-784B-535B-37AC56C49466}"/>
              </a:ext>
            </a:extLst>
          </p:cNvPr>
          <p:cNvSpPr/>
          <p:nvPr/>
        </p:nvSpPr>
        <p:spPr>
          <a:xfrm>
            <a:off x="5991670" y="2509582"/>
            <a:ext cx="2252737" cy="393385"/>
          </a:xfrm>
          <a:prstGeom prst="roundRect">
            <a:avLst/>
          </a:prstGeom>
          <a:solidFill>
            <a:srgbClr val="FFFF00"/>
          </a:solidFill>
          <a:ln w="952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5" name="모서리가 둥근 직사각형 9">
            <a:extLst>
              <a:ext uri="{FF2B5EF4-FFF2-40B4-BE49-F238E27FC236}">
                <a16:creationId xmlns:a16="http://schemas.microsoft.com/office/drawing/2014/main" id="{3E0E3FAD-9106-C628-311C-73D92ACD830B}"/>
              </a:ext>
            </a:extLst>
          </p:cNvPr>
          <p:cNvSpPr/>
          <p:nvPr/>
        </p:nvSpPr>
        <p:spPr>
          <a:xfrm>
            <a:off x="1482368" y="2502039"/>
            <a:ext cx="2551617" cy="393385"/>
          </a:xfrm>
          <a:prstGeom prst="roundRect">
            <a:avLst/>
          </a:prstGeom>
          <a:solidFill>
            <a:srgbClr val="FFFF00"/>
          </a:solidFill>
          <a:ln w="952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9" name="object 4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pPr marL="38100">
                <a:lnSpc>
                  <a:spcPct val="100000"/>
                </a:lnSpc>
                <a:spcBef>
                  <a:spcPts val="40"/>
                </a:spcBef>
              </a:pPr>
              <a:t>35</a:t>
            </a:fld>
            <a:endParaRPr dirty="0"/>
          </a:p>
        </p:txBody>
      </p:sp>
      <p:sp>
        <p:nvSpPr>
          <p:cNvPr id="41" name="object 17">
            <a:extLst>
              <a:ext uri="{FF2B5EF4-FFF2-40B4-BE49-F238E27FC236}">
                <a16:creationId xmlns:a16="http://schemas.microsoft.com/office/drawing/2014/main" id="{987E53EA-0996-0EE7-1972-F79318BD7B66}"/>
              </a:ext>
            </a:extLst>
          </p:cNvPr>
          <p:cNvSpPr/>
          <p:nvPr/>
        </p:nvSpPr>
        <p:spPr>
          <a:xfrm>
            <a:off x="260609" y="802032"/>
            <a:ext cx="4276090" cy="2159655"/>
          </a:xfrm>
          <a:custGeom>
            <a:avLst/>
            <a:gdLst/>
            <a:ahLst/>
            <a:cxnLst/>
            <a:rect l="l" t="t" r="r" b="b"/>
            <a:pathLst>
              <a:path w="4276090" h="1723389">
                <a:moveTo>
                  <a:pt x="0" y="1723136"/>
                </a:moveTo>
                <a:lnTo>
                  <a:pt x="4276090" y="1723136"/>
                </a:lnTo>
                <a:lnTo>
                  <a:pt x="4276090" y="0"/>
                </a:lnTo>
                <a:lnTo>
                  <a:pt x="0" y="0"/>
                </a:lnTo>
                <a:lnTo>
                  <a:pt x="0" y="1723136"/>
                </a:lnTo>
                <a:close/>
              </a:path>
            </a:pathLst>
          </a:custGeom>
          <a:ln w="28955">
            <a:solidFill>
              <a:srgbClr val="E6EBF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2" name="object 18">
            <a:extLst>
              <a:ext uri="{FF2B5EF4-FFF2-40B4-BE49-F238E27FC236}">
                <a16:creationId xmlns:a16="http://schemas.microsoft.com/office/drawing/2014/main" id="{1AAB45B7-0F9C-D881-0C89-81E96AEFDEF2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8174" y="1298094"/>
            <a:ext cx="854963" cy="275843"/>
          </a:xfrm>
          <a:prstGeom prst="rect">
            <a:avLst/>
          </a:prstGeom>
        </p:spPr>
      </p:pic>
      <p:pic>
        <p:nvPicPr>
          <p:cNvPr id="44" name="object 19">
            <a:extLst>
              <a:ext uri="{FF2B5EF4-FFF2-40B4-BE49-F238E27FC236}">
                <a16:creationId xmlns:a16="http://schemas.microsoft.com/office/drawing/2014/main" id="{EED0E123-3738-6E43-6C98-7B663CE41D4E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359919" y="1278282"/>
            <a:ext cx="2144268" cy="367283"/>
          </a:xfrm>
          <a:prstGeom prst="rect">
            <a:avLst/>
          </a:prstGeom>
        </p:spPr>
      </p:pic>
      <p:sp>
        <p:nvSpPr>
          <p:cNvPr id="45" name="object 35">
            <a:extLst>
              <a:ext uri="{FF2B5EF4-FFF2-40B4-BE49-F238E27FC236}">
                <a16:creationId xmlns:a16="http://schemas.microsoft.com/office/drawing/2014/main" id="{AE0FDD71-D566-E940-3CBC-28EB342FA6D6}"/>
              </a:ext>
            </a:extLst>
          </p:cNvPr>
          <p:cNvSpPr txBox="1"/>
          <p:nvPr/>
        </p:nvSpPr>
        <p:spPr>
          <a:xfrm>
            <a:off x="490377" y="1796848"/>
            <a:ext cx="2325218" cy="627380"/>
          </a:xfrm>
          <a:prstGeom prst="rect">
            <a:avLst/>
          </a:prstGeom>
        </p:spPr>
        <p:txBody>
          <a:bodyPr vert="horz" wrap="square" lIns="0" tIns="768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5"/>
              </a:spcBef>
            </a:pPr>
            <a:r>
              <a:rPr sz="900" b="1" spc="5" dirty="0">
                <a:latin typeface="나눔고딕 ExtraBold"/>
                <a:cs typeface="나눔고딕 ExtraBold"/>
              </a:rPr>
              <a:t>컨설</a:t>
            </a:r>
            <a:r>
              <a:rPr sz="900" b="1" dirty="0">
                <a:latin typeface="나눔고딕 ExtraBold"/>
                <a:cs typeface="나눔고딕 ExtraBold"/>
              </a:rPr>
              <a:t>팅</a:t>
            </a:r>
            <a:r>
              <a:rPr sz="900" b="1" spc="-55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내용</a:t>
            </a:r>
            <a:endParaRPr sz="900" dirty="0">
              <a:latin typeface="나눔고딕 ExtraBold"/>
              <a:cs typeface="나눔고딕 ExtraBold"/>
            </a:endParaRPr>
          </a:p>
          <a:p>
            <a:pPr marL="82550" indent="-70485">
              <a:lnSpc>
                <a:spcPct val="100000"/>
              </a:lnSpc>
              <a:spcBef>
                <a:spcPts val="500"/>
              </a:spcBef>
              <a:buChar char="-"/>
              <a:tabLst>
                <a:tab pos="83185" algn="l"/>
              </a:tabLst>
            </a:pPr>
            <a:r>
              <a:rPr sz="900" b="1" dirty="0" err="1">
                <a:latin typeface="나눔고딕 ExtraBold"/>
                <a:cs typeface="나눔고딕 ExtraBold"/>
              </a:rPr>
              <a:t>프랜차이즈</a:t>
            </a:r>
            <a:r>
              <a:rPr sz="900" b="1" spc="-50" dirty="0">
                <a:latin typeface="나눔고딕 ExtraBold"/>
                <a:cs typeface="나눔고딕 ExtraBold"/>
              </a:rPr>
              <a:t> </a:t>
            </a:r>
            <a:r>
              <a:rPr sz="900" b="1" dirty="0" err="1">
                <a:latin typeface="나눔고딕 ExtraBold"/>
                <a:cs typeface="나눔고딕 ExtraBold"/>
              </a:rPr>
              <a:t>시스템</a:t>
            </a:r>
            <a:r>
              <a:rPr lang="ko-KR" altLang="en-US" sz="900" b="1" dirty="0">
                <a:latin typeface="나눔고딕 ExtraBold"/>
                <a:cs typeface="나눔고딕 ExtraBold"/>
              </a:rPr>
              <a:t>구축</a:t>
            </a:r>
            <a:r>
              <a:rPr sz="900" b="1" spc="-50" dirty="0">
                <a:latin typeface="나눔고딕 ExtraBold"/>
                <a:cs typeface="나눔고딕 ExtraBold"/>
              </a:rPr>
              <a:t> </a:t>
            </a:r>
            <a:r>
              <a:rPr sz="900" b="1" dirty="0">
                <a:latin typeface="나눔고딕 ExtraBold"/>
                <a:cs typeface="나눔고딕 ExtraBold"/>
              </a:rPr>
              <a:t>&amp;</a:t>
            </a:r>
            <a:r>
              <a:rPr sz="900" b="1" spc="-55" dirty="0">
                <a:latin typeface="나눔고딕 ExtraBold"/>
                <a:cs typeface="나눔고딕 ExtraBold"/>
              </a:rPr>
              <a:t> </a:t>
            </a:r>
            <a:r>
              <a:rPr lang="ko-KR" altLang="en-US" sz="900" b="1" spc="-55" dirty="0">
                <a:latin typeface="나눔고딕 ExtraBold"/>
                <a:cs typeface="나눔고딕 ExtraBold"/>
              </a:rPr>
              <a:t>사업전략</a:t>
            </a:r>
            <a:r>
              <a:rPr sz="900" b="1" spc="5" dirty="0" err="1">
                <a:latin typeface="나눔고딕 ExtraBold"/>
                <a:cs typeface="나눔고딕 ExtraBold"/>
              </a:rPr>
              <a:t>컨설팅</a:t>
            </a:r>
            <a:endParaRPr sz="900" dirty="0">
              <a:latin typeface="나눔고딕 ExtraBold"/>
              <a:cs typeface="나눔고딕 ExtraBold"/>
            </a:endParaRPr>
          </a:p>
          <a:p>
            <a:pPr marL="81280" indent="-68580">
              <a:lnSpc>
                <a:spcPct val="100000"/>
              </a:lnSpc>
              <a:spcBef>
                <a:spcPts val="495"/>
              </a:spcBef>
              <a:buChar char="-"/>
              <a:tabLst>
                <a:tab pos="81280" algn="l"/>
              </a:tabLst>
            </a:pPr>
            <a:r>
              <a:rPr sz="900" b="1" dirty="0">
                <a:latin typeface="나눔고딕 ExtraBold"/>
                <a:cs typeface="나눔고딕 ExtraBold"/>
              </a:rPr>
              <a:t>컨설팅</a:t>
            </a:r>
            <a:r>
              <a:rPr sz="900" b="1" spc="-50" dirty="0">
                <a:latin typeface="나눔고딕 ExtraBold"/>
                <a:cs typeface="나눔고딕 ExtraBold"/>
              </a:rPr>
              <a:t> </a:t>
            </a:r>
            <a:r>
              <a:rPr sz="900" b="1" dirty="0" err="1">
                <a:latin typeface="나눔고딕 ExtraBold"/>
                <a:cs typeface="나눔고딕 ExtraBold"/>
              </a:rPr>
              <a:t>기간</a:t>
            </a:r>
            <a:r>
              <a:rPr sz="900" b="1" spc="-55" dirty="0">
                <a:latin typeface="나눔고딕 ExtraBold"/>
                <a:cs typeface="나눔고딕 ExtraBold"/>
              </a:rPr>
              <a:t> </a:t>
            </a:r>
            <a:r>
              <a:rPr lang="en-US" sz="900" b="1" spc="-55" dirty="0">
                <a:latin typeface="나눔고딕 ExtraBold"/>
                <a:cs typeface="나눔고딕 ExtraBold"/>
              </a:rPr>
              <a:t>2</a:t>
            </a:r>
            <a:r>
              <a:rPr sz="900" b="1" dirty="0">
                <a:latin typeface="나눔고딕 ExtraBold"/>
                <a:cs typeface="나눔고딕 ExtraBold"/>
              </a:rPr>
              <a:t>개월</a:t>
            </a:r>
            <a:endParaRPr sz="900" dirty="0">
              <a:latin typeface="나눔고딕 ExtraBold"/>
              <a:cs typeface="나눔고딕 ExtraBold"/>
            </a:endParaRPr>
          </a:p>
        </p:txBody>
      </p:sp>
      <p:sp>
        <p:nvSpPr>
          <p:cNvPr id="46" name="object 36">
            <a:extLst>
              <a:ext uri="{FF2B5EF4-FFF2-40B4-BE49-F238E27FC236}">
                <a16:creationId xmlns:a16="http://schemas.microsoft.com/office/drawing/2014/main" id="{F2A918BB-F3FD-39B4-E61F-63325DA251C2}"/>
              </a:ext>
            </a:extLst>
          </p:cNvPr>
          <p:cNvSpPr txBox="1"/>
          <p:nvPr/>
        </p:nvSpPr>
        <p:spPr>
          <a:xfrm>
            <a:off x="349864" y="894614"/>
            <a:ext cx="40576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10" dirty="0">
                <a:latin typeface="나눔고딕 ExtraBold"/>
                <a:cs typeface="나눔고딕 ExtraBold"/>
              </a:rPr>
              <a:t>200</a:t>
            </a:r>
            <a:r>
              <a:rPr sz="900" b="1" spc="-20" dirty="0">
                <a:latin typeface="나눔고딕 ExtraBold"/>
                <a:cs typeface="나눔고딕 ExtraBold"/>
              </a:rPr>
              <a:t>9</a:t>
            </a:r>
            <a:r>
              <a:rPr sz="900" b="1" dirty="0">
                <a:latin typeface="나눔고딕 ExtraBold"/>
                <a:cs typeface="나눔고딕 ExtraBold"/>
              </a:rPr>
              <a:t>년</a:t>
            </a:r>
            <a:endParaRPr sz="900">
              <a:latin typeface="나눔고딕 ExtraBold"/>
              <a:cs typeface="나눔고딕 ExtraBold"/>
            </a:endParaRPr>
          </a:p>
        </p:txBody>
      </p:sp>
      <p:sp>
        <p:nvSpPr>
          <p:cNvPr id="47" name="object 43">
            <a:extLst>
              <a:ext uri="{FF2B5EF4-FFF2-40B4-BE49-F238E27FC236}">
                <a16:creationId xmlns:a16="http://schemas.microsoft.com/office/drawing/2014/main" id="{5700F7FA-F38A-8A0B-F139-1C79FDF37081}"/>
              </a:ext>
            </a:extLst>
          </p:cNvPr>
          <p:cNvSpPr txBox="1"/>
          <p:nvPr/>
        </p:nvSpPr>
        <p:spPr>
          <a:xfrm>
            <a:off x="3017778" y="1986129"/>
            <a:ext cx="1527810" cy="427990"/>
          </a:xfrm>
          <a:prstGeom prst="rect">
            <a:avLst/>
          </a:prstGeom>
        </p:spPr>
        <p:txBody>
          <a:bodyPr vert="horz" wrap="square" lIns="0" tIns="768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5"/>
              </a:spcBef>
            </a:pPr>
            <a:r>
              <a:rPr sz="900" b="1" spc="5" dirty="0">
                <a:latin typeface="나눔고딕 ExtraBold"/>
                <a:cs typeface="나눔고딕 ExtraBold"/>
              </a:rPr>
              <a:t>컨설</a:t>
            </a:r>
            <a:r>
              <a:rPr sz="900" b="1" dirty="0">
                <a:latin typeface="나눔고딕 ExtraBold"/>
                <a:cs typeface="나눔고딕 ExtraBold"/>
              </a:rPr>
              <a:t>팅</a:t>
            </a:r>
            <a:r>
              <a:rPr sz="900" b="1" spc="-30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프로젝</a:t>
            </a:r>
            <a:r>
              <a:rPr sz="900" b="1" dirty="0">
                <a:latin typeface="나눔고딕 ExtraBold"/>
                <a:cs typeface="나눔고딕 ExtraBold"/>
              </a:rPr>
              <a:t>트</a:t>
            </a:r>
            <a:r>
              <a:rPr sz="900" b="1" spc="-45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총</a:t>
            </a:r>
            <a:r>
              <a:rPr sz="900" b="1" dirty="0">
                <a:latin typeface="나눔고딕 ExtraBold"/>
                <a:cs typeface="나눔고딕 ExtraBold"/>
              </a:rPr>
              <a:t>괄</a:t>
            </a:r>
            <a:r>
              <a:rPr sz="900" b="1" spc="-20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매니저</a:t>
            </a:r>
            <a:endParaRPr sz="900" dirty="0">
              <a:latin typeface="나눔고딕 ExtraBold"/>
              <a:cs typeface="나눔고딕 ExtraBold"/>
            </a:endParaRPr>
          </a:p>
          <a:p>
            <a:pPr marL="76200">
              <a:lnSpc>
                <a:spcPct val="100000"/>
              </a:lnSpc>
              <a:spcBef>
                <a:spcPts val="500"/>
              </a:spcBef>
            </a:pPr>
            <a:r>
              <a:rPr sz="900" b="1" dirty="0">
                <a:latin typeface="나눔고딕 ExtraBold"/>
                <a:cs typeface="나눔고딕 ExtraBold"/>
              </a:rPr>
              <a:t>-</a:t>
            </a:r>
            <a:r>
              <a:rPr sz="900" b="1" spc="-40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유재</a:t>
            </a:r>
            <a:r>
              <a:rPr sz="900" b="1" dirty="0">
                <a:latin typeface="나눔고딕 ExtraBold"/>
                <a:cs typeface="나눔고딕 ExtraBold"/>
              </a:rPr>
              <a:t>은</a:t>
            </a:r>
            <a:r>
              <a:rPr sz="900" b="1" spc="-30" dirty="0">
                <a:latin typeface="나눔고딕 ExtraBold"/>
                <a:cs typeface="나눔고딕 ExtraBold"/>
              </a:rPr>
              <a:t> </a:t>
            </a:r>
            <a:r>
              <a:rPr sz="900" b="1" spc="-5" dirty="0">
                <a:latin typeface="나눔고딕 ExtraBold"/>
                <a:cs typeface="나눔고딕 ExtraBold"/>
              </a:rPr>
              <a:t>C</a:t>
            </a:r>
            <a:r>
              <a:rPr sz="900" b="1" dirty="0">
                <a:latin typeface="나눔고딕 ExtraBold"/>
                <a:cs typeface="나눔고딕 ExtraBold"/>
              </a:rPr>
              <a:t>EO</a:t>
            </a:r>
            <a:endParaRPr sz="900" dirty="0">
              <a:latin typeface="나눔고딕 ExtraBold"/>
              <a:cs typeface="나눔고딕 ExtraBold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94B42D0-240A-97B7-4A5D-60CA9227F66D}"/>
              </a:ext>
            </a:extLst>
          </p:cNvPr>
          <p:cNvSpPr txBox="1"/>
          <p:nvPr/>
        </p:nvSpPr>
        <p:spPr>
          <a:xfrm>
            <a:off x="1616793" y="2526092"/>
            <a:ext cx="24511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900" dirty="0">
                <a:highlight>
                  <a:srgbClr val="FFFF00"/>
                </a:highligh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컨설팅 우수 평가로 프랜차이즈 시스템 구축 </a:t>
            </a:r>
            <a:br>
              <a:rPr lang="en-US" altLang="ko-KR" sz="900" dirty="0">
                <a:highlight>
                  <a:srgbClr val="FFFF00"/>
                </a:highligh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</a:br>
            <a:r>
              <a:rPr lang="ko-KR" altLang="en-US" sz="900" dirty="0">
                <a:highlight>
                  <a:srgbClr val="FFFF00"/>
                </a:highligh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추가로 수주하여 진행</a:t>
            </a:r>
          </a:p>
        </p:txBody>
      </p:sp>
      <p:sp>
        <p:nvSpPr>
          <p:cNvPr id="52" name="object 21">
            <a:extLst>
              <a:ext uri="{FF2B5EF4-FFF2-40B4-BE49-F238E27FC236}">
                <a16:creationId xmlns:a16="http://schemas.microsoft.com/office/drawing/2014/main" id="{7CE1477D-E8D3-6BE3-F955-376655DD941B}"/>
              </a:ext>
            </a:extLst>
          </p:cNvPr>
          <p:cNvSpPr/>
          <p:nvPr/>
        </p:nvSpPr>
        <p:spPr>
          <a:xfrm>
            <a:off x="4658816" y="812618"/>
            <a:ext cx="4276090" cy="2149069"/>
          </a:xfrm>
          <a:custGeom>
            <a:avLst/>
            <a:gdLst/>
            <a:ahLst/>
            <a:cxnLst/>
            <a:rect l="l" t="t" r="r" b="b"/>
            <a:pathLst>
              <a:path w="4276090" h="1723389">
                <a:moveTo>
                  <a:pt x="0" y="1723136"/>
                </a:moveTo>
                <a:lnTo>
                  <a:pt x="4276090" y="1723136"/>
                </a:lnTo>
                <a:lnTo>
                  <a:pt x="4276090" y="0"/>
                </a:lnTo>
                <a:lnTo>
                  <a:pt x="0" y="0"/>
                </a:lnTo>
                <a:lnTo>
                  <a:pt x="0" y="1723136"/>
                </a:lnTo>
                <a:close/>
              </a:path>
            </a:pathLst>
          </a:custGeom>
          <a:ln w="28955">
            <a:solidFill>
              <a:srgbClr val="E6EBF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7" name="object 22">
            <a:extLst>
              <a:ext uri="{FF2B5EF4-FFF2-40B4-BE49-F238E27FC236}">
                <a16:creationId xmlns:a16="http://schemas.microsoft.com/office/drawing/2014/main" id="{ADE6B273-26A7-97B6-6C18-A08B3B9B38A9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943042" y="1258388"/>
            <a:ext cx="1135380" cy="338328"/>
          </a:xfrm>
          <a:prstGeom prst="rect">
            <a:avLst/>
          </a:prstGeom>
        </p:spPr>
      </p:pic>
      <p:pic>
        <p:nvPicPr>
          <p:cNvPr id="61" name="object 23">
            <a:extLst>
              <a:ext uri="{FF2B5EF4-FFF2-40B4-BE49-F238E27FC236}">
                <a16:creationId xmlns:a16="http://schemas.microsoft.com/office/drawing/2014/main" id="{D71065D6-BE72-C93A-112E-4A0D7081A8A8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992822" y="1211144"/>
            <a:ext cx="1790700" cy="472439"/>
          </a:xfrm>
          <a:prstGeom prst="rect">
            <a:avLst/>
          </a:prstGeom>
        </p:spPr>
      </p:pic>
      <p:sp>
        <p:nvSpPr>
          <p:cNvPr id="62" name="object 37">
            <a:extLst>
              <a:ext uri="{FF2B5EF4-FFF2-40B4-BE49-F238E27FC236}">
                <a16:creationId xmlns:a16="http://schemas.microsoft.com/office/drawing/2014/main" id="{D024FD31-C8DE-54D6-A9D4-A81FC6E03691}"/>
              </a:ext>
            </a:extLst>
          </p:cNvPr>
          <p:cNvSpPr txBox="1"/>
          <p:nvPr/>
        </p:nvSpPr>
        <p:spPr>
          <a:xfrm>
            <a:off x="4911800" y="1878147"/>
            <a:ext cx="2039874" cy="551180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0"/>
              </a:spcBef>
            </a:pPr>
            <a:r>
              <a:rPr sz="900" b="1" spc="5" dirty="0">
                <a:latin typeface="나눔고딕 ExtraBold"/>
                <a:cs typeface="나눔고딕 ExtraBold"/>
              </a:rPr>
              <a:t>컨설</a:t>
            </a:r>
            <a:r>
              <a:rPr sz="900" b="1" dirty="0">
                <a:latin typeface="나눔고딕 ExtraBold"/>
                <a:cs typeface="나눔고딕 ExtraBold"/>
              </a:rPr>
              <a:t>팅</a:t>
            </a:r>
            <a:r>
              <a:rPr sz="900" b="1" spc="-55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내용</a:t>
            </a:r>
            <a:endParaRPr sz="900" dirty="0">
              <a:latin typeface="나눔고딕 ExtraBold"/>
              <a:cs typeface="나눔고딕 ExtraBold"/>
            </a:endParaRPr>
          </a:p>
          <a:p>
            <a:pPr marL="82550" indent="-70485">
              <a:lnSpc>
                <a:spcPct val="100000"/>
              </a:lnSpc>
              <a:spcBef>
                <a:spcPts val="300"/>
              </a:spcBef>
              <a:buChar char="-"/>
              <a:tabLst>
                <a:tab pos="83185" algn="l"/>
              </a:tabLst>
            </a:pPr>
            <a:r>
              <a:rPr sz="900" b="1" dirty="0">
                <a:latin typeface="나눔고딕 ExtraBold"/>
                <a:cs typeface="나눔고딕 ExtraBold"/>
              </a:rPr>
              <a:t>와라와라</a:t>
            </a:r>
            <a:r>
              <a:rPr sz="900" b="1" spc="-50" dirty="0">
                <a:latin typeface="나눔고딕 ExtraBold"/>
                <a:cs typeface="나눔고딕 ExtraBold"/>
              </a:rPr>
              <a:t> </a:t>
            </a:r>
            <a:r>
              <a:rPr sz="900" b="1" dirty="0">
                <a:latin typeface="나눔고딕 ExtraBold"/>
                <a:cs typeface="나눔고딕 ExtraBold"/>
              </a:rPr>
              <a:t>상권분석</a:t>
            </a:r>
            <a:r>
              <a:rPr sz="900" b="1" spc="-40" dirty="0">
                <a:latin typeface="나눔고딕 ExtraBold"/>
                <a:cs typeface="나눔고딕 ExtraBold"/>
              </a:rPr>
              <a:t> </a:t>
            </a:r>
            <a:r>
              <a:rPr sz="900" b="1" dirty="0" err="1">
                <a:latin typeface="나눔고딕 ExtraBold"/>
                <a:cs typeface="나눔고딕 ExtraBold"/>
              </a:rPr>
              <a:t>전략</a:t>
            </a:r>
            <a:r>
              <a:rPr sz="900" b="1" spc="-40" dirty="0">
                <a:latin typeface="나눔고딕 ExtraBold"/>
                <a:cs typeface="나눔고딕 ExtraBold"/>
              </a:rPr>
              <a:t> </a:t>
            </a:r>
            <a:r>
              <a:rPr sz="900" b="1" spc="5" dirty="0" err="1">
                <a:latin typeface="나눔고딕 ExtraBold"/>
                <a:cs typeface="나눔고딕 ExtraBold"/>
              </a:rPr>
              <a:t>컨설팅</a:t>
            </a:r>
            <a:endParaRPr sz="900" dirty="0">
              <a:latin typeface="나눔고딕 ExtraBold"/>
              <a:cs typeface="나눔고딕 ExtraBold"/>
            </a:endParaRPr>
          </a:p>
          <a:p>
            <a:pPr marL="82550" indent="-70485">
              <a:lnSpc>
                <a:spcPct val="100000"/>
              </a:lnSpc>
              <a:spcBef>
                <a:spcPts val="300"/>
              </a:spcBef>
              <a:buChar char="-"/>
              <a:tabLst>
                <a:tab pos="83185" algn="l"/>
              </a:tabLst>
            </a:pPr>
            <a:r>
              <a:rPr sz="900" b="1" spc="5" dirty="0">
                <a:latin typeface="나눔고딕 ExtraBold"/>
                <a:cs typeface="나눔고딕 ExtraBold"/>
              </a:rPr>
              <a:t>컨설</a:t>
            </a:r>
            <a:r>
              <a:rPr sz="900" b="1" dirty="0">
                <a:latin typeface="나눔고딕 ExtraBold"/>
                <a:cs typeface="나눔고딕 ExtraBold"/>
              </a:rPr>
              <a:t>팅</a:t>
            </a:r>
            <a:r>
              <a:rPr sz="900" b="1" spc="-30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기</a:t>
            </a:r>
            <a:r>
              <a:rPr sz="900" b="1" dirty="0">
                <a:latin typeface="나눔고딕 ExtraBold"/>
                <a:cs typeface="나눔고딕 ExtraBold"/>
              </a:rPr>
              <a:t>간</a:t>
            </a:r>
            <a:r>
              <a:rPr sz="900" b="1" spc="-10" dirty="0">
                <a:latin typeface="나눔고딕 ExtraBold"/>
                <a:cs typeface="나눔고딕 ExtraBold"/>
              </a:rPr>
              <a:t> </a:t>
            </a:r>
            <a:r>
              <a:rPr sz="900" b="1" spc="-15" dirty="0">
                <a:latin typeface="나눔고딕 ExtraBold"/>
                <a:cs typeface="나눔고딕 ExtraBold"/>
              </a:rPr>
              <a:t>:</a:t>
            </a:r>
            <a:r>
              <a:rPr sz="900" b="1" spc="-35" dirty="0">
                <a:latin typeface="나눔고딕 ExtraBold"/>
                <a:cs typeface="나눔고딕 ExtraBold"/>
              </a:rPr>
              <a:t> </a:t>
            </a:r>
            <a:r>
              <a:rPr sz="900" b="1" spc="-10" dirty="0">
                <a:latin typeface="나눔고딕 ExtraBold"/>
                <a:cs typeface="나눔고딕 ExtraBold"/>
              </a:rPr>
              <a:t>2</a:t>
            </a:r>
            <a:r>
              <a:rPr sz="900" b="1" spc="5" dirty="0">
                <a:latin typeface="나눔고딕 ExtraBold"/>
                <a:cs typeface="나눔고딕 ExtraBold"/>
              </a:rPr>
              <a:t>개월</a:t>
            </a:r>
            <a:endParaRPr sz="900" dirty="0">
              <a:latin typeface="나눔고딕 ExtraBold"/>
              <a:cs typeface="나눔고딕 ExtraBold"/>
            </a:endParaRPr>
          </a:p>
        </p:txBody>
      </p:sp>
      <p:sp>
        <p:nvSpPr>
          <p:cNvPr id="63" name="object 38">
            <a:extLst>
              <a:ext uri="{FF2B5EF4-FFF2-40B4-BE49-F238E27FC236}">
                <a16:creationId xmlns:a16="http://schemas.microsoft.com/office/drawing/2014/main" id="{F87D93F4-32FC-832F-EBF7-CEB8DE1F5902}"/>
              </a:ext>
            </a:extLst>
          </p:cNvPr>
          <p:cNvSpPr txBox="1"/>
          <p:nvPr/>
        </p:nvSpPr>
        <p:spPr>
          <a:xfrm>
            <a:off x="4767910" y="902534"/>
            <a:ext cx="40132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20" dirty="0">
                <a:latin typeface="나눔고딕 ExtraBold"/>
                <a:cs typeface="나눔고딕 ExtraBold"/>
              </a:rPr>
              <a:t>2009</a:t>
            </a:r>
            <a:r>
              <a:rPr sz="900" b="1" dirty="0">
                <a:latin typeface="나눔고딕 ExtraBold"/>
                <a:cs typeface="나눔고딕 ExtraBold"/>
              </a:rPr>
              <a:t>년</a:t>
            </a:r>
            <a:endParaRPr sz="900">
              <a:latin typeface="나눔고딕 ExtraBold"/>
              <a:cs typeface="나눔고딕 ExtraBold"/>
            </a:endParaRPr>
          </a:p>
        </p:txBody>
      </p:sp>
      <p:sp>
        <p:nvSpPr>
          <p:cNvPr id="64" name="object 42">
            <a:extLst>
              <a:ext uri="{FF2B5EF4-FFF2-40B4-BE49-F238E27FC236}">
                <a16:creationId xmlns:a16="http://schemas.microsoft.com/office/drawing/2014/main" id="{189B8CEA-FAE5-DF43-D53B-92ED141D782D}"/>
              </a:ext>
            </a:extLst>
          </p:cNvPr>
          <p:cNvSpPr txBox="1"/>
          <p:nvPr/>
        </p:nvSpPr>
        <p:spPr>
          <a:xfrm>
            <a:off x="7428813" y="2042435"/>
            <a:ext cx="1506093" cy="427990"/>
          </a:xfrm>
          <a:prstGeom prst="rect">
            <a:avLst/>
          </a:prstGeom>
        </p:spPr>
        <p:txBody>
          <a:bodyPr vert="horz" wrap="square" lIns="0" tIns="768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5"/>
              </a:spcBef>
            </a:pPr>
            <a:r>
              <a:rPr sz="900" b="1" dirty="0">
                <a:latin typeface="나눔고딕 ExtraBold"/>
                <a:cs typeface="나눔고딕 ExtraBold"/>
              </a:rPr>
              <a:t>컨설팅</a:t>
            </a:r>
            <a:r>
              <a:rPr sz="900" b="1" spc="-50" dirty="0">
                <a:latin typeface="나눔고딕 ExtraBold"/>
                <a:cs typeface="나눔고딕 ExtraBold"/>
              </a:rPr>
              <a:t> </a:t>
            </a:r>
            <a:r>
              <a:rPr sz="900" b="1" dirty="0">
                <a:latin typeface="나눔고딕 ExtraBold"/>
                <a:cs typeface="나눔고딕 ExtraBold"/>
              </a:rPr>
              <a:t>프로젝트</a:t>
            </a:r>
            <a:r>
              <a:rPr sz="900" b="1" spc="-60" dirty="0">
                <a:latin typeface="나눔고딕 ExtraBold"/>
                <a:cs typeface="나눔고딕 ExtraBold"/>
              </a:rPr>
              <a:t> </a:t>
            </a:r>
            <a:r>
              <a:rPr sz="900" b="1" dirty="0">
                <a:latin typeface="나눔고딕 ExtraBold"/>
                <a:cs typeface="나눔고딕 ExtraBold"/>
              </a:rPr>
              <a:t>총괄</a:t>
            </a:r>
            <a:r>
              <a:rPr sz="900" b="1" spc="-40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매니저</a:t>
            </a:r>
            <a:endParaRPr sz="900" dirty="0">
              <a:latin typeface="나눔고딕 ExtraBold"/>
              <a:cs typeface="나눔고딕 ExtraBold"/>
            </a:endParaRPr>
          </a:p>
          <a:p>
            <a:pPr marL="76200">
              <a:lnSpc>
                <a:spcPct val="100000"/>
              </a:lnSpc>
              <a:spcBef>
                <a:spcPts val="500"/>
              </a:spcBef>
            </a:pPr>
            <a:r>
              <a:rPr sz="900" b="1" dirty="0">
                <a:latin typeface="나눔고딕 ExtraBold"/>
                <a:cs typeface="나눔고딕 ExtraBold"/>
              </a:rPr>
              <a:t>-</a:t>
            </a:r>
            <a:r>
              <a:rPr sz="900" b="1" spc="-40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유재</a:t>
            </a:r>
            <a:r>
              <a:rPr sz="900" b="1" dirty="0">
                <a:latin typeface="나눔고딕 ExtraBold"/>
                <a:cs typeface="나눔고딕 ExtraBold"/>
              </a:rPr>
              <a:t>은</a:t>
            </a:r>
            <a:r>
              <a:rPr sz="900" b="1" spc="-30" dirty="0">
                <a:latin typeface="나눔고딕 ExtraBold"/>
                <a:cs typeface="나눔고딕 ExtraBold"/>
              </a:rPr>
              <a:t> </a:t>
            </a:r>
            <a:r>
              <a:rPr sz="900" b="1" spc="-5" dirty="0">
                <a:latin typeface="나눔고딕 ExtraBold"/>
                <a:cs typeface="나눔고딕 ExtraBold"/>
              </a:rPr>
              <a:t>C</a:t>
            </a:r>
            <a:r>
              <a:rPr sz="900" b="1" dirty="0">
                <a:latin typeface="나눔고딕 ExtraBold"/>
                <a:cs typeface="나눔고딕 ExtraBold"/>
              </a:rPr>
              <a:t>EO</a:t>
            </a:r>
            <a:endParaRPr sz="900" dirty="0">
              <a:latin typeface="나눔고딕 ExtraBold"/>
              <a:cs typeface="나눔고딕 ExtraBold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64BBEE95-0CD2-7D4E-B984-68DE74173B26}"/>
              </a:ext>
            </a:extLst>
          </p:cNvPr>
          <p:cNvSpPr txBox="1"/>
          <p:nvPr/>
        </p:nvSpPr>
        <p:spPr>
          <a:xfrm>
            <a:off x="6077877" y="2548637"/>
            <a:ext cx="3534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900" dirty="0">
                <a:highlight>
                  <a:srgbClr val="FFFF00"/>
                </a:highligh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전국 내 중대형 매장 </a:t>
            </a:r>
            <a:r>
              <a:rPr lang="en-US" altLang="ko-KR" sz="900" dirty="0">
                <a:highlight>
                  <a:srgbClr val="FFFF00"/>
                </a:highligh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120</a:t>
            </a:r>
            <a:r>
              <a:rPr lang="ko-KR" altLang="en-US" sz="900" dirty="0">
                <a:highlight>
                  <a:srgbClr val="FFFF00"/>
                </a:highligh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개가 전개되는</a:t>
            </a:r>
            <a:br>
              <a:rPr lang="en-US" altLang="ko-KR" sz="900" dirty="0">
                <a:highlight>
                  <a:srgbClr val="FFFF00"/>
                </a:highligh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</a:br>
            <a:r>
              <a:rPr lang="ko-KR" altLang="en-US" sz="900" dirty="0">
                <a:highlight>
                  <a:srgbClr val="FFFF00"/>
                </a:highligh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상권전략의 토대를 세움</a:t>
            </a:r>
          </a:p>
        </p:txBody>
      </p:sp>
      <p:sp>
        <p:nvSpPr>
          <p:cNvPr id="68" name="object 7">
            <a:extLst>
              <a:ext uri="{FF2B5EF4-FFF2-40B4-BE49-F238E27FC236}">
                <a16:creationId xmlns:a16="http://schemas.microsoft.com/office/drawing/2014/main" id="{C9DE4F6C-53D8-D6D0-1488-4F9482B1D72E}"/>
              </a:ext>
            </a:extLst>
          </p:cNvPr>
          <p:cNvSpPr/>
          <p:nvPr/>
        </p:nvSpPr>
        <p:spPr>
          <a:xfrm>
            <a:off x="275087" y="3068747"/>
            <a:ext cx="8113337" cy="2976635"/>
          </a:xfrm>
          <a:custGeom>
            <a:avLst/>
            <a:gdLst/>
            <a:ahLst/>
            <a:cxnLst/>
            <a:rect l="l" t="t" r="r" b="b"/>
            <a:pathLst>
              <a:path w="4276090" h="1723389">
                <a:moveTo>
                  <a:pt x="0" y="1723136"/>
                </a:moveTo>
                <a:lnTo>
                  <a:pt x="4276090" y="1723136"/>
                </a:lnTo>
                <a:lnTo>
                  <a:pt x="4276090" y="0"/>
                </a:lnTo>
                <a:lnTo>
                  <a:pt x="0" y="0"/>
                </a:lnTo>
                <a:lnTo>
                  <a:pt x="0" y="1723136"/>
                </a:lnTo>
                <a:close/>
              </a:path>
            </a:pathLst>
          </a:custGeom>
          <a:ln w="28955">
            <a:solidFill>
              <a:srgbClr val="E6EBF6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69" name="object 8">
            <a:extLst>
              <a:ext uri="{FF2B5EF4-FFF2-40B4-BE49-F238E27FC236}">
                <a16:creationId xmlns:a16="http://schemas.microsoft.com/office/drawing/2014/main" id="{A9F9ADA0-8BC3-0EE4-23AA-63B4E80D0A9D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36452" y="3480988"/>
            <a:ext cx="1246632" cy="335279"/>
          </a:xfrm>
          <a:prstGeom prst="rect">
            <a:avLst/>
          </a:prstGeom>
        </p:spPr>
      </p:pic>
      <p:pic>
        <p:nvPicPr>
          <p:cNvPr id="70" name="object 9">
            <a:extLst>
              <a:ext uri="{FF2B5EF4-FFF2-40B4-BE49-F238E27FC236}">
                <a16:creationId xmlns:a16="http://schemas.microsoft.com/office/drawing/2014/main" id="{1DA29BA2-5740-1819-73FD-A49C32F5C326}"/>
              </a:ext>
            </a:extLst>
          </p:cNvPr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795020" y="3348401"/>
            <a:ext cx="1656588" cy="598932"/>
          </a:xfrm>
          <a:prstGeom prst="rect">
            <a:avLst/>
          </a:prstGeom>
        </p:spPr>
      </p:pic>
      <p:sp>
        <p:nvSpPr>
          <p:cNvPr id="73" name="object 30">
            <a:extLst>
              <a:ext uri="{FF2B5EF4-FFF2-40B4-BE49-F238E27FC236}">
                <a16:creationId xmlns:a16="http://schemas.microsoft.com/office/drawing/2014/main" id="{30FB00F9-E016-FA0D-D062-E4484D8CA2D5}"/>
              </a:ext>
            </a:extLst>
          </p:cNvPr>
          <p:cNvSpPr txBox="1"/>
          <p:nvPr/>
        </p:nvSpPr>
        <p:spPr>
          <a:xfrm>
            <a:off x="484801" y="3978600"/>
            <a:ext cx="2514855" cy="543739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0"/>
              </a:spcBef>
            </a:pPr>
            <a:r>
              <a:rPr sz="900" b="1" spc="5" dirty="0">
                <a:latin typeface="나눔고딕 ExtraBold"/>
                <a:cs typeface="나눔고딕 ExtraBold"/>
              </a:rPr>
              <a:t>컨설</a:t>
            </a:r>
            <a:r>
              <a:rPr sz="900" b="1" dirty="0">
                <a:latin typeface="나눔고딕 ExtraBold"/>
                <a:cs typeface="나눔고딕 ExtraBold"/>
              </a:rPr>
              <a:t>팅</a:t>
            </a:r>
            <a:r>
              <a:rPr sz="900" b="1" spc="-55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내용</a:t>
            </a:r>
            <a:endParaRPr sz="900" dirty="0">
              <a:latin typeface="나눔고딕 ExtraBold"/>
              <a:cs typeface="나눔고딕 ExtraBold"/>
            </a:endParaRPr>
          </a:p>
          <a:p>
            <a:pPr marL="83820" indent="-71755">
              <a:lnSpc>
                <a:spcPct val="100000"/>
              </a:lnSpc>
              <a:spcBef>
                <a:spcPts val="300"/>
              </a:spcBef>
              <a:buChar char="-"/>
              <a:tabLst>
                <a:tab pos="84455" algn="l"/>
              </a:tabLst>
            </a:pPr>
            <a:r>
              <a:rPr sz="900" b="1" dirty="0" err="1">
                <a:latin typeface="나눔고딕 ExtraBold"/>
                <a:cs typeface="나눔고딕 ExtraBold"/>
              </a:rPr>
              <a:t>정관장</a:t>
            </a:r>
            <a:r>
              <a:rPr sz="900" b="1" spc="-45" dirty="0">
                <a:latin typeface="나눔고딕 ExtraBold"/>
                <a:cs typeface="나눔고딕 ExtraBold"/>
              </a:rPr>
              <a:t> </a:t>
            </a:r>
            <a:r>
              <a:rPr lang="ko-KR" altLang="en-US" sz="900" b="1" dirty="0">
                <a:latin typeface="나눔고딕 ExtraBold"/>
                <a:cs typeface="나눔고딕 ExtraBold"/>
              </a:rPr>
              <a:t>프랜차이즈 시스템구축 </a:t>
            </a:r>
            <a:r>
              <a:rPr sz="900" b="1" dirty="0">
                <a:latin typeface="나눔고딕 ExtraBold"/>
                <a:cs typeface="나눔고딕 ExtraBold"/>
              </a:rPr>
              <a:t>&amp;</a:t>
            </a:r>
            <a:r>
              <a:rPr sz="900" b="1" spc="-45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사업전략컨설팅</a:t>
            </a:r>
            <a:endParaRPr sz="900" dirty="0">
              <a:latin typeface="나눔고딕 ExtraBold"/>
              <a:cs typeface="나눔고딕 ExtraBold"/>
            </a:endParaRPr>
          </a:p>
          <a:p>
            <a:pPr marL="82550" indent="-70485">
              <a:lnSpc>
                <a:spcPct val="100000"/>
              </a:lnSpc>
              <a:spcBef>
                <a:spcPts val="300"/>
              </a:spcBef>
              <a:buChar char="-"/>
              <a:tabLst>
                <a:tab pos="83185" algn="l"/>
              </a:tabLst>
            </a:pPr>
            <a:r>
              <a:rPr sz="900" b="1" dirty="0">
                <a:latin typeface="나눔고딕 ExtraBold"/>
                <a:cs typeface="나눔고딕 ExtraBold"/>
              </a:rPr>
              <a:t>컨설팅</a:t>
            </a:r>
            <a:r>
              <a:rPr sz="900" b="1" spc="-35" dirty="0">
                <a:latin typeface="나눔고딕 ExtraBold"/>
                <a:cs typeface="나눔고딕 ExtraBold"/>
              </a:rPr>
              <a:t> </a:t>
            </a:r>
            <a:r>
              <a:rPr sz="900" b="1" dirty="0">
                <a:latin typeface="나눔고딕 ExtraBold"/>
                <a:cs typeface="나눔고딕 ExtraBold"/>
              </a:rPr>
              <a:t>기간</a:t>
            </a:r>
            <a:r>
              <a:rPr sz="900" b="1" spc="-10" dirty="0">
                <a:latin typeface="나눔고딕 ExtraBold"/>
                <a:cs typeface="나눔고딕 ExtraBold"/>
              </a:rPr>
              <a:t> </a:t>
            </a:r>
            <a:r>
              <a:rPr sz="900" b="1" spc="-15" dirty="0">
                <a:latin typeface="나눔고딕 ExtraBold"/>
                <a:cs typeface="나눔고딕 ExtraBold"/>
              </a:rPr>
              <a:t>:</a:t>
            </a:r>
            <a:r>
              <a:rPr sz="900" b="1" spc="-35" dirty="0">
                <a:latin typeface="나눔고딕 ExtraBold"/>
                <a:cs typeface="나눔고딕 ExtraBold"/>
              </a:rPr>
              <a:t> </a:t>
            </a:r>
            <a:r>
              <a:rPr sz="900" b="1" spc="-10" dirty="0">
                <a:latin typeface="나눔고딕 ExtraBold"/>
                <a:cs typeface="나눔고딕 ExtraBold"/>
              </a:rPr>
              <a:t>3</a:t>
            </a:r>
            <a:r>
              <a:rPr sz="900" b="1" dirty="0">
                <a:latin typeface="나눔고딕 ExtraBold"/>
                <a:cs typeface="나눔고딕 ExtraBold"/>
              </a:rPr>
              <a:t>개월</a:t>
            </a:r>
            <a:endParaRPr sz="900" dirty="0">
              <a:latin typeface="나눔고딕 ExtraBold"/>
              <a:cs typeface="나눔고딕 ExtraBold"/>
            </a:endParaRPr>
          </a:p>
        </p:txBody>
      </p:sp>
      <p:sp>
        <p:nvSpPr>
          <p:cNvPr id="74" name="object 31">
            <a:extLst>
              <a:ext uri="{FF2B5EF4-FFF2-40B4-BE49-F238E27FC236}">
                <a16:creationId xmlns:a16="http://schemas.microsoft.com/office/drawing/2014/main" id="{D34BBC9A-BC03-D9BC-6A5B-70A0B319250E}"/>
              </a:ext>
            </a:extLst>
          </p:cNvPr>
          <p:cNvSpPr txBox="1"/>
          <p:nvPr/>
        </p:nvSpPr>
        <p:spPr>
          <a:xfrm>
            <a:off x="350931" y="3129072"/>
            <a:ext cx="40132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20" dirty="0">
                <a:latin typeface="나눔고딕 ExtraBold"/>
                <a:cs typeface="나눔고딕 ExtraBold"/>
              </a:rPr>
              <a:t>2010</a:t>
            </a:r>
            <a:r>
              <a:rPr sz="900" b="1" dirty="0">
                <a:latin typeface="나눔고딕 ExtraBold"/>
                <a:cs typeface="나눔고딕 ExtraBold"/>
              </a:rPr>
              <a:t>년</a:t>
            </a:r>
            <a:endParaRPr sz="900">
              <a:latin typeface="나눔고딕 ExtraBold"/>
              <a:cs typeface="나눔고딕 ExtraBold"/>
            </a:endParaRPr>
          </a:p>
        </p:txBody>
      </p:sp>
      <p:sp>
        <p:nvSpPr>
          <p:cNvPr id="75" name="object 45">
            <a:extLst>
              <a:ext uri="{FF2B5EF4-FFF2-40B4-BE49-F238E27FC236}">
                <a16:creationId xmlns:a16="http://schemas.microsoft.com/office/drawing/2014/main" id="{CD485FE9-C4F8-11BC-6F2A-AC2A00330FCA}"/>
              </a:ext>
            </a:extLst>
          </p:cNvPr>
          <p:cNvSpPr txBox="1"/>
          <p:nvPr/>
        </p:nvSpPr>
        <p:spPr>
          <a:xfrm>
            <a:off x="3185666" y="4098367"/>
            <a:ext cx="1530350" cy="427990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900" b="1" spc="5" dirty="0">
                <a:latin typeface="나눔고딕 ExtraBold"/>
                <a:cs typeface="나눔고딕 ExtraBold"/>
              </a:rPr>
              <a:t>컨설</a:t>
            </a:r>
            <a:r>
              <a:rPr sz="900" b="1" dirty="0">
                <a:latin typeface="나눔고딕 ExtraBold"/>
                <a:cs typeface="나눔고딕 ExtraBold"/>
              </a:rPr>
              <a:t>팅</a:t>
            </a:r>
            <a:r>
              <a:rPr sz="900" b="1" spc="-30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프로젝</a:t>
            </a:r>
            <a:r>
              <a:rPr sz="900" b="1" dirty="0">
                <a:latin typeface="나눔고딕 ExtraBold"/>
                <a:cs typeface="나눔고딕 ExtraBold"/>
              </a:rPr>
              <a:t>트</a:t>
            </a:r>
            <a:r>
              <a:rPr sz="900" b="1" spc="-45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총</a:t>
            </a:r>
            <a:r>
              <a:rPr sz="900" b="1" dirty="0">
                <a:latin typeface="나눔고딕 ExtraBold"/>
                <a:cs typeface="나눔고딕 ExtraBold"/>
              </a:rPr>
              <a:t>괄</a:t>
            </a:r>
            <a:r>
              <a:rPr sz="900" b="1" spc="-20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매니저</a:t>
            </a:r>
            <a:endParaRPr sz="900" dirty="0">
              <a:latin typeface="나눔고딕 ExtraBold"/>
              <a:cs typeface="나눔고딕 ExtraBold"/>
            </a:endParaRPr>
          </a:p>
          <a:p>
            <a:pPr marL="76200">
              <a:lnSpc>
                <a:spcPct val="100000"/>
              </a:lnSpc>
              <a:spcBef>
                <a:spcPts val="505"/>
              </a:spcBef>
            </a:pPr>
            <a:r>
              <a:rPr sz="900" b="1" dirty="0">
                <a:latin typeface="나눔고딕 ExtraBold"/>
                <a:cs typeface="나눔고딕 ExtraBold"/>
              </a:rPr>
              <a:t>-</a:t>
            </a:r>
            <a:r>
              <a:rPr sz="900" b="1" spc="-40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유재</a:t>
            </a:r>
            <a:r>
              <a:rPr sz="900" b="1" dirty="0">
                <a:latin typeface="나눔고딕 ExtraBold"/>
                <a:cs typeface="나눔고딕 ExtraBold"/>
              </a:rPr>
              <a:t>은</a:t>
            </a:r>
            <a:r>
              <a:rPr sz="900" b="1" spc="-30" dirty="0">
                <a:latin typeface="나눔고딕 ExtraBold"/>
                <a:cs typeface="나눔고딕 ExtraBold"/>
              </a:rPr>
              <a:t> </a:t>
            </a:r>
            <a:r>
              <a:rPr sz="900" b="1" spc="-5" dirty="0">
                <a:latin typeface="나눔고딕 ExtraBold"/>
                <a:cs typeface="나눔고딕 ExtraBold"/>
              </a:rPr>
              <a:t>C</a:t>
            </a:r>
            <a:r>
              <a:rPr sz="900" b="1" dirty="0">
                <a:latin typeface="나눔고딕 ExtraBold"/>
                <a:cs typeface="나눔고딕 ExtraBold"/>
              </a:rPr>
              <a:t>EO</a:t>
            </a:r>
            <a:endParaRPr sz="900" dirty="0">
              <a:latin typeface="나눔고딕 ExtraBold"/>
              <a:cs typeface="나눔고딕 ExtraBold"/>
            </a:endParaRPr>
          </a:p>
        </p:txBody>
      </p:sp>
      <p:sp>
        <p:nvSpPr>
          <p:cNvPr id="76" name="모서리가 둥근 직사각형 14">
            <a:extLst>
              <a:ext uri="{FF2B5EF4-FFF2-40B4-BE49-F238E27FC236}">
                <a16:creationId xmlns:a16="http://schemas.microsoft.com/office/drawing/2014/main" id="{B630707D-C687-BA09-0B1A-11D9685FF726}"/>
              </a:ext>
            </a:extLst>
          </p:cNvPr>
          <p:cNvSpPr/>
          <p:nvPr/>
        </p:nvSpPr>
        <p:spPr>
          <a:xfrm>
            <a:off x="1696398" y="4674466"/>
            <a:ext cx="6548010" cy="1202743"/>
          </a:xfrm>
          <a:prstGeom prst="roundRect">
            <a:avLst/>
          </a:prstGeom>
          <a:solidFill>
            <a:srgbClr val="FFFF00"/>
          </a:solidFill>
          <a:ln w="952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8" name="직사각형 77">
            <a:extLst>
              <a:ext uri="{FF2B5EF4-FFF2-40B4-BE49-F238E27FC236}">
                <a16:creationId xmlns:a16="http://schemas.microsoft.com/office/drawing/2014/main" id="{57C751DC-B835-D579-C3D5-15E4CB261641}"/>
              </a:ext>
            </a:extLst>
          </p:cNvPr>
          <p:cNvSpPr/>
          <p:nvPr/>
        </p:nvSpPr>
        <p:spPr>
          <a:xfrm>
            <a:off x="1696398" y="4726120"/>
            <a:ext cx="7849105" cy="11084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lnSpc>
                <a:spcPct val="150000"/>
              </a:lnSpc>
              <a:buAutoNum type="arabicPeriod"/>
            </a:pPr>
            <a:r>
              <a:rPr lang="ko-KR" altLang="en-US" sz="900" dirty="0">
                <a:ea typeface="가는으뜸체" pitchFamily="18" charset="-127"/>
              </a:rPr>
              <a:t>계속 성장해 오던 정관장의 조직과 시스템 운영이 </a:t>
            </a:r>
            <a:r>
              <a:rPr lang="ko-KR" altLang="en-US" sz="900" dirty="0" err="1">
                <a:ea typeface="가는으뜸체" pitchFamily="18" charset="-127"/>
              </a:rPr>
              <a:t>버틀넥에</a:t>
            </a:r>
            <a:r>
              <a:rPr lang="ko-KR" altLang="en-US" sz="900" dirty="0">
                <a:ea typeface="가는으뜸체" pitchFamily="18" charset="-127"/>
              </a:rPr>
              <a:t> 걸려 컨설팅 실시하게 됨</a:t>
            </a:r>
            <a:endParaRPr lang="en-US" altLang="ko-KR" sz="900" dirty="0">
              <a:ea typeface="가는으뜸체" pitchFamily="18" charset="-127"/>
            </a:endParaRPr>
          </a:p>
          <a:p>
            <a:pPr marL="228600" indent="-228600">
              <a:lnSpc>
                <a:spcPct val="150000"/>
              </a:lnSpc>
              <a:buAutoNum type="arabicPeriod"/>
            </a:pPr>
            <a:r>
              <a:rPr lang="ko-KR" altLang="en-US" sz="900" dirty="0">
                <a:ea typeface="가는으뜸체" pitchFamily="18" charset="-127"/>
              </a:rPr>
              <a:t>당시 연세대는 리서치 부문을 </a:t>
            </a:r>
            <a:r>
              <a:rPr lang="ko-KR" altLang="en-US" sz="900" dirty="0" err="1">
                <a:ea typeface="가는으뜸체" pitchFamily="18" charset="-127"/>
              </a:rPr>
              <a:t>프랜코는</a:t>
            </a:r>
            <a:r>
              <a:rPr lang="ko-KR" altLang="en-US" sz="900" dirty="0">
                <a:ea typeface="가는으뜸체" pitchFamily="18" charset="-127"/>
              </a:rPr>
              <a:t> 실무 컨설팅 부문을 담당</a:t>
            </a:r>
            <a:endParaRPr lang="en-US" altLang="ko-KR" sz="900" dirty="0">
              <a:ea typeface="가는으뜸체" pitchFamily="18" charset="-127"/>
            </a:endParaRPr>
          </a:p>
          <a:p>
            <a:pPr marL="228600" indent="-228600">
              <a:lnSpc>
                <a:spcPct val="150000"/>
              </a:lnSpc>
              <a:buAutoNum type="arabicPeriod"/>
            </a:pPr>
            <a:r>
              <a:rPr lang="ko-KR" altLang="en-US" sz="900" dirty="0">
                <a:ea typeface="가는으뜸체" pitchFamily="18" charset="-127"/>
              </a:rPr>
              <a:t>당시 최종 </a:t>
            </a:r>
            <a:r>
              <a:rPr lang="ko-KR" altLang="en-US" sz="900" dirty="0" err="1">
                <a:ea typeface="가는으뜸체" pitchFamily="18" charset="-127"/>
              </a:rPr>
              <a:t>프리젠테이션을</a:t>
            </a:r>
            <a:r>
              <a:rPr lang="ko-KR" altLang="en-US" sz="900" dirty="0">
                <a:ea typeface="가는으뜸체" pitchFamily="18" charset="-127"/>
              </a:rPr>
              <a:t> 모회사인 </a:t>
            </a:r>
            <a:r>
              <a:rPr lang="en-US" altLang="ko-KR" sz="900" dirty="0">
                <a:ea typeface="가는으뜸체" pitchFamily="18" charset="-127"/>
              </a:rPr>
              <a:t>KT&amp;G </a:t>
            </a:r>
            <a:r>
              <a:rPr lang="ko-KR" altLang="en-US" sz="900" dirty="0">
                <a:ea typeface="가는으뜸체" pitchFamily="18" charset="-127"/>
              </a:rPr>
              <a:t>그룹 회장과 임원급 </a:t>
            </a:r>
            <a:r>
              <a:rPr lang="ko-KR" altLang="en-US" sz="900" dirty="0" err="1">
                <a:ea typeface="가는으뜸체" pitchFamily="18" charset="-127"/>
              </a:rPr>
              <a:t>참석하에</a:t>
            </a:r>
            <a:r>
              <a:rPr lang="ko-KR" altLang="en-US" sz="900" dirty="0">
                <a:ea typeface="가는으뜸체" pitchFamily="18" charset="-127"/>
              </a:rPr>
              <a:t> 성공적으로 실시 후</a:t>
            </a:r>
            <a:r>
              <a:rPr lang="en-US" altLang="ko-KR" sz="900" dirty="0">
                <a:ea typeface="가는으뜸체" pitchFamily="18" charset="-127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en-US" altLang="ko-KR" sz="900" dirty="0">
                <a:ea typeface="가는으뜸체" pitchFamily="18" charset="-127"/>
              </a:rPr>
              <a:t>     </a:t>
            </a:r>
            <a:r>
              <a:rPr lang="ko-KR" altLang="en-US" sz="900" dirty="0">
                <a:ea typeface="가는으뜸체" pitchFamily="18" charset="-127"/>
              </a:rPr>
              <a:t>본 컨설팅 전략 </a:t>
            </a:r>
            <a:r>
              <a:rPr lang="en-US" altLang="ko-KR" sz="900" dirty="0">
                <a:ea typeface="가는으뜸체" pitchFamily="18" charset="-127"/>
              </a:rPr>
              <a:t>22</a:t>
            </a:r>
            <a:r>
              <a:rPr lang="ko-KR" altLang="en-US" sz="900" dirty="0">
                <a:ea typeface="가는으뜸체" pitchFamily="18" charset="-127"/>
              </a:rPr>
              <a:t>가지 모두 실무에 적용하였고</a:t>
            </a:r>
            <a:r>
              <a:rPr lang="en-US" altLang="ko-KR" sz="900" dirty="0">
                <a:ea typeface="가는으뜸체" pitchFamily="18" charset="-127"/>
              </a:rPr>
              <a:t>,</a:t>
            </a:r>
            <a:r>
              <a:rPr lang="ko-KR" altLang="en-US" sz="900" dirty="0">
                <a:ea typeface="가는으뜸체" pitchFamily="18" charset="-127"/>
              </a:rPr>
              <a:t> 정관장은 조직과 시스템이 안정화되어 </a:t>
            </a:r>
            <a:r>
              <a:rPr lang="en-US" altLang="ko-KR" sz="900" dirty="0">
                <a:ea typeface="가는으뜸체" pitchFamily="18" charset="-127"/>
              </a:rPr>
              <a:t>1</a:t>
            </a:r>
            <a:r>
              <a:rPr lang="ko-KR" altLang="en-US" sz="900" dirty="0">
                <a:ea typeface="가는으뜸체" pitchFamily="18" charset="-127"/>
              </a:rPr>
              <a:t>조 매출의 회사로 성장하는데 기여 </a:t>
            </a:r>
            <a:endParaRPr lang="en-US" altLang="ko-KR" sz="900" dirty="0">
              <a:ea typeface="가는으뜸체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900" dirty="0">
                <a:ea typeface="가는으뜸체" pitchFamily="18" charset="-127"/>
              </a:rPr>
              <a:t>     </a:t>
            </a:r>
            <a:r>
              <a:rPr lang="ko-KR" altLang="en-US" sz="900" dirty="0">
                <a:ea typeface="가는으뜸체" pitchFamily="18" charset="-127"/>
              </a:rPr>
              <a:t>→  이후 </a:t>
            </a:r>
            <a:r>
              <a:rPr lang="en-US" altLang="ko-KR" sz="900" dirty="0">
                <a:ea typeface="가는으뜸체" pitchFamily="18" charset="-127"/>
              </a:rPr>
              <a:t>2</a:t>
            </a:r>
            <a:r>
              <a:rPr lang="ko-KR" altLang="en-US" sz="900" dirty="0">
                <a:ea typeface="가는으뜸체" pitchFamily="18" charset="-127"/>
              </a:rPr>
              <a:t>개 컨설팅을 추가 실행하게 된  성공사례</a:t>
            </a:r>
            <a:endParaRPr lang="ko-KR" altLang="en-US" sz="900" dirty="0"/>
          </a:p>
        </p:txBody>
      </p:sp>
      <p:sp>
        <p:nvSpPr>
          <p:cNvPr id="8" name="object 2">
            <a:extLst>
              <a:ext uri="{FF2B5EF4-FFF2-40B4-BE49-F238E27FC236}">
                <a16:creationId xmlns:a16="http://schemas.microsoft.com/office/drawing/2014/main" id="{4D5B73D6-F0B2-5754-B2A4-5A45D95C2A1F}"/>
              </a:ext>
            </a:extLst>
          </p:cNvPr>
          <p:cNvSpPr txBox="1">
            <a:spLocks/>
          </p:cNvSpPr>
          <p:nvPr/>
        </p:nvSpPr>
        <p:spPr>
          <a:xfrm>
            <a:off x="237025" y="260648"/>
            <a:ext cx="3796961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1800" b="1" i="0">
                <a:solidFill>
                  <a:srgbClr val="090950"/>
                </a:solidFill>
                <a:latin typeface="나눔고딕 ExtraBold"/>
                <a:ea typeface="+mj-ea"/>
                <a:cs typeface="나눔고딕 ExtraBold"/>
              </a:defRPr>
            </a:lvl1pPr>
          </a:lstStyle>
          <a:p>
            <a:pPr marL="12700" latinLnBrk="0">
              <a:spcBef>
                <a:spcPts val="100"/>
              </a:spcBef>
            </a:pPr>
            <a:r>
              <a:rPr lang="ko-KR" altLang="en-US" ker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프랜차이즈 기업 컨설팅</a:t>
            </a:r>
            <a:r>
              <a:rPr lang="ko-KR" altLang="en-US" kern="0" spc="-14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lang="ko-KR" altLang="en-US" ker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주요실적</a:t>
            </a:r>
            <a:endParaRPr lang="ko-KR" altLang="en-US" kern="0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grpSp>
        <p:nvGrpSpPr>
          <p:cNvPr id="9" name="object 3">
            <a:extLst>
              <a:ext uri="{FF2B5EF4-FFF2-40B4-BE49-F238E27FC236}">
                <a16:creationId xmlns:a16="http://schemas.microsoft.com/office/drawing/2014/main" id="{8BFDC467-C36B-71F6-021F-5A92FA6FA86A}"/>
              </a:ext>
            </a:extLst>
          </p:cNvPr>
          <p:cNvGrpSpPr/>
          <p:nvPr/>
        </p:nvGrpSpPr>
        <p:grpSpPr>
          <a:xfrm>
            <a:off x="251459" y="650763"/>
            <a:ext cx="8327390" cy="42545"/>
            <a:chOff x="251459" y="650763"/>
            <a:chExt cx="8327390" cy="42545"/>
          </a:xfrm>
        </p:grpSpPr>
        <p:sp>
          <p:nvSpPr>
            <p:cNvPr id="10" name="object 4">
              <a:extLst>
                <a:ext uri="{FF2B5EF4-FFF2-40B4-BE49-F238E27FC236}">
                  <a16:creationId xmlns:a16="http://schemas.microsoft.com/office/drawing/2014/main" id="{7805E61A-B272-894F-DFE5-17B9E404973A}"/>
                </a:ext>
              </a:extLst>
            </p:cNvPr>
            <p:cNvSpPr/>
            <p:nvPr/>
          </p:nvSpPr>
          <p:spPr>
            <a:xfrm>
              <a:off x="2816352" y="650763"/>
              <a:ext cx="5762625" cy="42545"/>
            </a:xfrm>
            <a:custGeom>
              <a:avLst/>
              <a:gdLst/>
              <a:ahLst/>
              <a:cxnLst/>
              <a:rect l="l" t="t" r="r" b="b"/>
              <a:pathLst>
                <a:path w="5762625" h="42545">
                  <a:moveTo>
                    <a:pt x="5762244" y="0"/>
                  </a:moveTo>
                  <a:lnTo>
                    <a:pt x="0" y="0"/>
                  </a:lnTo>
                  <a:lnTo>
                    <a:pt x="0" y="42402"/>
                  </a:lnTo>
                  <a:lnTo>
                    <a:pt x="5762244" y="42402"/>
                  </a:lnTo>
                  <a:lnTo>
                    <a:pt x="5762244" y="0"/>
                  </a:lnTo>
                  <a:close/>
                </a:path>
              </a:pathLst>
            </a:custGeom>
            <a:solidFill>
              <a:srgbClr val="E6EB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5">
              <a:extLst>
                <a:ext uri="{FF2B5EF4-FFF2-40B4-BE49-F238E27FC236}">
                  <a16:creationId xmlns:a16="http://schemas.microsoft.com/office/drawing/2014/main" id="{E7147F47-5708-0B20-9613-98197919D16D}"/>
                </a:ext>
              </a:extLst>
            </p:cNvPr>
            <p:cNvSpPr/>
            <p:nvPr/>
          </p:nvSpPr>
          <p:spPr>
            <a:xfrm>
              <a:off x="251459" y="650763"/>
              <a:ext cx="2688590" cy="42545"/>
            </a:xfrm>
            <a:custGeom>
              <a:avLst/>
              <a:gdLst/>
              <a:ahLst/>
              <a:cxnLst/>
              <a:rect l="l" t="t" r="r" b="b"/>
              <a:pathLst>
                <a:path w="2688590" h="42545">
                  <a:moveTo>
                    <a:pt x="2688082" y="0"/>
                  </a:moveTo>
                  <a:lnTo>
                    <a:pt x="0" y="0"/>
                  </a:lnTo>
                  <a:lnTo>
                    <a:pt x="0" y="42402"/>
                  </a:lnTo>
                  <a:lnTo>
                    <a:pt x="2688082" y="42402"/>
                  </a:lnTo>
                  <a:lnTo>
                    <a:pt x="2688082" y="0"/>
                  </a:lnTo>
                  <a:close/>
                </a:path>
              </a:pathLst>
            </a:custGeom>
            <a:solidFill>
              <a:srgbClr val="93B3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" name="그룹 1">
            <a:extLst>
              <a:ext uri="{FF2B5EF4-FFF2-40B4-BE49-F238E27FC236}">
                <a16:creationId xmlns:a16="http://schemas.microsoft.com/office/drawing/2014/main" id="{E4EB95E9-DD2C-4BFF-A2D7-9942EA2FBD0A}"/>
              </a:ext>
            </a:extLst>
          </p:cNvPr>
          <p:cNvGrpSpPr/>
          <p:nvPr/>
        </p:nvGrpSpPr>
        <p:grpSpPr>
          <a:xfrm>
            <a:off x="4874019" y="2643772"/>
            <a:ext cx="996660" cy="179062"/>
            <a:chOff x="220154" y="2751890"/>
            <a:chExt cx="996660" cy="179062"/>
          </a:xfrm>
        </p:grpSpPr>
        <p:sp>
          <p:nvSpPr>
            <p:cNvPr id="3" name="사각형: 둥근 모서리 2">
              <a:extLst>
                <a:ext uri="{FF2B5EF4-FFF2-40B4-BE49-F238E27FC236}">
                  <a16:creationId xmlns:a16="http://schemas.microsoft.com/office/drawing/2014/main" id="{DF2A0602-0AB4-AA59-326F-969D46F582A8}"/>
                </a:ext>
              </a:extLst>
            </p:cNvPr>
            <p:cNvSpPr/>
            <p:nvPr/>
          </p:nvSpPr>
          <p:spPr>
            <a:xfrm>
              <a:off x="220154" y="2751890"/>
              <a:ext cx="746932" cy="179062"/>
            </a:xfrm>
            <a:prstGeom prst="roundRect">
              <a:avLst/>
            </a:prstGeom>
            <a:noFill/>
            <a:ln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900" dirty="0">
                  <a:solidFill>
                    <a:srgbClr val="FF0000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우수 성과</a:t>
              </a:r>
            </a:p>
          </p:txBody>
        </p:sp>
        <p:pic>
          <p:nvPicPr>
            <p:cNvPr id="4" name="object 11">
              <a:extLst>
                <a:ext uri="{FF2B5EF4-FFF2-40B4-BE49-F238E27FC236}">
                  <a16:creationId xmlns:a16="http://schemas.microsoft.com/office/drawing/2014/main" id="{BB32A226-279A-0CFD-06DA-E10B6001385C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68986" y="2802383"/>
              <a:ext cx="147828" cy="100584"/>
            </a:xfrm>
            <a:prstGeom prst="rect">
              <a:avLst/>
            </a:prstGeom>
          </p:spPr>
        </p:pic>
      </p:grpSp>
      <p:grpSp>
        <p:nvGrpSpPr>
          <p:cNvPr id="5" name="그룹 4">
            <a:extLst>
              <a:ext uri="{FF2B5EF4-FFF2-40B4-BE49-F238E27FC236}">
                <a16:creationId xmlns:a16="http://schemas.microsoft.com/office/drawing/2014/main" id="{93BA8A56-6346-F169-F64D-4C6F373A357A}"/>
              </a:ext>
            </a:extLst>
          </p:cNvPr>
          <p:cNvGrpSpPr/>
          <p:nvPr/>
        </p:nvGrpSpPr>
        <p:grpSpPr>
          <a:xfrm>
            <a:off x="363591" y="2621227"/>
            <a:ext cx="996660" cy="179062"/>
            <a:chOff x="220154" y="2751890"/>
            <a:chExt cx="996660" cy="179062"/>
          </a:xfrm>
        </p:grpSpPr>
        <p:sp>
          <p:nvSpPr>
            <p:cNvPr id="6" name="사각형: 둥근 모서리 5">
              <a:extLst>
                <a:ext uri="{FF2B5EF4-FFF2-40B4-BE49-F238E27FC236}">
                  <a16:creationId xmlns:a16="http://schemas.microsoft.com/office/drawing/2014/main" id="{E990A20A-2062-C1AA-8F82-FC446FC59825}"/>
                </a:ext>
              </a:extLst>
            </p:cNvPr>
            <p:cNvSpPr/>
            <p:nvPr/>
          </p:nvSpPr>
          <p:spPr>
            <a:xfrm>
              <a:off x="220154" y="2751890"/>
              <a:ext cx="746932" cy="179062"/>
            </a:xfrm>
            <a:prstGeom prst="roundRect">
              <a:avLst/>
            </a:prstGeom>
            <a:noFill/>
            <a:ln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900" dirty="0">
                  <a:solidFill>
                    <a:srgbClr val="FF0000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우수 성과</a:t>
              </a:r>
            </a:p>
          </p:txBody>
        </p:sp>
        <p:pic>
          <p:nvPicPr>
            <p:cNvPr id="7" name="object 11">
              <a:extLst>
                <a:ext uri="{FF2B5EF4-FFF2-40B4-BE49-F238E27FC236}">
                  <a16:creationId xmlns:a16="http://schemas.microsoft.com/office/drawing/2014/main" id="{85DA0AEA-AD61-E447-B5F1-268D256DCEA8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68986" y="2802383"/>
              <a:ext cx="147828" cy="100584"/>
            </a:xfrm>
            <a:prstGeom prst="rect">
              <a:avLst/>
            </a:prstGeom>
          </p:spPr>
        </p:pic>
      </p:grpSp>
      <p:grpSp>
        <p:nvGrpSpPr>
          <p:cNvPr id="12" name="그룹 11">
            <a:extLst>
              <a:ext uri="{FF2B5EF4-FFF2-40B4-BE49-F238E27FC236}">
                <a16:creationId xmlns:a16="http://schemas.microsoft.com/office/drawing/2014/main" id="{8FBE29E6-552E-B29F-F406-D5E9ABD637DC}"/>
              </a:ext>
            </a:extLst>
          </p:cNvPr>
          <p:cNvGrpSpPr/>
          <p:nvPr/>
        </p:nvGrpSpPr>
        <p:grpSpPr>
          <a:xfrm>
            <a:off x="484802" y="5179783"/>
            <a:ext cx="1133634" cy="179062"/>
            <a:chOff x="462120" y="2883281"/>
            <a:chExt cx="1133634" cy="179062"/>
          </a:xfrm>
        </p:grpSpPr>
        <p:pic>
          <p:nvPicPr>
            <p:cNvPr id="13" name="object 11">
              <a:extLst>
                <a:ext uri="{FF2B5EF4-FFF2-40B4-BE49-F238E27FC236}">
                  <a16:creationId xmlns:a16="http://schemas.microsoft.com/office/drawing/2014/main" id="{F8DF0042-887D-C85D-6FCC-6F683465B460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347155" y="2888237"/>
              <a:ext cx="248599" cy="169150"/>
            </a:xfrm>
            <a:prstGeom prst="rect">
              <a:avLst/>
            </a:prstGeom>
          </p:spPr>
        </p:pic>
        <p:sp>
          <p:nvSpPr>
            <p:cNvPr id="14" name="사각형: 둥근 모서리 13">
              <a:extLst>
                <a:ext uri="{FF2B5EF4-FFF2-40B4-BE49-F238E27FC236}">
                  <a16:creationId xmlns:a16="http://schemas.microsoft.com/office/drawing/2014/main" id="{AE552914-2673-D042-6A25-0FA728AFF8CF}"/>
                </a:ext>
              </a:extLst>
            </p:cNvPr>
            <p:cNvSpPr/>
            <p:nvPr/>
          </p:nvSpPr>
          <p:spPr>
            <a:xfrm>
              <a:off x="462120" y="2883281"/>
              <a:ext cx="746932" cy="179062"/>
            </a:xfrm>
            <a:prstGeom prst="roundRect">
              <a:avLst/>
            </a:prstGeom>
            <a:noFill/>
            <a:ln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900" dirty="0">
                  <a:solidFill>
                    <a:srgbClr val="FF0000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우수 성과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3149980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object 10"/>
          <p:cNvGrpSpPr/>
          <p:nvPr/>
        </p:nvGrpSpPr>
        <p:grpSpPr>
          <a:xfrm>
            <a:off x="261366" y="804672"/>
            <a:ext cx="4305300" cy="1752600"/>
            <a:chOff x="4631435" y="804672"/>
            <a:chExt cx="4305300" cy="1752600"/>
          </a:xfrm>
        </p:grpSpPr>
        <p:sp>
          <p:nvSpPr>
            <p:cNvPr id="11" name="object 11"/>
            <p:cNvSpPr/>
            <p:nvPr/>
          </p:nvSpPr>
          <p:spPr>
            <a:xfrm>
              <a:off x="4645913" y="819150"/>
              <a:ext cx="4276090" cy="1723389"/>
            </a:xfrm>
            <a:custGeom>
              <a:avLst/>
              <a:gdLst/>
              <a:ahLst/>
              <a:cxnLst/>
              <a:rect l="l" t="t" r="r" b="b"/>
              <a:pathLst>
                <a:path w="4276090" h="1723389">
                  <a:moveTo>
                    <a:pt x="0" y="1723136"/>
                  </a:moveTo>
                  <a:lnTo>
                    <a:pt x="4276090" y="1723136"/>
                  </a:lnTo>
                  <a:lnTo>
                    <a:pt x="4276090" y="0"/>
                  </a:lnTo>
                  <a:lnTo>
                    <a:pt x="0" y="0"/>
                  </a:lnTo>
                  <a:lnTo>
                    <a:pt x="0" y="1723136"/>
                  </a:lnTo>
                  <a:close/>
                </a:path>
              </a:pathLst>
            </a:custGeom>
            <a:ln w="28955">
              <a:solidFill>
                <a:srgbClr val="E6EBF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943855" y="1254252"/>
              <a:ext cx="1135379" cy="336803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992111" y="1207008"/>
              <a:ext cx="1792224" cy="472439"/>
            </a:xfrm>
            <a:prstGeom prst="rect">
              <a:avLst/>
            </a:prstGeom>
          </p:spPr>
        </p:pic>
      </p:grpSp>
      <p:grpSp>
        <p:nvGrpSpPr>
          <p:cNvPr id="14" name="object 14"/>
          <p:cNvGrpSpPr/>
          <p:nvPr/>
        </p:nvGrpSpPr>
        <p:grpSpPr>
          <a:xfrm>
            <a:off x="4616703" y="797142"/>
            <a:ext cx="4305300" cy="1752600"/>
            <a:chOff x="246888" y="2615183"/>
            <a:chExt cx="4305300" cy="1752600"/>
          </a:xfrm>
        </p:grpSpPr>
        <p:sp>
          <p:nvSpPr>
            <p:cNvPr id="15" name="object 15"/>
            <p:cNvSpPr/>
            <p:nvPr/>
          </p:nvSpPr>
          <p:spPr>
            <a:xfrm>
              <a:off x="261366" y="2629661"/>
              <a:ext cx="4276090" cy="1723389"/>
            </a:xfrm>
            <a:custGeom>
              <a:avLst/>
              <a:gdLst/>
              <a:ahLst/>
              <a:cxnLst/>
              <a:rect l="l" t="t" r="r" b="b"/>
              <a:pathLst>
                <a:path w="4276090" h="1723389">
                  <a:moveTo>
                    <a:pt x="0" y="1723136"/>
                  </a:moveTo>
                  <a:lnTo>
                    <a:pt x="4276090" y="1723136"/>
                  </a:lnTo>
                  <a:lnTo>
                    <a:pt x="4276090" y="0"/>
                  </a:lnTo>
                  <a:lnTo>
                    <a:pt x="0" y="0"/>
                  </a:lnTo>
                  <a:lnTo>
                    <a:pt x="0" y="1723136"/>
                  </a:lnTo>
                  <a:close/>
                </a:path>
              </a:pathLst>
            </a:custGeom>
            <a:ln w="28955">
              <a:solidFill>
                <a:srgbClr val="E6EBF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73024" y="3112007"/>
              <a:ext cx="854963" cy="275844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334767" y="3093719"/>
              <a:ext cx="2144268" cy="367284"/>
            </a:xfrm>
            <a:prstGeom prst="rect">
              <a:avLst/>
            </a:prstGeom>
          </p:spPr>
        </p:pic>
      </p:grpSp>
      <p:grpSp>
        <p:nvGrpSpPr>
          <p:cNvPr id="18" name="object 18"/>
          <p:cNvGrpSpPr/>
          <p:nvPr/>
        </p:nvGrpSpPr>
        <p:grpSpPr>
          <a:xfrm>
            <a:off x="4644008" y="2624340"/>
            <a:ext cx="4244532" cy="1740764"/>
            <a:chOff x="4645913" y="2629661"/>
            <a:chExt cx="4276090" cy="1723389"/>
          </a:xfrm>
        </p:grpSpPr>
        <p:sp>
          <p:nvSpPr>
            <p:cNvPr id="19" name="object 19"/>
            <p:cNvSpPr/>
            <p:nvPr/>
          </p:nvSpPr>
          <p:spPr>
            <a:xfrm>
              <a:off x="4645913" y="2629661"/>
              <a:ext cx="4276090" cy="1723389"/>
            </a:xfrm>
            <a:custGeom>
              <a:avLst/>
              <a:gdLst/>
              <a:ahLst/>
              <a:cxnLst/>
              <a:rect l="l" t="t" r="r" b="b"/>
              <a:pathLst>
                <a:path w="4276090" h="1723389">
                  <a:moveTo>
                    <a:pt x="0" y="1723136"/>
                  </a:moveTo>
                  <a:lnTo>
                    <a:pt x="4276090" y="1723136"/>
                  </a:lnTo>
                  <a:lnTo>
                    <a:pt x="4276090" y="0"/>
                  </a:lnTo>
                  <a:lnTo>
                    <a:pt x="0" y="0"/>
                  </a:lnTo>
                  <a:lnTo>
                    <a:pt x="0" y="1723136"/>
                  </a:lnTo>
                  <a:close/>
                </a:path>
              </a:pathLst>
            </a:custGeom>
            <a:ln w="28955">
              <a:solidFill>
                <a:srgbClr val="E6EBF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931663" y="3055619"/>
              <a:ext cx="1246632" cy="335279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190231" y="2924555"/>
              <a:ext cx="1656587" cy="597408"/>
            </a:xfrm>
            <a:prstGeom prst="rect">
              <a:avLst/>
            </a:prstGeom>
          </p:spPr>
        </p:pic>
      </p:grpSp>
      <p:grpSp>
        <p:nvGrpSpPr>
          <p:cNvPr id="22" name="object 22"/>
          <p:cNvGrpSpPr/>
          <p:nvPr/>
        </p:nvGrpSpPr>
        <p:grpSpPr>
          <a:xfrm>
            <a:off x="251520" y="2599997"/>
            <a:ext cx="4305300" cy="1770683"/>
            <a:chOff x="246888" y="4427220"/>
            <a:chExt cx="4305300" cy="1752600"/>
          </a:xfrm>
        </p:grpSpPr>
        <p:sp>
          <p:nvSpPr>
            <p:cNvPr id="23" name="object 23"/>
            <p:cNvSpPr/>
            <p:nvPr/>
          </p:nvSpPr>
          <p:spPr>
            <a:xfrm>
              <a:off x="261366" y="4441698"/>
              <a:ext cx="4276090" cy="1723389"/>
            </a:xfrm>
            <a:custGeom>
              <a:avLst/>
              <a:gdLst/>
              <a:ahLst/>
              <a:cxnLst/>
              <a:rect l="l" t="t" r="r" b="b"/>
              <a:pathLst>
                <a:path w="4276090" h="1723389">
                  <a:moveTo>
                    <a:pt x="0" y="1723136"/>
                  </a:moveTo>
                  <a:lnTo>
                    <a:pt x="4276090" y="1723136"/>
                  </a:lnTo>
                  <a:lnTo>
                    <a:pt x="4276090" y="0"/>
                  </a:lnTo>
                  <a:lnTo>
                    <a:pt x="0" y="0"/>
                  </a:lnTo>
                  <a:lnTo>
                    <a:pt x="0" y="1723136"/>
                  </a:lnTo>
                  <a:close/>
                </a:path>
              </a:pathLst>
            </a:custGeom>
            <a:ln w="28955">
              <a:solidFill>
                <a:srgbClr val="E6EBF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41020" y="4791456"/>
              <a:ext cx="981456" cy="548640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321052" y="4725924"/>
              <a:ext cx="2025396" cy="507491"/>
            </a:xfrm>
            <a:prstGeom prst="rect">
              <a:avLst/>
            </a:prstGeom>
          </p:spPr>
        </p:pic>
      </p:grpSp>
      <p:grpSp>
        <p:nvGrpSpPr>
          <p:cNvPr id="26" name="object 26"/>
          <p:cNvGrpSpPr/>
          <p:nvPr/>
        </p:nvGrpSpPr>
        <p:grpSpPr>
          <a:xfrm>
            <a:off x="298703" y="4443069"/>
            <a:ext cx="4253231" cy="1723389"/>
            <a:chOff x="4645913" y="4441698"/>
            <a:chExt cx="4253231" cy="1723389"/>
          </a:xfrm>
        </p:grpSpPr>
        <p:sp>
          <p:nvSpPr>
            <p:cNvPr id="27" name="object 27"/>
            <p:cNvSpPr/>
            <p:nvPr/>
          </p:nvSpPr>
          <p:spPr>
            <a:xfrm>
              <a:off x="4645913" y="4441698"/>
              <a:ext cx="4253231" cy="1723389"/>
            </a:xfrm>
            <a:custGeom>
              <a:avLst/>
              <a:gdLst/>
              <a:ahLst/>
              <a:cxnLst/>
              <a:rect l="l" t="t" r="r" b="b"/>
              <a:pathLst>
                <a:path w="4276090" h="1723389">
                  <a:moveTo>
                    <a:pt x="0" y="1723136"/>
                  </a:moveTo>
                  <a:lnTo>
                    <a:pt x="4276090" y="1723136"/>
                  </a:lnTo>
                  <a:lnTo>
                    <a:pt x="4276090" y="0"/>
                  </a:lnTo>
                  <a:lnTo>
                    <a:pt x="0" y="0"/>
                  </a:lnTo>
                  <a:lnTo>
                    <a:pt x="0" y="1723136"/>
                  </a:lnTo>
                  <a:close/>
                </a:path>
              </a:pathLst>
            </a:custGeom>
            <a:ln w="28955">
              <a:solidFill>
                <a:srgbClr val="E6EBF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192267" y="4803648"/>
              <a:ext cx="918972" cy="448055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104887" y="4567428"/>
              <a:ext cx="1761744" cy="989076"/>
            </a:xfrm>
            <a:prstGeom prst="rect">
              <a:avLst/>
            </a:prstGeom>
          </p:spPr>
        </p:pic>
      </p:grpSp>
      <p:sp>
        <p:nvSpPr>
          <p:cNvPr id="51" name="object 5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pPr marL="38100">
                <a:lnSpc>
                  <a:spcPct val="100000"/>
                </a:lnSpc>
                <a:spcBef>
                  <a:spcPts val="40"/>
                </a:spcBef>
              </a:pPr>
              <a:t>36</a:t>
            </a:fld>
            <a:endParaRPr dirty="0"/>
          </a:p>
        </p:txBody>
      </p:sp>
      <p:sp>
        <p:nvSpPr>
          <p:cNvPr id="32" name="object 32"/>
          <p:cNvSpPr txBox="1"/>
          <p:nvPr/>
        </p:nvSpPr>
        <p:spPr>
          <a:xfrm>
            <a:off x="542164" y="1913635"/>
            <a:ext cx="2192654" cy="551180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0"/>
              </a:spcBef>
            </a:pPr>
            <a:r>
              <a:rPr sz="900" b="1" spc="5" dirty="0">
                <a:latin typeface="나눔고딕 ExtraBold"/>
                <a:cs typeface="나눔고딕 ExtraBold"/>
              </a:rPr>
              <a:t>컨설</a:t>
            </a:r>
            <a:r>
              <a:rPr sz="900" b="1" dirty="0">
                <a:latin typeface="나눔고딕 ExtraBold"/>
                <a:cs typeface="나눔고딕 ExtraBold"/>
              </a:rPr>
              <a:t>팅</a:t>
            </a:r>
            <a:r>
              <a:rPr sz="900" b="1" spc="-55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내용</a:t>
            </a:r>
            <a:endParaRPr sz="900" dirty="0">
              <a:latin typeface="나눔고딕 ExtraBold"/>
              <a:cs typeface="나눔고딕 ExtraBold"/>
            </a:endParaRPr>
          </a:p>
          <a:p>
            <a:pPr marL="82550" indent="-70485">
              <a:lnSpc>
                <a:spcPct val="100000"/>
              </a:lnSpc>
              <a:spcBef>
                <a:spcPts val="300"/>
              </a:spcBef>
              <a:buChar char="-"/>
              <a:tabLst>
                <a:tab pos="83185" algn="l"/>
              </a:tabLst>
            </a:pPr>
            <a:r>
              <a:rPr sz="900" b="1" dirty="0">
                <a:latin typeface="나눔고딕 ExtraBold"/>
                <a:cs typeface="나눔고딕 ExtraBold"/>
              </a:rPr>
              <a:t>와라와라</a:t>
            </a:r>
            <a:r>
              <a:rPr sz="900" b="1" spc="-35" dirty="0">
                <a:latin typeface="나눔고딕 ExtraBold"/>
                <a:cs typeface="나눔고딕 ExtraBold"/>
              </a:rPr>
              <a:t> </a:t>
            </a:r>
            <a:r>
              <a:rPr sz="900" b="1" dirty="0">
                <a:latin typeface="나눔고딕 ExtraBold"/>
                <a:cs typeface="나눔고딕 ExtraBold"/>
              </a:rPr>
              <a:t>매장</a:t>
            </a:r>
            <a:r>
              <a:rPr sz="900" b="1" spc="-35" dirty="0">
                <a:latin typeface="나눔고딕 ExtraBold"/>
                <a:cs typeface="나눔고딕 ExtraBold"/>
              </a:rPr>
              <a:t> </a:t>
            </a:r>
            <a:r>
              <a:rPr sz="900" b="1" dirty="0">
                <a:latin typeface="나눔고딕 ExtraBold"/>
                <a:cs typeface="나눔고딕 ExtraBold"/>
              </a:rPr>
              <a:t>마케팅</a:t>
            </a:r>
            <a:r>
              <a:rPr sz="900" b="1" spc="-30" dirty="0">
                <a:latin typeface="나눔고딕 ExtraBold"/>
                <a:cs typeface="나눔고딕 ExtraBold"/>
              </a:rPr>
              <a:t> </a:t>
            </a:r>
            <a:r>
              <a:rPr sz="900" b="1" dirty="0" err="1">
                <a:latin typeface="나눔고딕 ExtraBold"/>
                <a:cs typeface="나눔고딕 ExtraBold"/>
              </a:rPr>
              <a:t>전략</a:t>
            </a:r>
            <a:r>
              <a:rPr sz="900" b="1" spc="-35" dirty="0">
                <a:latin typeface="나눔고딕 ExtraBold"/>
                <a:cs typeface="나눔고딕 ExtraBold"/>
              </a:rPr>
              <a:t> </a:t>
            </a:r>
            <a:r>
              <a:rPr sz="900" b="1" spc="5" dirty="0" err="1">
                <a:latin typeface="나눔고딕 ExtraBold"/>
                <a:cs typeface="나눔고딕 ExtraBold"/>
              </a:rPr>
              <a:t>컨설팅</a:t>
            </a:r>
            <a:endParaRPr sz="900" dirty="0">
              <a:latin typeface="나눔고딕 ExtraBold"/>
              <a:cs typeface="나눔고딕 ExtraBold"/>
            </a:endParaRPr>
          </a:p>
          <a:p>
            <a:pPr marL="82550" indent="-70485">
              <a:lnSpc>
                <a:spcPct val="100000"/>
              </a:lnSpc>
              <a:spcBef>
                <a:spcPts val="300"/>
              </a:spcBef>
              <a:buChar char="-"/>
              <a:tabLst>
                <a:tab pos="83185" algn="l"/>
              </a:tabLst>
            </a:pPr>
            <a:r>
              <a:rPr sz="900" b="1" spc="5" dirty="0">
                <a:latin typeface="나눔고딕 ExtraBold"/>
                <a:cs typeface="나눔고딕 ExtraBold"/>
              </a:rPr>
              <a:t>컨설</a:t>
            </a:r>
            <a:r>
              <a:rPr sz="900" b="1" dirty="0">
                <a:latin typeface="나눔고딕 ExtraBold"/>
                <a:cs typeface="나눔고딕 ExtraBold"/>
              </a:rPr>
              <a:t>팅</a:t>
            </a:r>
            <a:r>
              <a:rPr sz="900" b="1" spc="-30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기</a:t>
            </a:r>
            <a:r>
              <a:rPr sz="900" b="1" dirty="0">
                <a:latin typeface="나눔고딕 ExtraBold"/>
                <a:cs typeface="나눔고딕 ExtraBold"/>
              </a:rPr>
              <a:t>간</a:t>
            </a:r>
            <a:r>
              <a:rPr sz="900" b="1" spc="-10" dirty="0">
                <a:latin typeface="나눔고딕 ExtraBold"/>
                <a:cs typeface="나눔고딕 ExtraBold"/>
              </a:rPr>
              <a:t> </a:t>
            </a:r>
            <a:r>
              <a:rPr sz="900" b="1" spc="-15" dirty="0">
                <a:latin typeface="나눔고딕 ExtraBold"/>
                <a:cs typeface="나눔고딕 ExtraBold"/>
              </a:rPr>
              <a:t>:</a:t>
            </a:r>
            <a:r>
              <a:rPr sz="900" b="1" spc="-35" dirty="0">
                <a:latin typeface="나눔고딕 ExtraBold"/>
                <a:cs typeface="나눔고딕 ExtraBold"/>
              </a:rPr>
              <a:t> </a:t>
            </a:r>
            <a:r>
              <a:rPr sz="900" b="1" spc="-10" dirty="0">
                <a:latin typeface="나눔고딕 ExtraBold"/>
                <a:cs typeface="나눔고딕 ExtraBold"/>
              </a:rPr>
              <a:t>2</a:t>
            </a:r>
            <a:r>
              <a:rPr sz="900" b="1" spc="5" dirty="0">
                <a:latin typeface="나눔고딕 ExtraBold"/>
                <a:cs typeface="나눔고딕 ExtraBold"/>
              </a:rPr>
              <a:t>개월</a:t>
            </a:r>
            <a:endParaRPr sz="900" dirty="0">
              <a:latin typeface="나눔고딕 ExtraBold"/>
              <a:cs typeface="나눔고딕 ExtraBold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323528" y="942856"/>
            <a:ext cx="40132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20" dirty="0">
                <a:latin typeface="나눔고딕 ExtraBold"/>
                <a:cs typeface="나눔고딕 ExtraBold"/>
              </a:rPr>
              <a:t>2010</a:t>
            </a:r>
            <a:r>
              <a:rPr sz="900" b="1" dirty="0">
                <a:latin typeface="나눔고딕 ExtraBold"/>
                <a:cs typeface="나눔고딕 ExtraBold"/>
              </a:rPr>
              <a:t>년</a:t>
            </a:r>
            <a:endParaRPr sz="900">
              <a:latin typeface="나눔고딕 ExtraBold"/>
              <a:cs typeface="나눔고딕 ExtraBold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4858510" y="1818985"/>
            <a:ext cx="59880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latin typeface="나눔고딕 ExtraBold"/>
                <a:cs typeface="나눔고딕 ExtraBold"/>
              </a:rPr>
              <a:t>컨설팅</a:t>
            </a:r>
            <a:r>
              <a:rPr sz="900" b="1" spc="-60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내용</a:t>
            </a:r>
            <a:endParaRPr sz="900">
              <a:latin typeface="나눔고딕 ExtraBold"/>
              <a:cs typeface="나눔고딕 ExtraBold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4858510" y="1960717"/>
            <a:ext cx="2292604" cy="427990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85725" indent="-73660">
              <a:lnSpc>
                <a:spcPct val="100000"/>
              </a:lnSpc>
              <a:spcBef>
                <a:spcPts val="600"/>
              </a:spcBef>
              <a:buFont typeface=""/>
              <a:buChar char="-"/>
              <a:tabLst>
                <a:tab pos="86360" algn="l"/>
              </a:tabLst>
            </a:pPr>
            <a:r>
              <a:rPr sz="900" b="1" dirty="0">
                <a:latin typeface="나눔고딕 ExtraBold"/>
                <a:cs typeface="나눔고딕 ExtraBold"/>
              </a:rPr>
              <a:t>프랜차이즈</a:t>
            </a:r>
            <a:r>
              <a:rPr sz="900" b="1" spc="-45" dirty="0">
                <a:latin typeface="나눔고딕 ExtraBold"/>
                <a:cs typeface="나눔고딕 ExtraBold"/>
              </a:rPr>
              <a:t> </a:t>
            </a:r>
            <a:r>
              <a:rPr sz="900" b="1" dirty="0">
                <a:latin typeface="나눔고딕 ExtraBold"/>
                <a:cs typeface="나눔고딕 ExtraBold"/>
              </a:rPr>
              <a:t>가맹사업</a:t>
            </a:r>
            <a:r>
              <a:rPr sz="900" b="1" spc="-40" dirty="0">
                <a:latin typeface="나눔고딕 ExtraBold"/>
                <a:cs typeface="나눔고딕 ExtraBold"/>
              </a:rPr>
              <a:t> </a:t>
            </a:r>
            <a:r>
              <a:rPr sz="900" b="1" dirty="0">
                <a:latin typeface="나눔고딕 ExtraBold"/>
                <a:cs typeface="나눔고딕 ExtraBold"/>
              </a:rPr>
              <a:t>시스템구축</a:t>
            </a:r>
            <a:r>
              <a:rPr sz="900" b="1" spc="-35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컨설팅</a:t>
            </a:r>
            <a:endParaRPr sz="900">
              <a:latin typeface="나눔고딕 ExtraBold"/>
              <a:cs typeface="나눔고딕 ExtraBold"/>
            </a:endParaRPr>
          </a:p>
          <a:p>
            <a:pPr marL="85725" indent="-73660">
              <a:lnSpc>
                <a:spcPct val="100000"/>
              </a:lnSpc>
              <a:spcBef>
                <a:spcPts val="505"/>
              </a:spcBef>
              <a:buFont typeface=""/>
              <a:buChar char="-"/>
              <a:tabLst>
                <a:tab pos="86360" algn="l"/>
              </a:tabLst>
            </a:pPr>
            <a:r>
              <a:rPr sz="900" b="1" spc="5" dirty="0">
                <a:latin typeface="나눔고딕 ExtraBold"/>
                <a:cs typeface="나눔고딕 ExtraBold"/>
              </a:rPr>
              <a:t>컨설</a:t>
            </a:r>
            <a:r>
              <a:rPr sz="900" b="1" dirty="0">
                <a:latin typeface="나눔고딕 ExtraBold"/>
                <a:cs typeface="나눔고딕 ExtraBold"/>
              </a:rPr>
              <a:t>팅</a:t>
            </a:r>
            <a:r>
              <a:rPr sz="900" b="1" spc="-30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기</a:t>
            </a:r>
            <a:r>
              <a:rPr sz="900" b="1" dirty="0">
                <a:latin typeface="나눔고딕 ExtraBold"/>
                <a:cs typeface="나눔고딕 ExtraBold"/>
              </a:rPr>
              <a:t>간</a:t>
            </a:r>
            <a:r>
              <a:rPr sz="900" b="1" spc="-20" dirty="0">
                <a:latin typeface="나눔고딕 ExtraBold"/>
                <a:cs typeface="나눔고딕 ExtraBold"/>
              </a:rPr>
              <a:t> </a:t>
            </a:r>
            <a:r>
              <a:rPr sz="900" b="1" spc="-15" dirty="0">
                <a:latin typeface="나눔고딕 ExtraBold"/>
                <a:cs typeface="나눔고딕 ExtraBold"/>
              </a:rPr>
              <a:t>:</a:t>
            </a:r>
            <a:r>
              <a:rPr sz="900" b="1" spc="-35" dirty="0">
                <a:latin typeface="나눔고딕 ExtraBold"/>
                <a:cs typeface="나눔고딕 ExtraBold"/>
              </a:rPr>
              <a:t> </a:t>
            </a:r>
            <a:r>
              <a:rPr sz="900" b="1" spc="-10" dirty="0">
                <a:latin typeface="나눔고딕 ExtraBold"/>
                <a:cs typeface="나눔고딕 ExtraBold"/>
              </a:rPr>
              <a:t>6</a:t>
            </a:r>
            <a:r>
              <a:rPr sz="900" b="1" spc="5" dirty="0">
                <a:latin typeface="나눔고딕 ExtraBold"/>
                <a:cs typeface="나눔고딕 ExtraBold"/>
              </a:rPr>
              <a:t>개월</a:t>
            </a:r>
            <a:endParaRPr sz="900">
              <a:latin typeface="나눔고딕 ExtraBold"/>
              <a:cs typeface="나눔고딕 ExtraBold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4694833" y="928048"/>
            <a:ext cx="40132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20" dirty="0">
                <a:latin typeface="나눔고딕 ExtraBold"/>
                <a:cs typeface="나눔고딕 ExtraBold"/>
              </a:rPr>
              <a:t>2010</a:t>
            </a:r>
            <a:r>
              <a:rPr sz="900" b="1" dirty="0">
                <a:latin typeface="나눔고딕 ExtraBold"/>
                <a:cs typeface="나눔고딕 ExtraBold"/>
              </a:rPr>
              <a:t>년</a:t>
            </a:r>
            <a:endParaRPr sz="900">
              <a:latin typeface="나눔고딕 ExtraBold"/>
              <a:cs typeface="나눔고딕 ExtraBold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4893943" y="3709082"/>
            <a:ext cx="1671829" cy="552450"/>
          </a:xfrm>
          <a:prstGeom prst="rect">
            <a:avLst/>
          </a:prstGeom>
        </p:spPr>
        <p:txBody>
          <a:bodyPr vert="horz" wrap="square" lIns="0" tIns="514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05"/>
              </a:spcBef>
            </a:pPr>
            <a:r>
              <a:rPr sz="900" b="1" dirty="0">
                <a:latin typeface="나눔고딕 ExtraBold"/>
                <a:cs typeface="나눔고딕 ExtraBold"/>
              </a:rPr>
              <a:t>컨설팅</a:t>
            </a:r>
            <a:r>
              <a:rPr sz="900" b="1" spc="-60" dirty="0">
                <a:latin typeface="나눔고딕 ExtraBold"/>
                <a:cs typeface="나눔고딕 ExtraBold"/>
              </a:rPr>
              <a:t> </a:t>
            </a:r>
            <a:r>
              <a:rPr sz="900" b="1" dirty="0">
                <a:latin typeface="나눔고딕 ExtraBold"/>
                <a:cs typeface="나눔고딕 ExtraBold"/>
              </a:rPr>
              <a:t>내용</a:t>
            </a:r>
            <a:endParaRPr sz="900">
              <a:latin typeface="나눔고딕 ExtraBold"/>
              <a:cs typeface="나눔고딕 ExtraBold"/>
            </a:endParaRPr>
          </a:p>
          <a:p>
            <a:pPr marL="73025" indent="-73660">
              <a:lnSpc>
                <a:spcPct val="100000"/>
              </a:lnSpc>
              <a:spcBef>
                <a:spcPts val="300"/>
              </a:spcBef>
              <a:buFont typeface=""/>
              <a:buChar char="-"/>
              <a:tabLst>
                <a:tab pos="73660" algn="l"/>
              </a:tabLst>
            </a:pPr>
            <a:r>
              <a:rPr sz="900" b="1" spc="5" dirty="0">
                <a:latin typeface="나눔고딕 ExtraBold"/>
                <a:cs typeface="나눔고딕 ExtraBold"/>
              </a:rPr>
              <a:t>정관</a:t>
            </a:r>
            <a:r>
              <a:rPr sz="900" b="1" dirty="0">
                <a:latin typeface="나눔고딕 ExtraBold"/>
                <a:cs typeface="나눔고딕 ExtraBold"/>
              </a:rPr>
              <a:t>장</a:t>
            </a:r>
            <a:r>
              <a:rPr sz="900" b="1" spc="-45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사업전략자</a:t>
            </a:r>
            <a:r>
              <a:rPr sz="900" b="1" dirty="0">
                <a:latin typeface="나눔고딕 ExtraBold"/>
                <a:cs typeface="나눔고딕 ExtraBold"/>
              </a:rPr>
              <a:t>문</a:t>
            </a:r>
            <a:r>
              <a:rPr sz="900" b="1" spc="-45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컨설팅</a:t>
            </a:r>
            <a:endParaRPr sz="900">
              <a:latin typeface="나눔고딕 ExtraBold"/>
              <a:cs typeface="나눔고딕 ExtraBold"/>
            </a:endParaRPr>
          </a:p>
          <a:p>
            <a:pPr marL="73025" indent="-73660">
              <a:lnSpc>
                <a:spcPct val="100000"/>
              </a:lnSpc>
              <a:spcBef>
                <a:spcPts val="300"/>
              </a:spcBef>
              <a:buFont typeface=""/>
              <a:buChar char="-"/>
              <a:tabLst>
                <a:tab pos="73660" algn="l"/>
              </a:tabLst>
            </a:pPr>
            <a:r>
              <a:rPr sz="900" b="1" spc="5" dirty="0">
                <a:latin typeface="나눔고딕 ExtraBold"/>
                <a:cs typeface="나눔고딕 ExtraBold"/>
              </a:rPr>
              <a:t>컨설</a:t>
            </a:r>
            <a:r>
              <a:rPr sz="900" b="1" dirty="0">
                <a:latin typeface="나눔고딕 ExtraBold"/>
                <a:cs typeface="나눔고딕 ExtraBold"/>
              </a:rPr>
              <a:t>팅</a:t>
            </a:r>
            <a:r>
              <a:rPr sz="900" b="1" spc="-30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기</a:t>
            </a:r>
            <a:r>
              <a:rPr sz="900" b="1" dirty="0">
                <a:latin typeface="나눔고딕 ExtraBold"/>
                <a:cs typeface="나눔고딕 ExtraBold"/>
              </a:rPr>
              <a:t>간</a:t>
            </a:r>
            <a:r>
              <a:rPr sz="900" b="1" spc="-20" dirty="0">
                <a:latin typeface="나눔고딕 ExtraBold"/>
                <a:cs typeface="나눔고딕 ExtraBold"/>
              </a:rPr>
              <a:t> </a:t>
            </a:r>
            <a:r>
              <a:rPr sz="900" b="1" spc="-15" dirty="0">
                <a:latin typeface="나눔고딕 ExtraBold"/>
                <a:cs typeface="나눔고딕 ExtraBold"/>
              </a:rPr>
              <a:t>:</a:t>
            </a:r>
            <a:r>
              <a:rPr sz="900" b="1" spc="-35" dirty="0">
                <a:latin typeface="나눔고딕 ExtraBold"/>
                <a:cs typeface="나눔고딕 ExtraBold"/>
              </a:rPr>
              <a:t> </a:t>
            </a:r>
            <a:r>
              <a:rPr sz="900" b="1" spc="-10" dirty="0">
                <a:latin typeface="나눔고딕 ExtraBold"/>
                <a:cs typeface="나눔고딕 ExtraBold"/>
              </a:rPr>
              <a:t>3</a:t>
            </a:r>
            <a:r>
              <a:rPr sz="900" b="1" spc="5" dirty="0">
                <a:latin typeface="나눔고딕 ExtraBold"/>
                <a:cs typeface="나눔고딕 ExtraBold"/>
              </a:rPr>
              <a:t>개월</a:t>
            </a:r>
            <a:endParaRPr sz="900">
              <a:latin typeface="나눔고딕 ExtraBold"/>
              <a:cs typeface="나눔고딕 ExtraBold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4716016" y="2702572"/>
            <a:ext cx="39306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900" b="1" spc="-10" dirty="0">
                <a:latin typeface="나눔고딕 ExtraBold"/>
                <a:cs typeface="나눔고딕 ExtraBold"/>
              </a:rPr>
              <a:t>201</a:t>
            </a:r>
            <a:r>
              <a:rPr sz="900" b="1" spc="-20" dirty="0">
                <a:latin typeface="나눔고딕 ExtraBold"/>
                <a:cs typeface="나눔고딕 ExtraBold"/>
              </a:rPr>
              <a:t>1</a:t>
            </a:r>
            <a:r>
              <a:rPr sz="900" b="1" dirty="0">
                <a:latin typeface="나눔고딕 ExtraBold"/>
                <a:cs typeface="나눔고딕 ExtraBold"/>
              </a:rPr>
              <a:t>년</a:t>
            </a:r>
            <a:endParaRPr sz="900" dirty="0">
              <a:latin typeface="나눔고딕 ExtraBold"/>
              <a:cs typeface="나눔고딕 ExtraBold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493327" y="3670656"/>
            <a:ext cx="59880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latin typeface="나눔고딕 ExtraBold"/>
                <a:cs typeface="나눔고딕 ExtraBold"/>
              </a:rPr>
              <a:t>컨설팅</a:t>
            </a:r>
            <a:r>
              <a:rPr sz="900" b="1" spc="-60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내용</a:t>
            </a:r>
            <a:endParaRPr sz="900">
              <a:latin typeface="나눔고딕 ExtraBold"/>
              <a:cs typeface="나눔고딕 ExtraBold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493327" y="3812997"/>
            <a:ext cx="2451354" cy="427990"/>
          </a:xfrm>
          <a:prstGeom prst="rect">
            <a:avLst/>
          </a:prstGeom>
        </p:spPr>
        <p:txBody>
          <a:bodyPr vert="horz" wrap="square" lIns="0" tIns="76835" rIns="0" bIns="0" rtlCol="0">
            <a:spAutoFit/>
          </a:bodyPr>
          <a:lstStyle/>
          <a:p>
            <a:pPr marL="83820" indent="-71755">
              <a:lnSpc>
                <a:spcPct val="100000"/>
              </a:lnSpc>
              <a:spcBef>
                <a:spcPts val="605"/>
              </a:spcBef>
              <a:buChar char="-"/>
              <a:tabLst>
                <a:tab pos="84455" algn="l"/>
              </a:tabLst>
            </a:pPr>
            <a:r>
              <a:rPr sz="900" b="1" dirty="0">
                <a:latin typeface="나눔고딕 ExtraBold"/>
                <a:cs typeface="나눔고딕 ExtraBold"/>
              </a:rPr>
              <a:t>카페</a:t>
            </a:r>
            <a:r>
              <a:rPr sz="900" b="1" spc="-45" dirty="0">
                <a:latin typeface="나눔고딕 ExtraBold"/>
                <a:cs typeface="나눔고딕 ExtraBold"/>
              </a:rPr>
              <a:t> </a:t>
            </a:r>
            <a:r>
              <a:rPr sz="900" b="1" dirty="0" err="1">
                <a:latin typeface="나눔고딕 ExtraBold"/>
                <a:cs typeface="나눔고딕 ExtraBold"/>
              </a:rPr>
              <a:t>프랜차이즈</a:t>
            </a:r>
            <a:r>
              <a:rPr sz="900" b="1" spc="-30" dirty="0">
                <a:latin typeface="나눔고딕 ExtraBold"/>
                <a:cs typeface="나눔고딕 ExtraBold"/>
              </a:rPr>
              <a:t> </a:t>
            </a:r>
            <a:r>
              <a:rPr sz="900" b="1" dirty="0" err="1">
                <a:latin typeface="나눔고딕 ExtraBold"/>
                <a:cs typeface="나눔고딕 ExtraBold"/>
              </a:rPr>
              <a:t>시스템</a:t>
            </a:r>
            <a:r>
              <a:rPr lang="ko-KR" altLang="en-US" sz="900" b="1" dirty="0">
                <a:latin typeface="나눔고딕 ExtraBold"/>
                <a:cs typeface="나눔고딕 ExtraBold"/>
              </a:rPr>
              <a:t>구축</a:t>
            </a:r>
            <a:r>
              <a:rPr sz="900" b="1" spc="-35" dirty="0">
                <a:latin typeface="나눔고딕 ExtraBold"/>
                <a:cs typeface="나눔고딕 ExtraBold"/>
              </a:rPr>
              <a:t> </a:t>
            </a:r>
            <a:r>
              <a:rPr sz="900" b="1" dirty="0">
                <a:latin typeface="나눔고딕 ExtraBold"/>
                <a:cs typeface="나눔고딕 ExtraBold"/>
              </a:rPr>
              <a:t>&amp;</a:t>
            </a:r>
            <a:r>
              <a:rPr sz="900" b="1" spc="-45" dirty="0">
                <a:latin typeface="나눔고딕 ExtraBold"/>
                <a:cs typeface="나눔고딕 ExtraBold"/>
              </a:rPr>
              <a:t> </a:t>
            </a:r>
            <a:r>
              <a:rPr lang="ko-KR" altLang="en-US" sz="900" b="1" spc="-45" dirty="0">
                <a:latin typeface="나눔고딕 ExtraBold"/>
                <a:cs typeface="나눔고딕 ExtraBold"/>
              </a:rPr>
              <a:t>사업전략</a:t>
            </a:r>
            <a:r>
              <a:rPr sz="900" b="1" spc="5" dirty="0" err="1">
                <a:latin typeface="나눔고딕 ExtraBold"/>
                <a:cs typeface="나눔고딕 ExtraBold"/>
              </a:rPr>
              <a:t>컨설팅</a:t>
            </a:r>
            <a:endParaRPr sz="900" dirty="0">
              <a:latin typeface="나눔고딕 ExtraBold"/>
              <a:cs typeface="나눔고딕 ExtraBold"/>
            </a:endParaRPr>
          </a:p>
          <a:p>
            <a:pPr marL="82550" indent="-70485">
              <a:lnSpc>
                <a:spcPct val="100000"/>
              </a:lnSpc>
              <a:spcBef>
                <a:spcPts val="500"/>
              </a:spcBef>
              <a:buChar char="-"/>
              <a:tabLst>
                <a:tab pos="83185" algn="l"/>
              </a:tabLst>
            </a:pPr>
            <a:r>
              <a:rPr sz="900" b="1" spc="5" dirty="0">
                <a:latin typeface="나눔고딕 ExtraBold"/>
                <a:cs typeface="나눔고딕 ExtraBold"/>
              </a:rPr>
              <a:t>컨설</a:t>
            </a:r>
            <a:r>
              <a:rPr sz="900" b="1" dirty="0">
                <a:latin typeface="나눔고딕 ExtraBold"/>
                <a:cs typeface="나눔고딕 ExtraBold"/>
              </a:rPr>
              <a:t>팅</a:t>
            </a:r>
            <a:r>
              <a:rPr sz="900" b="1" spc="-30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기</a:t>
            </a:r>
            <a:r>
              <a:rPr sz="900" b="1" dirty="0">
                <a:latin typeface="나눔고딕 ExtraBold"/>
                <a:cs typeface="나눔고딕 ExtraBold"/>
              </a:rPr>
              <a:t>간</a:t>
            </a:r>
            <a:r>
              <a:rPr sz="900" b="1" spc="-10" dirty="0">
                <a:latin typeface="나눔고딕 ExtraBold"/>
                <a:cs typeface="나눔고딕 ExtraBold"/>
              </a:rPr>
              <a:t> </a:t>
            </a:r>
            <a:r>
              <a:rPr sz="900" b="1" spc="-15" dirty="0">
                <a:latin typeface="나눔고딕 ExtraBold"/>
                <a:cs typeface="나눔고딕 ExtraBold"/>
              </a:rPr>
              <a:t>:</a:t>
            </a:r>
            <a:r>
              <a:rPr sz="900" b="1" spc="-35" dirty="0">
                <a:latin typeface="나눔고딕 ExtraBold"/>
                <a:cs typeface="나눔고딕 ExtraBold"/>
              </a:rPr>
              <a:t> </a:t>
            </a:r>
            <a:r>
              <a:rPr sz="900" b="1" spc="-10" dirty="0">
                <a:latin typeface="나눔고딕 ExtraBold"/>
                <a:cs typeface="나눔고딕 ExtraBold"/>
              </a:rPr>
              <a:t>2</a:t>
            </a:r>
            <a:r>
              <a:rPr sz="900" b="1" spc="5" dirty="0">
                <a:latin typeface="나눔고딕 ExtraBold"/>
                <a:cs typeface="나눔고딕 ExtraBold"/>
              </a:rPr>
              <a:t>개월</a:t>
            </a:r>
            <a:endParaRPr sz="900" dirty="0">
              <a:latin typeface="나눔고딕 ExtraBold"/>
              <a:cs typeface="나눔고딕 ExtraBold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343671" y="2701138"/>
            <a:ext cx="40132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20" dirty="0">
                <a:latin typeface="나눔고딕 ExtraBold"/>
                <a:cs typeface="나눔고딕 ExtraBold"/>
              </a:rPr>
              <a:t>2011</a:t>
            </a:r>
            <a:r>
              <a:rPr sz="900" b="1" dirty="0">
                <a:latin typeface="나눔고딕 ExtraBold"/>
                <a:cs typeface="나눔고딕 ExtraBold"/>
              </a:rPr>
              <a:t>년</a:t>
            </a:r>
            <a:endParaRPr sz="900" dirty="0">
              <a:latin typeface="나눔고딕 ExtraBold"/>
              <a:cs typeface="나눔고딕 ExtraBold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566293" y="5394055"/>
            <a:ext cx="59880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latin typeface="나눔고딕 ExtraBold"/>
                <a:cs typeface="나눔고딕 ExtraBold"/>
              </a:rPr>
              <a:t>컨설팅</a:t>
            </a:r>
            <a:r>
              <a:rPr sz="900" b="1" spc="-60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내용</a:t>
            </a:r>
            <a:endParaRPr sz="900">
              <a:latin typeface="나눔고딕 ExtraBold"/>
              <a:cs typeface="나눔고딕 ExtraBold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566293" y="5536092"/>
            <a:ext cx="2487422" cy="557204"/>
          </a:xfrm>
          <a:prstGeom prst="rect">
            <a:avLst/>
          </a:prstGeom>
        </p:spPr>
        <p:txBody>
          <a:bodyPr vert="horz" wrap="square" lIns="0" tIns="76835" rIns="0" bIns="0" rtlCol="0">
            <a:spAutoFit/>
          </a:bodyPr>
          <a:lstStyle/>
          <a:p>
            <a:pPr marL="83820" indent="-71755">
              <a:lnSpc>
                <a:spcPct val="100000"/>
              </a:lnSpc>
              <a:spcBef>
                <a:spcPts val="605"/>
              </a:spcBef>
              <a:buChar char="-"/>
              <a:tabLst>
                <a:tab pos="84455" algn="l"/>
              </a:tabLst>
            </a:pPr>
            <a:r>
              <a:rPr sz="900" b="1" dirty="0">
                <a:latin typeface="나눔고딕 ExtraBold"/>
                <a:cs typeface="나눔고딕 ExtraBold"/>
              </a:rPr>
              <a:t>부산</a:t>
            </a:r>
            <a:r>
              <a:rPr sz="900" b="1" spc="-30" dirty="0">
                <a:latin typeface="나눔고딕 ExtraBold"/>
                <a:cs typeface="나눔고딕 ExtraBold"/>
              </a:rPr>
              <a:t> </a:t>
            </a:r>
            <a:r>
              <a:rPr sz="900" b="1" dirty="0">
                <a:latin typeface="나눔고딕 ExtraBold"/>
                <a:cs typeface="나눔고딕 ExtraBold"/>
              </a:rPr>
              <a:t>초대형</a:t>
            </a:r>
            <a:r>
              <a:rPr sz="900" b="1" spc="-20" dirty="0">
                <a:latin typeface="나눔고딕 ExtraBold"/>
                <a:cs typeface="나눔고딕 ExtraBold"/>
              </a:rPr>
              <a:t> </a:t>
            </a:r>
            <a:r>
              <a:rPr sz="900" b="1" spc="-5" dirty="0">
                <a:latin typeface="나눔고딕 ExtraBold"/>
                <a:cs typeface="나눔고딕 ExtraBold"/>
              </a:rPr>
              <a:t>매장(400평)</a:t>
            </a:r>
            <a:r>
              <a:rPr sz="900" b="1" spc="-25" dirty="0">
                <a:latin typeface="나눔고딕 ExtraBold"/>
                <a:cs typeface="나눔고딕 ExtraBold"/>
              </a:rPr>
              <a:t> </a:t>
            </a:r>
            <a:r>
              <a:rPr lang="ko-KR" altLang="en-US" sz="900" b="1" spc="-25" dirty="0">
                <a:latin typeface="나눔고딕 ExtraBold"/>
                <a:cs typeface="나눔고딕 ExtraBold"/>
              </a:rPr>
              <a:t>외식브랜드 </a:t>
            </a:r>
            <a:r>
              <a:rPr lang="ko-KR" altLang="en-US" sz="900" b="1" spc="-25" dirty="0" err="1">
                <a:latin typeface="나눔고딕 ExtraBold"/>
                <a:cs typeface="나눔고딕 ExtraBold"/>
              </a:rPr>
              <a:t>콘셉트기획</a:t>
            </a:r>
            <a:r>
              <a:rPr lang="ko-KR" altLang="en-US" sz="900" b="1" spc="-25" dirty="0">
                <a:latin typeface="나눔고딕 ExtraBold"/>
                <a:cs typeface="나눔고딕 ExtraBold"/>
              </a:rPr>
              <a:t> </a:t>
            </a:r>
            <a:r>
              <a:rPr sz="900" b="1" spc="5" dirty="0" err="1">
                <a:latin typeface="나눔고딕 ExtraBold"/>
                <a:cs typeface="나눔고딕 ExtraBold"/>
              </a:rPr>
              <a:t>컨설팅</a:t>
            </a:r>
            <a:endParaRPr sz="900" dirty="0">
              <a:latin typeface="나눔고딕 ExtraBold"/>
              <a:cs typeface="나눔고딕 ExtraBold"/>
            </a:endParaRPr>
          </a:p>
          <a:p>
            <a:pPr marL="82550" indent="-70485">
              <a:lnSpc>
                <a:spcPct val="100000"/>
              </a:lnSpc>
              <a:spcBef>
                <a:spcPts val="500"/>
              </a:spcBef>
              <a:buChar char="-"/>
              <a:tabLst>
                <a:tab pos="83185" algn="l"/>
              </a:tabLst>
            </a:pPr>
            <a:r>
              <a:rPr sz="900" b="1" spc="5" dirty="0">
                <a:latin typeface="나눔고딕 ExtraBold"/>
                <a:cs typeface="나눔고딕 ExtraBold"/>
              </a:rPr>
              <a:t>컨설</a:t>
            </a:r>
            <a:r>
              <a:rPr sz="900" b="1" dirty="0">
                <a:latin typeface="나눔고딕 ExtraBold"/>
                <a:cs typeface="나눔고딕 ExtraBold"/>
              </a:rPr>
              <a:t>팅</a:t>
            </a:r>
            <a:r>
              <a:rPr sz="900" b="1" spc="-30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기</a:t>
            </a:r>
            <a:r>
              <a:rPr sz="900" b="1" dirty="0">
                <a:latin typeface="나눔고딕 ExtraBold"/>
                <a:cs typeface="나눔고딕 ExtraBold"/>
              </a:rPr>
              <a:t>간</a:t>
            </a:r>
            <a:r>
              <a:rPr sz="900" b="1" spc="-10" dirty="0">
                <a:latin typeface="나눔고딕 ExtraBold"/>
                <a:cs typeface="나눔고딕 ExtraBold"/>
              </a:rPr>
              <a:t> </a:t>
            </a:r>
            <a:r>
              <a:rPr sz="900" b="1" spc="-15" dirty="0">
                <a:latin typeface="나눔고딕 ExtraBold"/>
                <a:cs typeface="나눔고딕 ExtraBold"/>
              </a:rPr>
              <a:t>:</a:t>
            </a:r>
            <a:r>
              <a:rPr sz="900" b="1" spc="-35" dirty="0">
                <a:latin typeface="나눔고딕 ExtraBold"/>
                <a:cs typeface="나눔고딕 ExtraBold"/>
              </a:rPr>
              <a:t> </a:t>
            </a:r>
            <a:r>
              <a:rPr sz="900" b="1" spc="-10" dirty="0">
                <a:latin typeface="나눔고딕 ExtraBold"/>
                <a:cs typeface="나눔고딕 ExtraBold"/>
              </a:rPr>
              <a:t>2</a:t>
            </a:r>
            <a:r>
              <a:rPr sz="900" b="1" spc="5" dirty="0">
                <a:latin typeface="나눔고딕 ExtraBold"/>
                <a:cs typeface="나눔고딕 ExtraBold"/>
              </a:rPr>
              <a:t>개월</a:t>
            </a:r>
            <a:endParaRPr sz="900" dirty="0">
              <a:latin typeface="나눔고딕 ExtraBold"/>
              <a:cs typeface="나눔고딕 ExtraBold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392175" y="4543348"/>
            <a:ext cx="401955" cy="163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20" dirty="0">
                <a:latin typeface="나눔고딕 ExtraBold"/>
                <a:cs typeface="나눔고딕 ExtraBold"/>
              </a:rPr>
              <a:t>2011</a:t>
            </a:r>
            <a:r>
              <a:rPr sz="900" b="1" dirty="0">
                <a:latin typeface="나눔고딕 ExtraBold"/>
                <a:cs typeface="나눔고딕 ExtraBold"/>
              </a:rPr>
              <a:t>년</a:t>
            </a:r>
            <a:endParaRPr sz="900">
              <a:latin typeface="나눔고딕 ExtraBold"/>
              <a:cs typeface="나눔고딕 ExtraBold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3030856" y="2070862"/>
            <a:ext cx="1521078" cy="427990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900" b="1" dirty="0">
                <a:latin typeface="나눔고딕 ExtraBold"/>
                <a:cs typeface="나눔고딕 ExtraBold"/>
              </a:rPr>
              <a:t>컨설팅</a:t>
            </a:r>
            <a:r>
              <a:rPr sz="900" b="1" spc="-50" dirty="0">
                <a:latin typeface="나눔고딕 ExtraBold"/>
                <a:cs typeface="나눔고딕 ExtraBold"/>
              </a:rPr>
              <a:t> </a:t>
            </a:r>
            <a:r>
              <a:rPr sz="900" b="1" dirty="0">
                <a:latin typeface="나눔고딕 ExtraBold"/>
                <a:cs typeface="나눔고딕 ExtraBold"/>
              </a:rPr>
              <a:t>프로젝트</a:t>
            </a:r>
            <a:r>
              <a:rPr sz="900" b="1" spc="-50" dirty="0">
                <a:latin typeface="나눔고딕 ExtraBold"/>
                <a:cs typeface="나눔고딕 ExtraBold"/>
              </a:rPr>
              <a:t> </a:t>
            </a:r>
            <a:r>
              <a:rPr sz="900" b="1" dirty="0">
                <a:latin typeface="나눔고딕 ExtraBold"/>
                <a:cs typeface="나눔고딕 ExtraBold"/>
              </a:rPr>
              <a:t>총괄</a:t>
            </a:r>
            <a:r>
              <a:rPr sz="900" b="1" spc="-40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매니저</a:t>
            </a:r>
            <a:endParaRPr sz="900" dirty="0">
              <a:latin typeface="나눔고딕 ExtraBold"/>
              <a:cs typeface="나눔고딕 ExtraBold"/>
            </a:endParaRPr>
          </a:p>
          <a:p>
            <a:pPr marL="76200">
              <a:lnSpc>
                <a:spcPct val="100000"/>
              </a:lnSpc>
              <a:spcBef>
                <a:spcPts val="505"/>
              </a:spcBef>
            </a:pPr>
            <a:r>
              <a:rPr sz="900" b="1" dirty="0">
                <a:latin typeface="나눔고딕 ExtraBold"/>
                <a:cs typeface="나눔고딕 ExtraBold"/>
              </a:rPr>
              <a:t>-</a:t>
            </a:r>
            <a:r>
              <a:rPr sz="900" b="1" spc="-40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유재</a:t>
            </a:r>
            <a:r>
              <a:rPr sz="900" b="1" dirty="0">
                <a:latin typeface="나눔고딕 ExtraBold"/>
                <a:cs typeface="나눔고딕 ExtraBold"/>
              </a:rPr>
              <a:t>은</a:t>
            </a:r>
            <a:r>
              <a:rPr sz="900" b="1" spc="-30" dirty="0">
                <a:latin typeface="나눔고딕 ExtraBold"/>
                <a:cs typeface="나눔고딕 ExtraBold"/>
              </a:rPr>
              <a:t> </a:t>
            </a:r>
            <a:r>
              <a:rPr sz="900" b="1" spc="-5" dirty="0">
                <a:latin typeface="나눔고딕 ExtraBold"/>
                <a:cs typeface="나눔고딕 ExtraBold"/>
              </a:rPr>
              <a:t>C</a:t>
            </a:r>
            <a:r>
              <a:rPr sz="900" b="1" dirty="0">
                <a:latin typeface="나눔고딕 ExtraBold"/>
                <a:cs typeface="나눔고딕 ExtraBold"/>
              </a:rPr>
              <a:t>EO</a:t>
            </a:r>
            <a:endParaRPr sz="900" dirty="0">
              <a:latin typeface="나눔고딕 ExtraBold"/>
              <a:cs typeface="나눔고딕 ExtraBold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7426832" y="3892690"/>
            <a:ext cx="1507744" cy="427990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sz="900" b="1" dirty="0">
                <a:latin typeface="나눔고딕 ExtraBold"/>
                <a:cs typeface="나눔고딕 ExtraBold"/>
              </a:rPr>
              <a:t>컨설팅</a:t>
            </a:r>
            <a:r>
              <a:rPr sz="900" b="1" spc="-50" dirty="0">
                <a:latin typeface="나눔고딕 ExtraBold"/>
                <a:cs typeface="나눔고딕 ExtraBold"/>
              </a:rPr>
              <a:t> </a:t>
            </a:r>
            <a:r>
              <a:rPr sz="900" b="1" dirty="0">
                <a:latin typeface="나눔고딕 ExtraBold"/>
                <a:cs typeface="나눔고딕 ExtraBold"/>
              </a:rPr>
              <a:t>프로젝트</a:t>
            </a:r>
            <a:r>
              <a:rPr sz="900" b="1" spc="-50" dirty="0">
                <a:latin typeface="나눔고딕 ExtraBold"/>
                <a:cs typeface="나눔고딕 ExtraBold"/>
              </a:rPr>
              <a:t> </a:t>
            </a:r>
            <a:r>
              <a:rPr sz="900" b="1" dirty="0">
                <a:latin typeface="나눔고딕 ExtraBold"/>
                <a:cs typeface="나눔고딕 ExtraBold"/>
              </a:rPr>
              <a:t>총괄</a:t>
            </a:r>
            <a:r>
              <a:rPr sz="900" b="1" spc="-45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매니저</a:t>
            </a:r>
            <a:endParaRPr sz="900" dirty="0">
              <a:latin typeface="나눔고딕 ExtraBold"/>
              <a:cs typeface="나눔고딕 ExtraBold"/>
            </a:endParaRPr>
          </a:p>
          <a:p>
            <a:pPr marL="63500">
              <a:lnSpc>
                <a:spcPct val="100000"/>
              </a:lnSpc>
              <a:spcBef>
                <a:spcPts val="505"/>
              </a:spcBef>
            </a:pPr>
            <a:r>
              <a:rPr sz="900" b="1" dirty="0">
                <a:latin typeface="나눔고딕 ExtraBold"/>
                <a:cs typeface="나눔고딕 ExtraBold"/>
              </a:rPr>
              <a:t>-</a:t>
            </a:r>
            <a:r>
              <a:rPr sz="900" b="1" spc="-40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유재</a:t>
            </a:r>
            <a:r>
              <a:rPr sz="900" b="1" dirty="0">
                <a:latin typeface="나눔고딕 ExtraBold"/>
                <a:cs typeface="나눔고딕 ExtraBold"/>
              </a:rPr>
              <a:t>은</a:t>
            </a:r>
            <a:r>
              <a:rPr sz="900" b="1" spc="-30" dirty="0">
                <a:latin typeface="나눔고딕 ExtraBold"/>
                <a:cs typeface="나눔고딕 ExtraBold"/>
              </a:rPr>
              <a:t> </a:t>
            </a:r>
            <a:r>
              <a:rPr sz="900" b="1" spc="-5" dirty="0">
                <a:latin typeface="나눔고딕 ExtraBold"/>
                <a:cs typeface="나눔고딕 ExtraBold"/>
              </a:rPr>
              <a:t>C</a:t>
            </a:r>
            <a:r>
              <a:rPr sz="900" b="1" dirty="0">
                <a:latin typeface="나눔고딕 ExtraBold"/>
                <a:cs typeface="나눔고딕 ExtraBold"/>
              </a:rPr>
              <a:t>EO</a:t>
            </a:r>
            <a:endParaRPr sz="900" dirty="0">
              <a:latin typeface="나눔고딕 ExtraBold"/>
              <a:cs typeface="나눔고딕 ExtraBold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7373365" y="2019992"/>
            <a:ext cx="1568450" cy="427355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900" b="1" spc="5" dirty="0">
                <a:latin typeface="나눔고딕 ExtraBold"/>
                <a:cs typeface="나눔고딕 ExtraBold"/>
              </a:rPr>
              <a:t>컨설</a:t>
            </a:r>
            <a:r>
              <a:rPr sz="900" b="1" dirty="0">
                <a:latin typeface="나눔고딕 ExtraBold"/>
                <a:cs typeface="나눔고딕 ExtraBold"/>
              </a:rPr>
              <a:t>팅</a:t>
            </a:r>
            <a:r>
              <a:rPr sz="900" b="1" spc="-30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프로젝</a:t>
            </a:r>
            <a:r>
              <a:rPr sz="900" b="1" dirty="0">
                <a:latin typeface="나눔고딕 ExtraBold"/>
                <a:cs typeface="나눔고딕 ExtraBold"/>
              </a:rPr>
              <a:t>트</a:t>
            </a:r>
            <a:r>
              <a:rPr sz="900" b="1" spc="-45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총</a:t>
            </a:r>
            <a:r>
              <a:rPr sz="900" b="1" dirty="0">
                <a:latin typeface="나눔고딕 ExtraBold"/>
                <a:cs typeface="나눔고딕 ExtraBold"/>
              </a:rPr>
              <a:t>괄</a:t>
            </a:r>
            <a:r>
              <a:rPr sz="900" b="1" spc="-20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매니저</a:t>
            </a:r>
            <a:endParaRPr sz="900" dirty="0">
              <a:latin typeface="나눔고딕 ExtraBold"/>
              <a:cs typeface="나눔고딕 ExtraBold"/>
            </a:endParaRPr>
          </a:p>
          <a:p>
            <a:pPr marL="76200">
              <a:lnSpc>
                <a:spcPct val="100000"/>
              </a:lnSpc>
              <a:spcBef>
                <a:spcPts val="505"/>
              </a:spcBef>
            </a:pPr>
            <a:r>
              <a:rPr sz="900" b="1" dirty="0">
                <a:latin typeface="나눔고딕 ExtraBold"/>
                <a:cs typeface="나눔고딕 ExtraBold"/>
              </a:rPr>
              <a:t>-</a:t>
            </a:r>
            <a:r>
              <a:rPr sz="900" b="1" spc="-40" dirty="0">
                <a:latin typeface="나눔고딕 ExtraBold"/>
                <a:cs typeface="나눔고딕 ExtraBold"/>
              </a:rPr>
              <a:t> </a:t>
            </a:r>
            <a:r>
              <a:rPr sz="900" b="1" dirty="0">
                <a:latin typeface="나눔고딕 ExtraBold"/>
                <a:cs typeface="나눔고딕 ExtraBold"/>
              </a:rPr>
              <a:t>유재은</a:t>
            </a:r>
            <a:r>
              <a:rPr sz="900" b="1" spc="-35" dirty="0">
                <a:latin typeface="나눔고딕 ExtraBold"/>
                <a:cs typeface="나눔고딕 ExtraBold"/>
              </a:rPr>
              <a:t> </a:t>
            </a:r>
            <a:r>
              <a:rPr sz="900" b="1" spc="-10" dirty="0">
                <a:latin typeface="나눔고딕 ExtraBold"/>
                <a:cs typeface="나눔고딕 ExtraBold"/>
              </a:rPr>
              <a:t>C</a:t>
            </a:r>
            <a:r>
              <a:rPr sz="900" b="1" spc="-5" dirty="0">
                <a:latin typeface="나눔고딕 ExtraBold"/>
                <a:cs typeface="나눔고딕 ExtraBold"/>
              </a:rPr>
              <a:t>E</a:t>
            </a:r>
            <a:r>
              <a:rPr sz="900" b="1" dirty="0">
                <a:latin typeface="나눔고딕 ExtraBold"/>
                <a:cs typeface="나눔고딕 ExtraBold"/>
              </a:rPr>
              <a:t>O</a:t>
            </a:r>
            <a:endParaRPr sz="900" dirty="0">
              <a:latin typeface="나눔고딕 ExtraBold"/>
              <a:cs typeface="나눔고딕 ExtraBold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3068700" y="5710986"/>
            <a:ext cx="1506093" cy="427990"/>
          </a:xfrm>
          <a:prstGeom prst="rect">
            <a:avLst/>
          </a:prstGeom>
        </p:spPr>
        <p:txBody>
          <a:bodyPr vert="horz" wrap="square" lIns="0" tIns="768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5"/>
              </a:spcBef>
            </a:pPr>
            <a:r>
              <a:rPr sz="900" b="1" dirty="0">
                <a:latin typeface="나눔고딕 ExtraBold"/>
                <a:cs typeface="나눔고딕 ExtraBold"/>
              </a:rPr>
              <a:t>컨설팅</a:t>
            </a:r>
            <a:r>
              <a:rPr sz="900" b="1" spc="-50" dirty="0">
                <a:latin typeface="나눔고딕 ExtraBold"/>
                <a:cs typeface="나눔고딕 ExtraBold"/>
              </a:rPr>
              <a:t> </a:t>
            </a:r>
            <a:r>
              <a:rPr sz="900" b="1" dirty="0">
                <a:latin typeface="나눔고딕 ExtraBold"/>
                <a:cs typeface="나눔고딕 ExtraBold"/>
              </a:rPr>
              <a:t>프로젝트</a:t>
            </a:r>
            <a:r>
              <a:rPr sz="900" b="1" spc="-60" dirty="0">
                <a:latin typeface="나눔고딕 ExtraBold"/>
                <a:cs typeface="나눔고딕 ExtraBold"/>
              </a:rPr>
              <a:t> </a:t>
            </a:r>
            <a:r>
              <a:rPr sz="900" b="1" dirty="0">
                <a:latin typeface="나눔고딕 ExtraBold"/>
                <a:cs typeface="나눔고딕 ExtraBold"/>
              </a:rPr>
              <a:t>총괄</a:t>
            </a:r>
            <a:r>
              <a:rPr sz="900" b="1" spc="-40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매니저</a:t>
            </a:r>
            <a:endParaRPr sz="900" dirty="0">
              <a:latin typeface="나눔고딕 ExtraBold"/>
              <a:cs typeface="나눔고딕 ExtraBold"/>
            </a:endParaRPr>
          </a:p>
          <a:p>
            <a:pPr marL="76200">
              <a:lnSpc>
                <a:spcPct val="100000"/>
              </a:lnSpc>
              <a:spcBef>
                <a:spcPts val="500"/>
              </a:spcBef>
            </a:pPr>
            <a:r>
              <a:rPr sz="900" b="1" dirty="0">
                <a:latin typeface="나눔고딕 ExtraBold"/>
                <a:cs typeface="나눔고딕 ExtraBold"/>
              </a:rPr>
              <a:t>-</a:t>
            </a:r>
            <a:r>
              <a:rPr sz="900" b="1" spc="-40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유재</a:t>
            </a:r>
            <a:r>
              <a:rPr sz="900" b="1" dirty="0">
                <a:latin typeface="나눔고딕 ExtraBold"/>
                <a:cs typeface="나눔고딕 ExtraBold"/>
              </a:rPr>
              <a:t>은</a:t>
            </a:r>
            <a:r>
              <a:rPr sz="900" b="1" spc="-30" dirty="0">
                <a:latin typeface="나눔고딕 ExtraBold"/>
                <a:cs typeface="나눔고딕 ExtraBold"/>
              </a:rPr>
              <a:t> </a:t>
            </a:r>
            <a:r>
              <a:rPr sz="900" b="1" spc="-5" dirty="0">
                <a:latin typeface="나눔고딕 ExtraBold"/>
                <a:cs typeface="나눔고딕 ExtraBold"/>
              </a:rPr>
              <a:t>C</a:t>
            </a:r>
            <a:r>
              <a:rPr sz="900" b="1" dirty="0">
                <a:latin typeface="나눔고딕 ExtraBold"/>
                <a:cs typeface="나눔고딕 ExtraBold"/>
              </a:rPr>
              <a:t>EO</a:t>
            </a:r>
            <a:endParaRPr sz="900" dirty="0">
              <a:latin typeface="나눔고딕 ExtraBold"/>
              <a:cs typeface="나눔고딕 ExtraBold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3023167" y="3854755"/>
            <a:ext cx="1553465" cy="427990"/>
          </a:xfrm>
          <a:prstGeom prst="rect">
            <a:avLst/>
          </a:prstGeom>
        </p:spPr>
        <p:txBody>
          <a:bodyPr vert="horz" wrap="square" lIns="0" tIns="768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5"/>
              </a:spcBef>
            </a:pPr>
            <a:r>
              <a:rPr sz="900" b="1" spc="5" dirty="0">
                <a:latin typeface="나눔고딕 ExtraBold"/>
                <a:cs typeface="나눔고딕 ExtraBold"/>
              </a:rPr>
              <a:t>컨설</a:t>
            </a:r>
            <a:r>
              <a:rPr sz="900" b="1" dirty="0">
                <a:latin typeface="나눔고딕 ExtraBold"/>
                <a:cs typeface="나눔고딕 ExtraBold"/>
              </a:rPr>
              <a:t>팅</a:t>
            </a:r>
            <a:r>
              <a:rPr sz="900" b="1" spc="-30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프로젝</a:t>
            </a:r>
            <a:r>
              <a:rPr sz="900" b="1" dirty="0">
                <a:latin typeface="나눔고딕 ExtraBold"/>
                <a:cs typeface="나눔고딕 ExtraBold"/>
              </a:rPr>
              <a:t>트</a:t>
            </a:r>
            <a:r>
              <a:rPr sz="900" b="1" spc="-45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총</a:t>
            </a:r>
            <a:r>
              <a:rPr sz="900" b="1" dirty="0">
                <a:latin typeface="나눔고딕 ExtraBold"/>
                <a:cs typeface="나눔고딕 ExtraBold"/>
              </a:rPr>
              <a:t>괄</a:t>
            </a:r>
            <a:r>
              <a:rPr sz="900" b="1" spc="-20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매니저</a:t>
            </a:r>
            <a:endParaRPr sz="900" dirty="0">
              <a:latin typeface="나눔고딕 ExtraBold"/>
              <a:cs typeface="나눔고딕 ExtraBold"/>
            </a:endParaRPr>
          </a:p>
          <a:p>
            <a:pPr marL="76200">
              <a:lnSpc>
                <a:spcPct val="100000"/>
              </a:lnSpc>
              <a:spcBef>
                <a:spcPts val="500"/>
              </a:spcBef>
            </a:pPr>
            <a:r>
              <a:rPr sz="900" b="1" dirty="0">
                <a:latin typeface="나눔고딕 ExtraBold"/>
                <a:cs typeface="나눔고딕 ExtraBold"/>
              </a:rPr>
              <a:t>-</a:t>
            </a:r>
            <a:r>
              <a:rPr sz="900" b="1" spc="-40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유재</a:t>
            </a:r>
            <a:r>
              <a:rPr sz="900" b="1" dirty="0">
                <a:latin typeface="나눔고딕 ExtraBold"/>
                <a:cs typeface="나눔고딕 ExtraBold"/>
              </a:rPr>
              <a:t>은</a:t>
            </a:r>
            <a:r>
              <a:rPr sz="900" b="1" spc="-30" dirty="0">
                <a:latin typeface="나눔고딕 ExtraBold"/>
                <a:cs typeface="나눔고딕 ExtraBold"/>
              </a:rPr>
              <a:t> </a:t>
            </a:r>
            <a:r>
              <a:rPr sz="900" b="1" spc="-5" dirty="0">
                <a:latin typeface="나눔고딕 ExtraBold"/>
                <a:cs typeface="나눔고딕 ExtraBold"/>
              </a:rPr>
              <a:t>C</a:t>
            </a:r>
            <a:r>
              <a:rPr sz="900" b="1" dirty="0">
                <a:latin typeface="나눔고딕 ExtraBold"/>
                <a:cs typeface="나눔고딕 ExtraBold"/>
              </a:rPr>
              <a:t>EO</a:t>
            </a:r>
            <a:endParaRPr sz="900" dirty="0">
              <a:latin typeface="나눔고딕 ExtraBold"/>
              <a:cs typeface="나눔고딕 ExtraBold"/>
            </a:endParaRPr>
          </a:p>
        </p:txBody>
      </p:sp>
      <p:grpSp>
        <p:nvGrpSpPr>
          <p:cNvPr id="52" name="object 6">
            <a:extLst>
              <a:ext uri="{FF2B5EF4-FFF2-40B4-BE49-F238E27FC236}">
                <a16:creationId xmlns:a16="http://schemas.microsoft.com/office/drawing/2014/main" id="{23045587-30A6-21C3-8F5A-DA5DFC0A14ED}"/>
              </a:ext>
            </a:extLst>
          </p:cNvPr>
          <p:cNvGrpSpPr/>
          <p:nvPr/>
        </p:nvGrpSpPr>
        <p:grpSpPr>
          <a:xfrm>
            <a:off x="4630738" y="4442309"/>
            <a:ext cx="4261358" cy="1729699"/>
            <a:chOff x="261366" y="814618"/>
            <a:chExt cx="4276090" cy="1729699"/>
          </a:xfrm>
        </p:grpSpPr>
        <p:sp>
          <p:nvSpPr>
            <p:cNvPr id="53" name="object 7">
              <a:extLst>
                <a:ext uri="{FF2B5EF4-FFF2-40B4-BE49-F238E27FC236}">
                  <a16:creationId xmlns:a16="http://schemas.microsoft.com/office/drawing/2014/main" id="{6176D128-1D24-067A-8565-003B92CB8578}"/>
                </a:ext>
              </a:extLst>
            </p:cNvPr>
            <p:cNvSpPr/>
            <p:nvPr/>
          </p:nvSpPr>
          <p:spPr>
            <a:xfrm>
              <a:off x="261366" y="814618"/>
              <a:ext cx="4276090" cy="1729699"/>
            </a:xfrm>
            <a:custGeom>
              <a:avLst/>
              <a:gdLst/>
              <a:ahLst/>
              <a:cxnLst/>
              <a:rect l="l" t="t" r="r" b="b"/>
              <a:pathLst>
                <a:path w="4276090" h="1722120">
                  <a:moveTo>
                    <a:pt x="0" y="1721612"/>
                  </a:moveTo>
                  <a:lnTo>
                    <a:pt x="4276090" y="1721612"/>
                  </a:lnTo>
                  <a:lnTo>
                    <a:pt x="4276090" y="0"/>
                  </a:lnTo>
                  <a:lnTo>
                    <a:pt x="0" y="0"/>
                  </a:lnTo>
                  <a:lnTo>
                    <a:pt x="0" y="1721612"/>
                  </a:lnTo>
                  <a:close/>
                </a:path>
              </a:pathLst>
            </a:custGeom>
            <a:ln w="28956">
              <a:solidFill>
                <a:srgbClr val="E6EBF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54" name="object 8">
              <a:extLst>
                <a:ext uri="{FF2B5EF4-FFF2-40B4-BE49-F238E27FC236}">
                  <a16:creationId xmlns:a16="http://schemas.microsoft.com/office/drawing/2014/main" id="{72898EEA-6BF2-230D-D8F5-75407DD31143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24256" y="1249679"/>
              <a:ext cx="1245108" cy="335279"/>
            </a:xfrm>
            <a:prstGeom prst="rect">
              <a:avLst/>
            </a:prstGeom>
          </p:spPr>
        </p:pic>
        <p:pic>
          <p:nvPicPr>
            <p:cNvPr id="55" name="object 9">
              <a:extLst>
                <a:ext uri="{FF2B5EF4-FFF2-40B4-BE49-F238E27FC236}">
                  <a16:creationId xmlns:a16="http://schemas.microsoft.com/office/drawing/2014/main" id="{68121381-14EC-603C-F756-36E45B950FF4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782823" y="1118615"/>
              <a:ext cx="1656588" cy="598931"/>
            </a:xfrm>
            <a:prstGeom prst="rect">
              <a:avLst/>
            </a:prstGeom>
          </p:spPr>
        </p:pic>
      </p:grpSp>
      <p:sp>
        <p:nvSpPr>
          <p:cNvPr id="56" name="object 26">
            <a:extLst>
              <a:ext uri="{FF2B5EF4-FFF2-40B4-BE49-F238E27FC236}">
                <a16:creationId xmlns:a16="http://schemas.microsoft.com/office/drawing/2014/main" id="{B2C70BC8-7CD7-6274-8F98-D1879D8B0F32}"/>
              </a:ext>
            </a:extLst>
          </p:cNvPr>
          <p:cNvSpPr txBox="1"/>
          <p:nvPr/>
        </p:nvSpPr>
        <p:spPr>
          <a:xfrm>
            <a:off x="4813465" y="5373216"/>
            <a:ext cx="2357527" cy="682238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0"/>
              </a:spcBef>
            </a:pPr>
            <a:r>
              <a:rPr sz="900" b="1" spc="5" dirty="0">
                <a:latin typeface="나눔고딕 ExtraBold"/>
                <a:cs typeface="나눔고딕 ExtraBold"/>
              </a:rPr>
              <a:t>컨설</a:t>
            </a:r>
            <a:r>
              <a:rPr sz="900" b="1" dirty="0">
                <a:latin typeface="나눔고딕 ExtraBold"/>
                <a:cs typeface="나눔고딕 ExtraBold"/>
              </a:rPr>
              <a:t>팅</a:t>
            </a:r>
            <a:r>
              <a:rPr sz="900" b="1" spc="-55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내용</a:t>
            </a:r>
            <a:endParaRPr sz="900" dirty="0">
              <a:latin typeface="나눔고딕 ExtraBold"/>
              <a:cs typeface="나눔고딕 ExtraBold"/>
            </a:endParaRPr>
          </a:p>
          <a:p>
            <a:pPr marL="83820" indent="-71755">
              <a:lnSpc>
                <a:spcPct val="100000"/>
              </a:lnSpc>
              <a:spcBef>
                <a:spcPts val="300"/>
              </a:spcBef>
              <a:buChar char="-"/>
              <a:tabLst>
                <a:tab pos="84455" algn="l"/>
              </a:tabLst>
            </a:pPr>
            <a:r>
              <a:rPr sz="900" b="1" dirty="0">
                <a:latin typeface="나눔고딕 ExtraBold"/>
                <a:cs typeface="나눔고딕 ExtraBold"/>
              </a:rPr>
              <a:t>정관장</a:t>
            </a:r>
            <a:r>
              <a:rPr sz="900" b="1" spc="-40" dirty="0">
                <a:latin typeface="나눔고딕 ExtraBold"/>
                <a:cs typeface="나눔고딕 ExtraBold"/>
              </a:rPr>
              <a:t> </a:t>
            </a:r>
            <a:r>
              <a:rPr sz="900" b="1" dirty="0">
                <a:latin typeface="나눔고딕 ExtraBold"/>
                <a:cs typeface="나눔고딕 ExtraBold"/>
              </a:rPr>
              <a:t>가맹점</a:t>
            </a:r>
            <a:r>
              <a:rPr sz="900" b="1" spc="-20" dirty="0">
                <a:latin typeface="나눔고딕 ExtraBold"/>
                <a:cs typeface="나눔고딕 ExtraBold"/>
              </a:rPr>
              <a:t> </a:t>
            </a:r>
            <a:r>
              <a:rPr sz="900" b="1" dirty="0">
                <a:latin typeface="나눔고딕 ExtraBold"/>
                <a:cs typeface="나눔고딕 ExtraBold"/>
              </a:rPr>
              <a:t>영업활성화</a:t>
            </a:r>
            <a:r>
              <a:rPr sz="900" b="1" spc="-30" dirty="0">
                <a:latin typeface="나눔고딕 ExtraBold"/>
                <a:cs typeface="나눔고딕 ExtraBold"/>
              </a:rPr>
              <a:t> </a:t>
            </a:r>
            <a:r>
              <a:rPr sz="900" b="1" dirty="0" err="1">
                <a:latin typeface="나눔고딕 ExtraBold"/>
                <a:cs typeface="나눔고딕 ExtraBold"/>
              </a:rPr>
              <a:t>전략</a:t>
            </a:r>
            <a:r>
              <a:rPr sz="900" b="1" spc="-30" dirty="0">
                <a:latin typeface="나눔고딕 ExtraBold"/>
                <a:cs typeface="나눔고딕 ExtraBold"/>
              </a:rPr>
              <a:t> </a:t>
            </a:r>
            <a:r>
              <a:rPr lang="en-US" sz="900" b="1" dirty="0">
                <a:latin typeface="나눔고딕 ExtraBold"/>
                <a:cs typeface="나눔고딕 ExtraBold"/>
              </a:rPr>
              <a:t>&amp; </a:t>
            </a:r>
            <a:r>
              <a:rPr lang="ko-KR" altLang="en-US" sz="900" b="1" dirty="0">
                <a:latin typeface="나눔고딕 ExtraBold"/>
                <a:cs typeface="나눔고딕 ExtraBold"/>
              </a:rPr>
              <a:t>매뉴얼 제작</a:t>
            </a:r>
            <a:r>
              <a:rPr sz="900" b="1" spc="-50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컨설팅</a:t>
            </a:r>
            <a:endParaRPr sz="900" dirty="0">
              <a:latin typeface="나눔고딕 ExtraBold"/>
              <a:cs typeface="나눔고딕 ExtraBold"/>
            </a:endParaRPr>
          </a:p>
          <a:p>
            <a:pPr marL="82550" indent="-70485">
              <a:lnSpc>
                <a:spcPct val="100000"/>
              </a:lnSpc>
              <a:spcBef>
                <a:spcPts val="300"/>
              </a:spcBef>
              <a:buChar char="-"/>
              <a:tabLst>
                <a:tab pos="83185" algn="l"/>
              </a:tabLst>
            </a:pPr>
            <a:r>
              <a:rPr sz="900" b="1" spc="5" dirty="0">
                <a:latin typeface="나눔고딕 ExtraBold"/>
                <a:cs typeface="나눔고딕 ExtraBold"/>
              </a:rPr>
              <a:t>컨설</a:t>
            </a:r>
            <a:r>
              <a:rPr sz="900" b="1" dirty="0">
                <a:latin typeface="나눔고딕 ExtraBold"/>
                <a:cs typeface="나눔고딕 ExtraBold"/>
              </a:rPr>
              <a:t>팅</a:t>
            </a:r>
            <a:r>
              <a:rPr sz="900" b="1" spc="-30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기</a:t>
            </a:r>
            <a:r>
              <a:rPr sz="900" b="1" dirty="0">
                <a:latin typeface="나눔고딕 ExtraBold"/>
                <a:cs typeface="나눔고딕 ExtraBold"/>
              </a:rPr>
              <a:t>간</a:t>
            </a:r>
            <a:r>
              <a:rPr sz="900" b="1" spc="-10" dirty="0">
                <a:latin typeface="나눔고딕 ExtraBold"/>
                <a:cs typeface="나눔고딕 ExtraBold"/>
              </a:rPr>
              <a:t> </a:t>
            </a:r>
            <a:r>
              <a:rPr sz="900" b="1" spc="-15" dirty="0">
                <a:latin typeface="나눔고딕 ExtraBold"/>
                <a:cs typeface="나눔고딕 ExtraBold"/>
              </a:rPr>
              <a:t>:</a:t>
            </a:r>
            <a:r>
              <a:rPr sz="900" b="1" spc="-35" dirty="0">
                <a:latin typeface="나눔고딕 ExtraBold"/>
                <a:cs typeface="나눔고딕 ExtraBold"/>
              </a:rPr>
              <a:t> </a:t>
            </a:r>
            <a:r>
              <a:rPr sz="900" b="1" spc="-10" dirty="0">
                <a:latin typeface="나눔고딕 ExtraBold"/>
                <a:cs typeface="나눔고딕 ExtraBold"/>
              </a:rPr>
              <a:t>3</a:t>
            </a:r>
            <a:r>
              <a:rPr sz="900" b="1" spc="5" dirty="0">
                <a:latin typeface="나눔고딕 ExtraBold"/>
                <a:cs typeface="나눔고딕 ExtraBold"/>
              </a:rPr>
              <a:t>개월</a:t>
            </a:r>
            <a:endParaRPr sz="900" dirty="0">
              <a:latin typeface="나눔고딕 ExtraBold"/>
              <a:cs typeface="나눔고딕 ExtraBold"/>
            </a:endParaRPr>
          </a:p>
        </p:txBody>
      </p:sp>
      <p:sp>
        <p:nvSpPr>
          <p:cNvPr id="57" name="object 27">
            <a:extLst>
              <a:ext uri="{FF2B5EF4-FFF2-40B4-BE49-F238E27FC236}">
                <a16:creationId xmlns:a16="http://schemas.microsoft.com/office/drawing/2014/main" id="{5DF60574-2C0B-5E23-DA81-5B6DF66CCE9E}"/>
              </a:ext>
            </a:extLst>
          </p:cNvPr>
          <p:cNvSpPr txBox="1"/>
          <p:nvPr/>
        </p:nvSpPr>
        <p:spPr>
          <a:xfrm>
            <a:off x="4693069" y="4522709"/>
            <a:ext cx="40132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20" dirty="0">
                <a:latin typeface="나눔고딕 ExtraBold"/>
                <a:cs typeface="나눔고딕 ExtraBold"/>
              </a:rPr>
              <a:t>2012</a:t>
            </a:r>
            <a:r>
              <a:rPr sz="900" b="1" dirty="0">
                <a:latin typeface="나눔고딕 ExtraBold"/>
                <a:cs typeface="나눔고딕 ExtraBold"/>
              </a:rPr>
              <a:t>년</a:t>
            </a:r>
            <a:endParaRPr sz="900">
              <a:latin typeface="나눔고딕 ExtraBold"/>
              <a:cs typeface="나눔고딕 ExtraBold"/>
            </a:endParaRPr>
          </a:p>
        </p:txBody>
      </p:sp>
      <p:sp>
        <p:nvSpPr>
          <p:cNvPr id="58" name="object 39">
            <a:extLst>
              <a:ext uri="{FF2B5EF4-FFF2-40B4-BE49-F238E27FC236}">
                <a16:creationId xmlns:a16="http://schemas.microsoft.com/office/drawing/2014/main" id="{36134AAB-C1EF-478C-2543-E61FFD33741F}"/>
              </a:ext>
            </a:extLst>
          </p:cNvPr>
          <p:cNvSpPr txBox="1"/>
          <p:nvPr/>
        </p:nvSpPr>
        <p:spPr>
          <a:xfrm>
            <a:off x="7358190" y="5664136"/>
            <a:ext cx="1530350" cy="427990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900" b="1" spc="5" dirty="0">
                <a:latin typeface="나눔고딕 ExtraBold"/>
                <a:cs typeface="나눔고딕 ExtraBold"/>
              </a:rPr>
              <a:t>컨설</a:t>
            </a:r>
            <a:r>
              <a:rPr sz="900" b="1" dirty="0">
                <a:latin typeface="나눔고딕 ExtraBold"/>
                <a:cs typeface="나눔고딕 ExtraBold"/>
              </a:rPr>
              <a:t>팅</a:t>
            </a:r>
            <a:r>
              <a:rPr sz="900" b="1" spc="-30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프로젝</a:t>
            </a:r>
            <a:r>
              <a:rPr sz="900" b="1" dirty="0">
                <a:latin typeface="나눔고딕 ExtraBold"/>
                <a:cs typeface="나눔고딕 ExtraBold"/>
              </a:rPr>
              <a:t>트</a:t>
            </a:r>
            <a:r>
              <a:rPr sz="900" b="1" spc="-45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총</a:t>
            </a:r>
            <a:r>
              <a:rPr sz="900" b="1" dirty="0">
                <a:latin typeface="나눔고딕 ExtraBold"/>
                <a:cs typeface="나눔고딕 ExtraBold"/>
              </a:rPr>
              <a:t>괄</a:t>
            </a:r>
            <a:r>
              <a:rPr sz="900" b="1" spc="-20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매니저</a:t>
            </a:r>
            <a:endParaRPr sz="900" dirty="0">
              <a:latin typeface="나눔고딕 ExtraBold"/>
              <a:cs typeface="나눔고딕 ExtraBold"/>
            </a:endParaRPr>
          </a:p>
          <a:p>
            <a:pPr marL="76200">
              <a:lnSpc>
                <a:spcPct val="100000"/>
              </a:lnSpc>
              <a:spcBef>
                <a:spcPts val="505"/>
              </a:spcBef>
            </a:pPr>
            <a:r>
              <a:rPr sz="900" b="1" dirty="0">
                <a:latin typeface="나눔고딕 ExtraBold"/>
                <a:cs typeface="나눔고딕 ExtraBold"/>
              </a:rPr>
              <a:t>-</a:t>
            </a:r>
            <a:r>
              <a:rPr sz="900" b="1" spc="-40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유재</a:t>
            </a:r>
            <a:r>
              <a:rPr sz="900" b="1" dirty="0">
                <a:latin typeface="나눔고딕 ExtraBold"/>
                <a:cs typeface="나눔고딕 ExtraBold"/>
              </a:rPr>
              <a:t>은</a:t>
            </a:r>
            <a:r>
              <a:rPr sz="900" b="1" spc="-30" dirty="0">
                <a:latin typeface="나눔고딕 ExtraBold"/>
                <a:cs typeface="나눔고딕 ExtraBold"/>
              </a:rPr>
              <a:t> </a:t>
            </a:r>
            <a:r>
              <a:rPr sz="900" b="1" spc="-5" dirty="0">
                <a:latin typeface="나눔고딕 ExtraBold"/>
                <a:cs typeface="나눔고딕 ExtraBold"/>
              </a:rPr>
              <a:t>C</a:t>
            </a:r>
            <a:r>
              <a:rPr sz="900" b="1" dirty="0">
                <a:latin typeface="나눔고딕 ExtraBold"/>
                <a:cs typeface="나눔고딕 ExtraBold"/>
              </a:rPr>
              <a:t>EO</a:t>
            </a:r>
            <a:endParaRPr sz="900" dirty="0">
              <a:latin typeface="나눔고딕 ExtraBold"/>
              <a:cs typeface="나눔고딕 ExtraBold"/>
            </a:endParaRPr>
          </a:p>
        </p:txBody>
      </p:sp>
      <p:sp>
        <p:nvSpPr>
          <p:cNvPr id="8" name="object 2">
            <a:extLst>
              <a:ext uri="{FF2B5EF4-FFF2-40B4-BE49-F238E27FC236}">
                <a16:creationId xmlns:a16="http://schemas.microsoft.com/office/drawing/2014/main" id="{8C25C044-D215-D69E-BDF1-D52DB127022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37025" y="260648"/>
            <a:ext cx="3796961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ko-KR" altLang="en-US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프랜차이즈 기업 </a:t>
            </a:r>
            <a:r>
              <a:rPr dirty="0" err="1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컨설팅</a:t>
            </a:r>
            <a:r>
              <a:rPr spc="-14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주요실적</a:t>
            </a:r>
          </a:p>
        </p:txBody>
      </p:sp>
      <p:grpSp>
        <p:nvGrpSpPr>
          <p:cNvPr id="9" name="object 3">
            <a:extLst>
              <a:ext uri="{FF2B5EF4-FFF2-40B4-BE49-F238E27FC236}">
                <a16:creationId xmlns:a16="http://schemas.microsoft.com/office/drawing/2014/main" id="{E4CB0D76-DE86-B7FB-97AB-54D8E7DEF1A1}"/>
              </a:ext>
            </a:extLst>
          </p:cNvPr>
          <p:cNvGrpSpPr/>
          <p:nvPr/>
        </p:nvGrpSpPr>
        <p:grpSpPr>
          <a:xfrm>
            <a:off x="251459" y="650763"/>
            <a:ext cx="8327390" cy="42545"/>
            <a:chOff x="251459" y="650763"/>
            <a:chExt cx="8327390" cy="42545"/>
          </a:xfrm>
        </p:grpSpPr>
        <p:sp>
          <p:nvSpPr>
            <p:cNvPr id="30" name="object 4">
              <a:extLst>
                <a:ext uri="{FF2B5EF4-FFF2-40B4-BE49-F238E27FC236}">
                  <a16:creationId xmlns:a16="http://schemas.microsoft.com/office/drawing/2014/main" id="{167BA073-390A-AD6C-DAE1-618AB6A5DB34}"/>
                </a:ext>
              </a:extLst>
            </p:cNvPr>
            <p:cNvSpPr/>
            <p:nvPr/>
          </p:nvSpPr>
          <p:spPr>
            <a:xfrm>
              <a:off x="2816352" y="650763"/>
              <a:ext cx="5762625" cy="42545"/>
            </a:xfrm>
            <a:custGeom>
              <a:avLst/>
              <a:gdLst/>
              <a:ahLst/>
              <a:cxnLst/>
              <a:rect l="l" t="t" r="r" b="b"/>
              <a:pathLst>
                <a:path w="5762625" h="42545">
                  <a:moveTo>
                    <a:pt x="5762244" y="0"/>
                  </a:moveTo>
                  <a:lnTo>
                    <a:pt x="0" y="0"/>
                  </a:lnTo>
                  <a:lnTo>
                    <a:pt x="0" y="42402"/>
                  </a:lnTo>
                  <a:lnTo>
                    <a:pt x="5762244" y="42402"/>
                  </a:lnTo>
                  <a:lnTo>
                    <a:pt x="5762244" y="0"/>
                  </a:lnTo>
                  <a:close/>
                </a:path>
              </a:pathLst>
            </a:custGeom>
            <a:solidFill>
              <a:srgbClr val="E6EB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5">
              <a:extLst>
                <a:ext uri="{FF2B5EF4-FFF2-40B4-BE49-F238E27FC236}">
                  <a16:creationId xmlns:a16="http://schemas.microsoft.com/office/drawing/2014/main" id="{8C01321E-5481-1211-9CD9-FFA1F1819B70}"/>
                </a:ext>
              </a:extLst>
            </p:cNvPr>
            <p:cNvSpPr/>
            <p:nvPr/>
          </p:nvSpPr>
          <p:spPr>
            <a:xfrm>
              <a:off x="251459" y="650763"/>
              <a:ext cx="2688590" cy="42545"/>
            </a:xfrm>
            <a:custGeom>
              <a:avLst/>
              <a:gdLst/>
              <a:ahLst/>
              <a:cxnLst/>
              <a:rect l="l" t="t" r="r" b="b"/>
              <a:pathLst>
                <a:path w="2688590" h="42545">
                  <a:moveTo>
                    <a:pt x="2688082" y="0"/>
                  </a:moveTo>
                  <a:lnTo>
                    <a:pt x="0" y="0"/>
                  </a:lnTo>
                  <a:lnTo>
                    <a:pt x="0" y="42402"/>
                  </a:lnTo>
                  <a:lnTo>
                    <a:pt x="2688082" y="42402"/>
                  </a:lnTo>
                  <a:lnTo>
                    <a:pt x="2688082" y="0"/>
                  </a:lnTo>
                  <a:close/>
                </a:path>
              </a:pathLst>
            </a:custGeom>
            <a:solidFill>
              <a:srgbClr val="93B3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0" name="TextBox 59">
            <a:extLst>
              <a:ext uri="{FF2B5EF4-FFF2-40B4-BE49-F238E27FC236}">
                <a16:creationId xmlns:a16="http://schemas.microsoft.com/office/drawing/2014/main" id="{5DE786B0-3249-4D2D-AB1E-A8872D54C91E}"/>
              </a:ext>
            </a:extLst>
          </p:cNvPr>
          <p:cNvSpPr txBox="1"/>
          <p:nvPr/>
        </p:nvSpPr>
        <p:spPr>
          <a:xfrm>
            <a:off x="5157912" y="893912"/>
            <a:ext cx="886191" cy="230832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sz="9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컨설팅 </a:t>
            </a:r>
            <a:r>
              <a:rPr lang="ko-KR" altLang="en-US" sz="900" dirty="0" err="1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재수주</a:t>
            </a:r>
            <a:endParaRPr lang="ko-KR" altLang="en-US" sz="900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4C19EB6E-7688-4930-BB37-DC27E96E3046}"/>
              </a:ext>
            </a:extLst>
          </p:cNvPr>
          <p:cNvSpPr txBox="1"/>
          <p:nvPr/>
        </p:nvSpPr>
        <p:spPr>
          <a:xfrm>
            <a:off x="5162414" y="2668436"/>
            <a:ext cx="886191" cy="230832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sz="9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컨설팅 </a:t>
            </a:r>
            <a:r>
              <a:rPr lang="ko-KR" altLang="en-US" sz="900" dirty="0" err="1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재수주</a:t>
            </a:r>
            <a:endParaRPr lang="ko-KR" altLang="en-US" sz="900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653C9D61-CF39-4406-B5BA-FB81DCAF7739}"/>
              </a:ext>
            </a:extLst>
          </p:cNvPr>
          <p:cNvSpPr txBox="1"/>
          <p:nvPr/>
        </p:nvSpPr>
        <p:spPr>
          <a:xfrm>
            <a:off x="5159088" y="4488573"/>
            <a:ext cx="886191" cy="230832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sz="9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컨설팅 </a:t>
            </a:r>
            <a:r>
              <a:rPr lang="ko-KR" altLang="en-US" sz="900" dirty="0" err="1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재수주</a:t>
            </a:r>
            <a:endParaRPr lang="ko-KR" altLang="en-US" sz="900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9D596EB9-ABD4-485D-8C83-E175BB6E90A7}"/>
              </a:ext>
            </a:extLst>
          </p:cNvPr>
          <p:cNvSpPr txBox="1"/>
          <p:nvPr/>
        </p:nvSpPr>
        <p:spPr>
          <a:xfrm>
            <a:off x="786607" y="908720"/>
            <a:ext cx="886191" cy="230832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sz="9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컨설팅 </a:t>
            </a:r>
            <a:r>
              <a:rPr lang="ko-KR" altLang="en-US" sz="900" dirty="0" err="1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재수주</a:t>
            </a:r>
            <a:endParaRPr lang="ko-KR" altLang="en-US" sz="900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모서리가 둥근 직사각형 9">
            <a:extLst>
              <a:ext uri="{FF2B5EF4-FFF2-40B4-BE49-F238E27FC236}">
                <a16:creationId xmlns:a16="http://schemas.microsoft.com/office/drawing/2014/main" id="{90EDDF8C-C72F-9699-4F61-7CC3BEF4D97E}"/>
              </a:ext>
            </a:extLst>
          </p:cNvPr>
          <p:cNvSpPr/>
          <p:nvPr/>
        </p:nvSpPr>
        <p:spPr>
          <a:xfrm>
            <a:off x="1505541" y="4236399"/>
            <a:ext cx="2936269" cy="571096"/>
          </a:xfrm>
          <a:prstGeom prst="roundRect">
            <a:avLst/>
          </a:prstGeom>
          <a:solidFill>
            <a:srgbClr val="FFFF00"/>
          </a:solidFill>
          <a:ln w="952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10" name="object 10"/>
          <p:cNvGrpSpPr/>
          <p:nvPr/>
        </p:nvGrpSpPr>
        <p:grpSpPr>
          <a:xfrm>
            <a:off x="261366" y="784114"/>
            <a:ext cx="4305300" cy="1750695"/>
            <a:chOff x="4631435" y="807719"/>
            <a:chExt cx="4305300" cy="1750695"/>
          </a:xfrm>
        </p:grpSpPr>
        <p:sp>
          <p:nvSpPr>
            <p:cNvPr id="11" name="object 11"/>
            <p:cNvSpPr/>
            <p:nvPr/>
          </p:nvSpPr>
          <p:spPr>
            <a:xfrm>
              <a:off x="4645913" y="822197"/>
              <a:ext cx="4276090" cy="1722120"/>
            </a:xfrm>
            <a:custGeom>
              <a:avLst/>
              <a:gdLst/>
              <a:ahLst/>
              <a:cxnLst/>
              <a:rect l="l" t="t" r="r" b="b"/>
              <a:pathLst>
                <a:path w="4276090" h="1722120">
                  <a:moveTo>
                    <a:pt x="0" y="1721612"/>
                  </a:moveTo>
                  <a:lnTo>
                    <a:pt x="4276090" y="1721612"/>
                  </a:lnTo>
                  <a:lnTo>
                    <a:pt x="4276090" y="0"/>
                  </a:lnTo>
                  <a:lnTo>
                    <a:pt x="0" y="0"/>
                  </a:lnTo>
                  <a:lnTo>
                    <a:pt x="0" y="1721612"/>
                  </a:lnTo>
                  <a:close/>
                </a:path>
              </a:pathLst>
            </a:custGeom>
            <a:ln w="28956">
              <a:solidFill>
                <a:srgbClr val="E6EBF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78323" y="1234439"/>
              <a:ext cx="1135379" cy="338327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928103" y="1187195"/>
              <a:ext cx="1790700" cy="472439"/>
            </a:xfrm>
            <a:prstGeom prst="rect">
              <a:avLst/>
            </a:prstGeom>
          </p:spPr>
        </p:pic>
      </p:grpSp>
      <p:grpSp>
        <p:nvGrpSpPr>
          <p:cNvPr id="14" name="object 14"/>
          <p:cNvGrpSpPr/>
          <p:nvPr/>
        </p:nvGrpSpPr>
        <p:grpSpPr>
          <a:xfrm>
            <a:off x="4616259" y="815697"/>
            <a:ext cx="4276090" cy="1705016"/>
            <a:chOff x="261366" y="2632711"/>
            <a:chExt cx="4276090" cy="1705016"/>
          </a:xfrm>
        </p:grpSpPr>
        <p:sp>
          <p:nvSpPr>
            <p:cNvPr id="15" name="object 15"/>
            <p:cNvSpPr/>
            <p:nvPr/>
          </p:nvSpPr>
          <p:spPr>
            <a:xfrm>
              <a:off x="261366" y="2632711"/>
              <a:ext cx="4276090" cy="1705016"/>
            </a:xfrm>
            <a:custGeom>
              <a:avLst/>
              <a:gdLst/>
              <a:ahLst/>
              <a:cxnLst/>
              <a:rect l="l" t="t" r="r" b="b"/>
              <a:pathLst>
                <a:path w="4276090" h="1723389">
                  <a:moveTo>
                    <a:pt x="0" y="1723136"/>
                  </a:moveTo>
                  <a:lnTo>
                    <a:pt x="4276090" y="1723136"/>
                  </a:lnTo>
                  <a:lnTo>
                    <a:pt x="4276090" y="0"/>
                  </a:lnTo>
                  <a:lnTo>
                    <a:pt x="0" y="0"/>
                  </a:lnTo>
                  <a:lnTo>
                    <a:pt x="0" y="1723136"/>
                  </a:lnTo>
                  <a:close/>
                </a:path>
              </a:pathLst>
            </a:custGeom>
            <a:ln w="28956">
              <a:solidFill>
                <a:srgbClr val="E6EBF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92836" y="3179064"/>
              <a:ext cx="1315212" cy="286512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034283" y="2819400"/>
              <a:ext cx="1146047" cy="826007"/>
            </a:xfrm>
            <a:prstGeom prst="rect">
              <a:avLst/>
            </a:prstGeom>
          </p:spPr>
        </p:pic>
      </p:grpSp>
      <p:grpSp>
        <p:nvGrpSpPr>
          <p:cNvPr id="18" name="object 18"/>
          <p:cNvGrpSpPr/>
          <p:nvPr/>
        </p:nvGrpSpPr>
        <p:grpSpPr>
          <a:xfrm>
            <a:off x="4616259" y="2653988"/>
            <a:ext cx="4305300" cy="1750695"/>
            <a:chOff x="246888" y="4430267"/>
            <a:chExt cx="4305300" cy="1750695"/>
          </a:xfrm>
        </p:grpSpPr>
        <p:sp>
          <p:nvSpPr>
            <p:cNvPr id="19" name="object 19"/>
            <p:cNvSpPr/>
            <p:nvPr/>
          </p:nvSpPr>
          <p:spPr>
            <a:xfrm>
              <a:off x="261366" y="4444745"/>
              <a:ext cx="4276090" cy="1722120"/>
            </a:xfrm>
            <a:custGeom>
              <a:avLst/>
              <a:gdLst/>
              <a:ahLst/>
              <a:cxnLst/>
              <a:rect l="l" t="t" r="r" b="b"/>
              <a:pathLst>
                <a:path w="4276090" h="1722120">
                  <a:moveTo>
                    <a:pt x="0" y="1721611"/>
                  </a:moveTo>
                  <a:lnTo>
                    <a:pt x="4276090" y="1721611"/>
                  </a:lnTo>
                  <a:lnTo>
                    <a:pt x="4276090" y="0"/>
                  </a:lnTo>
                  <a:lnTo>
                    <a:pt x="0" y="0"/>
                  </a:lnTo>
                  <a:lnTo>
                    <a:pt x="0" y="1721611"/>
                  </a:lnTo>
                  <a:close/>
                </a:path>
              </a:pathLst>
            </a:custGeom>
            <a:ln w="28956">
              <a:solidFill>
                <a:srgbClr val="E6EBF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807208" y="4774691"/>
              <a:ext cx="592835" cy="635507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552443" y="4652771"/>
              <a:ext cx="832103" cy="935735"/>
            </a:xfrm>
            <a:prstGeom prst="rect">
              <a:avLst/>
            </a:prstGeom>
          </p:spPr>
        </p:pic>
      </p:grpSp>
      <p:grpSp>
        <p:nvGrpSpPr>
          <p:cNvPr id="22" name="object 22"/>
          <p:cNvGrpSpPr/>
          <p:nvPr/>
        </p:nvGrpSpPr>
        <p:grpSpPr>
          <a:xfrm>
            <a:off x="4613113" y="4497841"/>
            <a:ext cx="4305300" cy="1750695"/>
            <a:chOff x="4631435" y="4430267"/>
            <a:chExt cx="4305300" cy="1750695"/>
          </a:xfrm>
        </p:grpSpPr>
        <p:sp>
          <p:nvSpPr>
            <p:cNvPr id="23" name="object 23"/>
            <p:cNvSpPr/>
            <p:nvPr/>
          </p:nvSpPr>
          <p:spPr>
            <a:xfrm>
              <a:off x="4645913" y="4444745"/>
              <a:ext cx="4276090" cy="1722120"/>
            </a:xfrm>
            <a:custGeom>
              <a:avLst/>
              <a:gdLst/>
              <a:ahLst/>
              <a:cxnLst/>
              <a:rect l="l" t="t" r="r" b="b"/>
              <a:pathLst>
                <a:path w="4276090" h="1722120">
                  <a:moveTo>
                    <a:pt x="0" y="1721611"/>
                  </a:moveTo>
                  <a:lnTo>
                    <a:pt x="4276090" y="1721611"/>
                  </a:lnTo>
                  <a:lnTo>
                    <a:pt x="4276090" y="0"/>
                  </a:lnTo>
                  <a:lnTo>
                    <a:pt x="0" y="0"/>
                  </a:lnTo>
                  <a:lnTo>
                    <a:pt x="0" y="1721611"/>
                  </a:lnTo>
                  <a:close/>
                </a:path>
              </a:pathLst>
            </a:custGeom>
            <a:ln w="28956">
              <a:solidFill>
                <a:srgbClr val="E6EBF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965947" y="4509515"/>
              <a:ext cx="592835" cy="635507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847075" y="5282183"/>
              <a:ext cx="832103" cy="425195"/>
            </a:xfrm>
            <a:prstGeom prst="rect">
              <a:avLst/>
            </a:prstGeom>
          </p:spPr>
        </p:pic>
      </p:grpSp>
      <p:sp>
        <p:nvSpPr>
          <p:cNvPr id="28" name="object 28"/>
          <p:cNvSpPr txBox="1"/>
          <p:nvPr/>
        </p:nvSpPr>
        <p:spPr>
          <a:xfrm>
            <a:off x="477013" y="1772816"/>
            <a:ext cx="2336724" cy="682238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0"/>
              </a:spcBef>
            </a:pPr>
            <a:r>
              <a:rPr sz="900" b="1" spc="5" dirty="0">
                <a:latin typeface="나눔고딕 ExtraBold"/>
                <a:cs typeface="나눔고딕 ExtraBold"/>
              </a:rPr>
              <a:t>컨설</a:t>
            </a:r>
            <a:r>
              <a:rPr sz="900" b="1" dirty="0">
                <a:latin typeface="나눔고딕 ExtraBold"/>
                <a:cs typeface="나눔고딕 ExtraBold"/>
              </a:rPr>
              <a:t>팅</a:t>
            </a:r>
            <a:r>
              <a:rPr sz="900" b="1" spc="-55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내용</a:t>
            </a:r>
            <a:endParaRPr sz="900" dirty="0">
              <a:latin typeface="나눔고딕 ExtraBold"/>
              <a:cs typeface="나눔고딕 ExtraBold"/>
            </a:endParaRPr>
          </a:p>
          <a:p>
            <a:pPr marL="83820" indent="-71755">
              <a:lnSpc>
                <a:spcPct val="100000"/>
              </a:lnSpc>
              <a:spcBef>
                <a:spcPts val="300"/>
              </a:spcBef>
              <a:buChar char="-"/>
              <a:tabLst>
                <a:tab pos="84455" algn="l"/>
              </a:tabLst>
            </a:pPr>
            <a:r>
              <a:rPr sz="900" b="1" dirty="0">
                <a:latin typeface="나눔고딕 ExtraBold"/>
                <a:cs typeface="나눔고딕 ExtraBold"/>
              </a:rPr>
              <a:t>와라와라</a:t>
            </a:r>
            <a:r>
              <a:rPr sz="900" b="1" spc="-40" dirty="0">
                <a:latin typeface="나눔고딕 ExtraBold"/>
                <a:cs typeface="나눔고딕 ExtraBold"/>
              </a:rPr>
              <a:t> </a:t>
            </a:r>
            <a:r>
              <a:rPr sz="900" b="1" dirty="0" err="1">
                <a:latin typeface="나눔고딕 ExtraBold"/>
                <a:cs typeface="나눔고딕 ExtraBold"/>
              </a:rPr>
              <a:t>프랜차이즈</a:t>
            </a:r>
            <a:r>
              <a:rPr sz="900" b="1" spc="-30" dirty="0">
                <a:latin typeface="나눔고딕 ExtraBold"/>
                <a:cs typeface="나눔고딕 ExtraBold"/>
              </a:rPr>
              <a:t> </a:t>
            </a:r>
            <a:r>
              <a:rPr sz="900" b="1" dirty="0" err="1">
                <a:latin typeface="나눔고딕 ExtraBold"/>
                <a:cs typeface="나눔고딕 ExtraBold"/>
              </a:rPr>
              <a:t>시스템</a:t>
            </a:r>
            <a:r>
              <a:rPr lang="ko-KR" altLang="en-US" sz="900" b="1" dirty="0">
                <a:latin typeface="나눔고딕 ExtraBold"/>
                <a:cs typeface="나눔고딕 ExtraBold"/>
              </a:rPr>
              <a:t>구축 </a:t>
            </a:r>
            <a:r>
              <a:rPr lang="en-US" altLang="ko-KR" sz="900" b="1" dirty="0">
                <a:latin typeface="나눔고딕 ExtraBold"/>
                <a:cs typeface="나눔고딕 ExtraBold"/>
              </a:rPr>
              <a:t>&amp; </a:t>
            </a:r>
            <a:r>
              <a:rPr lang="ko-KR" altLang="en-US" sz="900" b="1" dirty="0">
                <a:latin typeface="나눔고딕 ExtraBold"/>
                <a:cs typeface="나눔고딕 ExtraBold"/>
              </a:rPr>
              <a:t>사업전략</a:t>
            </a:r>
            <a:r>
              <a:rPr sz="900" b="1" spc="5" dirty="0" err="1">
                <a:latin typeface="나눔고딕 ExtraBold"/>
                <a:cs typeface="나눔고딕 ExtraBold"/>
              </a:rPr>
              <a:t>컨설팅</a:t>
            </a:r>
            <a:endParaRPr sz="900" dirty="0">
              <a:latin typeface="나눔고딕 ExtraBold"/>
              <a:cs typeface="나눔고딕 ExtraBold"/>
            </a:endParaRPr>
          </a:p>
          <a:p>
            <a:pPr marL="82550" indent="-70485">
              <a:lnSpc>
                <a:spcPct val="100000"/>
              </a:lnSpc>
              <a:spcBef>
                <a:spcPts val="300"/>
              </a:spcBef>
              <a:buChar char="-"/>
              <a:tabLst>
                <a:tab pos="83185" algn="l"/>
              </a:tabLst>
            </a:pPr>
            <a:r>
              <a:rPr sz="900" b="1" spc="5" dirty="0">
                <a:latin typeface="나눔고딕 ExtraBold"/>
                <a:cs typeface="나눔고딕 ExtraBold"/>
              </a:rPr>
              <a:t>컨설</a:t>
            </a:r>
            <a:r>
              <a:rPr sz="900" b="1" dirty="0">
                <a:latin typeface="나눔고딕 ExtraBold"/>
                <a:cs typeface="나눔고딕 ExtraBold"/>
              </a:rPr>
              <a:t>팅</a:t>
            </a:r>
            <a:r>
              <a:rPr sz="900" b="1" spc="-30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기</a:t>
            </a:r>
            <a:r>
              <a:rPr sz="900" b="1" dirty="0">
                <a:latin typeface="나눔고딕 ExtraBold"/>
                <a:cs typeface="나눔고딕 ExtraBold"/>
              </a:rPr>
              <a:t>간</a:t>
            </a:r>
            <a:r>
              <a:rPr sz="900" b="1" spc="-10" dirty="0">
                <a:latin typeface="나눔고딕 ExtraBold"/>
                <a:cs typeface="나눔고딕 ExtraBold"/>
              </a:rPr>
              <a:t> </a:t>
            </a:r>
            <a:r>
              <a:rPr sz="900" b="1" spc="-15" dirty="0">
                <a:latin typeface="나눔고딕 ExtraBold"/>
                <a:cs typeface="나눔고딕 ExtraBold"/>
              </a:rPr>
              <a:t>:</a:t>
            </a:r>
            <a:r>
              <a:rPr sz="900" b="1" spc="-35" dirty="0">
                <a:latin typeface="나눔고딕 ExtraBold"/>
                <a:cs typeface="나눔고딕 ExtraBold"/>
              </a:rPr>
              <a:t> </a:t>
            </a:r>
            <a:r>
              <a:rPr sz="900" b="1" spc="-10" dirty="0">
                <a:latin typeface="나눔고딕 ExtraBold"/>
                <a:cs typeface="나눔고딕 ExtraBold"/>
              </a:rPr>
              <a:t>2</a:t>
            </a:r>
            <a:r>
              <a:rPr sz="900" b="1" spc="5" dirty="0">
                <a:latin typeface="나눔고딕 ExtraBold"/>
                <a:cs typeface="나눔고딕 ExtraBold"/>
              </a:rPr>
              <a:t>개월</a:t>
            </a:r>
            <a:endParaRPr sz="900" dirty="0">
              <a:latin typeface="나눔고딕 ExtraBold"/>
              <a:cs typeface="나눔고딕 ExtraBold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32740" y="886958"/>
            <a:ext cx="40259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20" dirty="0">
                <a:latin typeface="나눔고딕 ExtraBold"/>
                <a:cs typeface="나눔고딕 ExtraBold"/>
              </a:rPr>
              <a:t>201</a:t>
            </a:r>
            <a:r>
              <a:rPr sz="900" b="1" spc="-10" dirty="0">
                <a:latin typeface="나눔고딕 ExtraBold"/>
                <a:cs typeface="나눔고딕 ExtraBold"/>
              </a:rPr>
              <a:t>2</a:t>
            </a:r>
            <a:r>
              <a:rPr sz="900" b="1" dirty="0">
                <a:latin typeface="나눔고딕 ExtraBold"/>
                <a:cs typeface="나눔고딕 ExtraBold"/>
              </a:rPr>
              <a:t>년</a:t>
            </a:r>
            <a:endParaRPr sz="900">
              <a:latin typeface="나눔고딕 ExtraBold"/>
              <a:cs typeface="나눔고딕 ExtraBold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4880165" y="1833982"/>
            <a:ext cx="2121152" cy="627380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900" b="1" spc="5" dirty="0">
                <a:latin typeface="나눔고딕 ExtraBold"/>
                <a:cs typeface="나눔고딕 ExtraBold"/>
              </a:rPr>
              <a:t>컨설</a:t>
            </a:r>
            <a:r>
              <a:rPr sz="900" b="1" dirty="0">
                <a:latin typeface="나눔고딕 ExtraBold"/>
                <a:cs typeface="나눔고딕 ExtraBold"/>
              </a:rPr>
              <a:t>팅</a:t>
            </a:r>
            <a:r>
              <a:rPr sz="900" b="1" spc="-55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내용</a:t>
            </a:r>
            <a:endParaRPr sz="900" dirty="0">
              <a:latin typeface="나눔고딕 ExtraBold"/>
              <a:cs typeface="나눔고딕 ExtraBold"/>
            </a:endParaRPr>
          </a:p>
          <a:p>
            <a:pPr marL="85725" indent="-73660">
              <a:lnSpc>
                <a:spcPct val="100000"/>
              </a:lnSpc>
              <a:spcBef>
                <a:spcPts val="505"/>
              </a:spcBef>
              <a:buFont typeface=""/>
              <a:buChar char="-"/>
              <a:tabLst>
                <a:tab pos="86360" algn="l"/>
              </a:tabLst>
            </a:pPr>
            <a:r>
              <a:rPr sz="900" b="1" dirty="0" err="1">
                <a:latin typeface="나눔고딕 ExtraBold"/>
                <a:cs typeface="나눔고딕 ExtraBold"/>
              </a:rPr>
              <a:t>일본</a:t>
            </a:r>
            <a:r>
              <a:rPr sz="900" b="1" spc="-35" dirty="0">
                <a:latin typeface="나눔고딕 ExtraBold"/>
                <a:cs typeface="나눔고딕 ExtraBold"/>
              </a:rPr>
              <a:t> </a:t>
            </a:r>
            <a:r>
              <a:rPr lang="ko-KR" altLang="en-US" sz="900" b="1" spc="-35" dirty="0">
                <a:latin typeface="나눔고딕 ExtraBold"/>
                <a:cs typeface="나눔고딕 ExtraBold"/>
              </a:rPr>
              <a:t>외식브랜드 콘셉트 기획</a:t>
            </a:r>
            <a:r>
              <a:rPr sz="900" b="1" spc="5" dirty="0" err="1">
                <a:latin typeface="나눔고딕 ExtraBold"/>
                <a:cs typeface="나눔고딕 ExtraBold"/>
              </a:rPr>
              <a:t>컨설팅</a:t>
            </a:r>
            <a:endParaRPr sz="900" dirty="0">
              <a:latin typeface="나눔고딕 ExtraBold"/>
              <a:cs typeface="나눔고딕 ExtraBold"/>
            </a:endParaRPr>
          </a:p>
          <a:p>
            <a:pPr marL="85725" indent="-73660">
              <a:lnSpc>
                <a:spcPct val="100000"/>
              </a:lnSpc>
              <a:spcBef>
                <a:spcPts val="495"/>
              </a:spcBef>
              <a:buFont typeface=""/>
              <a:buChar char="-"/>
              <a:tabLst>
                <a:tab pos="86360" algn="l"/>
              </a:tabLst>
            </a:pPr>
            <a:r>
              <a:rPr sz="900" b="1" spc="5" dirty="0">
                <a:latin typeface="나눔고딕 ExtraBold"/>
                <a:cs typeface="나눔고딕 ExtraBold"/>
              </a:rPr>
              <a:t>컨설</a:t>
            </a:r>
            <a:r>
              <a:rPr sz="900" b="1" dirty="0">
                <a:latin typeface="나눔고딕 ExtraBold"/>
                <a:cs typeface="나눔고딕 ExtraBold"/>
              </a:rPr>
              <a:t>팅</a:t>
            </a:r>
            <a:r>
              <a:rPr sz="900" b="1" spc="-30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기</a:t>
            </a:r>
            <a:r>
              <a:rPr sz="900" b="1" dirty="0">
                <a:latin typeface="나눔고딕 ExtraBold"/>
                <a:cs typeface="나눔고딕 ExtraBold"/>
              </a:rPr>
              <a:t>간</a:t>
            </a:r>
            <a:r>
              <a:rPr sz="900" b="1" spc="-20" dirty="0">
                <a:latin typeface="나눔고딕 ExtraBold"/>
                <a:cs typeface="나눔고딕 ExtraBold"/>
              </a:rPr>
              <a:t> </a:t>
            </a:r>
            <a:r>
              <a:rPr sz="900" b="1" spc="-15" dirty="0">
                <a:latin typeface="나눔고딕 ExtraBold"/>
                <a:cs typeface="나눔고딕 ExtraBold"/>
              </a:rPr>
              <a:t>:</a:t>
            </a:r>
            <a:r>
              <a:rPr sz="900" b="1" spc="-35" dirty="0">
                <a:latin typeface="나눔고딕 ExtraBold"/>
                <a:cs typeface="나눔고딕 ExtraBold"/>
              </a:rPr>
              <a:t> </a:t>
            </a:r>
            <a:r>
              <a:rPr sz="900" b="1" spc="-10" dirty="0">
                <a:latin typeface="나눔고딕 ExtraBold"/>
                <a:cs typeface="나눔고딕 ExtraBold"/>
              </a:rPr>
              <a:t>3</a:t>
            </a:r>
            <a:r>
              <a:rPr sz="900" b="1" spc="5" dirty="0">
                <a:latin typeface="나눔고딕 ExtraBold"/>
                <a:cs typeface="나눔고딕 ExtraBold"/>
              </a:rPr>
              <a:t>개월</a:t>
            </a:r>
            <a:endParaRPr sz="900" dirty="0">
              <a:latin typeface="나눔고딕 ExtraBold"/>
              <a:cs typeface="나눔고딕 ExtraBold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4710391" y="892178"/>
            <a:ext cx="40132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20" dirty="0">
                <a:latin typeface="나눔고딕 ExtraBold"/>
                <a:cs typeface="나눔고딕 ExtraBold"/>
              </a:rPr>
              <a:t>2012</a:t>
            </a:r>
            <a:r>
              <a:rPr sz="900" b="1" dirty="0">
                <a:latin typeface="나눔고딕 ExtraBold"/>
                <a:cs typeface="나눔고딕 ExtraBold"/>
              </a:rPr>
              <a:t>년</a:t>
            </a:r>
            <a:endParaRPr sz="900" dirty="0">
              <a:latin typeface="나눔고딕 ExtraBold"/>
              <a:cs typeface="나눔고딕 ExtraBold"/>
            </a:endParaRPr>
          </a:p>
        </p:txBody>
      </p:sp>
      <p:pic>
        <p:nvPicPr>
          <p:cNvPr id="32" name="object 3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33832" y="3203212"/>
            <a:ext cx="1133855" cy="201167"/>
          </a:xfrm>
          <a:prstGeom prst="rect">
            <a:avLst/>
          </a:prstGeom>
        </p:spPr>
      </p:pic>
      <p:pic>
        <p:nvPicPr>
          <p:cNvPr id="33" name="object 33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2813736" y="2997472"/>
            <a:ext cx="1502664" cy="443484"/>
          </a:xfrm>
          <a:prstGeom prst="rect">
            <a:avLst/>
          </a:prstGeom>
        </p:spPr>
      </p:pic>
      <p:sp>
        <p:nvSpPr>
          <p:cNvPr id="44" name="object 4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pPr marL="38100">
                <a:lnSpc>
                  <a:spcPct val="100000"/>
                </a:lnSpc>
                <a:spcBef>
                  <a:spcPts val="40"/>
                </a:spcBef>
              </a:pPr>
              <a:t>37</a:t>
            </a:fld>
            <a:endParaRPr dirty="0"/>
          </a:p>
        </p:txBody>
      </p:sp>
      <p:sp>
        <p:nvSpPr>
          <p:cNvPr id="35" name="object 35"/>
          <p:cNvSpPr txBox="1"/>
          <p:nvPr/>
        </p:nvSpPr>
        <p:spPr>
          <a:xfrm>
            <a:off x="4864161" y="3769658"/>
            <a:ext cx="2272060" cy="543739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0"/>
              </a:spcBef>
            </a:pPr>
            <a:r>
              <a:rPr sz="900" b="1" spc="5" dirty="0">
                <a:latin typeface="나눔고딕 ExtraBold"/>
                <a:cs typeface="나눔고딕 ExtraBold"/>
              </a:rPr>
              <a:t>컨설</a:t>
            </a:r>
            <a:r>
              <a:rPr sz="900" b="1" dirty="0">
                <a:latin typeface="나눔고딕 ExtraBold"/>
                <a:cs typeface="나눔고딕 ExtraBold"/>
              </a:rPr>
              <a:t>팅</a:t>
            </a:r>
            <a:r>
              <a:rPr sz="900" b="1" spc="-55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내용</a:t>
            </a:r>
            <a:endParaRPr sz="900" dirty="0">
              <a:latin typeface="나눔고딕 ExtraBold"/>
              <a:cs typeface="나눔고딕 ExtraBold"/>
            </a:endParaRPr>
          </a:p>
          <a:p>
            <a:pPr marL="82550" indent="-70485">
              <a:lnSpc>
                <a:spcPct val="100000"/>
              </a:lnSpc>
              <a:spcBef>
                <a:spcPts val="300"/>
              </a:spcBef>
              <a:buChar char="-"/>
              <a:tabLst>
                <a:tab pos="83185" algn="l"/>
              </a:tabLst>
            </a:pPr>
            <a:r>
              <a:rPr sz="900" b="1" dirty="0">
                <a:latin typeface="나눔고딕 ExtraBold"/>
                <a:cs typeface="나눔고딕 ExtraBold"/>
              </a:rPr>
              <a:t>스패뉴키친</a:t>
            </a:r>
            <a:r>
              <a:rPr sz="900" b="1" spc="-55" dirty="0">
                <a:latin typeface="나눔고딕 ExtraBold"/>
                <a:cs typeface="나눔고딕 ExtraBold"/>
              </a:rPr>
              <a:t> </a:t>
            </a:r>
            <a:r>
              <a:rPr sz="900" b="1" dirty="0" err="1">
                <a:latin typeface="나눔고딕 ExtraBold"/>
                <a:cs typeface="나눔고딕 ExtraBold"/>
              </a:rPr>
              <a:t>프랜차이즈</a:t>
            </a:r>
            <a:r>
              <a:rPr sz="900" b="1" spc="-55" dirty="0">
                <a:latin typeface="나눔고딕 ExtraBold"/>
                <a:cs typeface="나눔고딕 ExtraBold"/>
              </a:rPr>
              <a:t> </a:t>
            </a:r>
            <a:r>
              <a:rPr sz="900" b="1" spc="5" dirty="0" err="1">
                <a:latin typeface="나눔고딕 ExtraBold"/>
                <a:cs typeface="나눔고딕 ExtraBold"/>
              </a:rPr>
              <a:t>시스템구축</a:t>
            </a:r>
            <a:r>
              <a:rPr lang="en-US" sz="900" b="1" spc="5" dirty="0">
                <a:latin typeface="나눔고딕 ExtraBold"/>
                <a:cs typeface="나눔고딕 ExtraBold"/>
              </a:rPr>
              <a:t> </a:t>
            </a:r>
            <a:r>
              <a:rPr lang="ko-KR" altLang="en-US" sz="900" b="1" spc="5" dirty="0">
                <a:latin typeface="나눔고딕 ExtraBold"/>
                <a:cs typeface="나눔고딕 ExtraBold"/>
              </a:rPr>
              <a:t>컨설팅</a:t>
            </a:r>
            <a:endParaRPr sz="900" dirty="0">
              <a:latin typeface="나눔고딕 ExtraBold"/>
              <a:cs typeface="나눔고딕 ExtraBold"/>
            </a:endParaRPr>
          </a:p>
          <a:p>
            <a:pPr marL="82550" indent="-70485">
              <a:lnSpc>
                <a:spcPct val="100000"/>
              </a:lnSpc>
              <a:spcBef>
                <a:spcPts val="300"/>
              </a:spcBef>
              <a:buChar char="-"/>
              <a:tabLst>
                <a:tab pos="83185" algn="l"/>
              </a:tabLst>
            </a:pPr>
            <a:r>
              <a:rPr sz="900" b="1" spc="5" dirty="0">
                <a:latin typeface="나눔고딕 ExtraBold"/>
                <a:cs typeface="나눔고딕 ExtraBold"/>
              </a:rPr>
              <a:t>컨설</a:t>
            </a:r>
            <a:r>
              <a:rPr sz="900" b="1" dirty="0">
                <a:latin typeface="나눔고딕 ExtraBold"/>
                <a:cs typeface="나눔고딕 ExtraBold"/>
              </a:rPr>
              <a:t>팅</a:t>
            </a:r>
            <a:r>
              <a:rPr sz="900" b="1" spc="-30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기</a:t>
            </a:r>
            <a:r>
              <a:rPr sz="900" b="1" dirty="0">
                <a:latin typeface="나눔고딕 ExtraBold"/>
                <a:cs typeface="나눔고딕 ExtraBold"/>
              </a:rPr>
              <a:t>간</a:t>
            </a:r>
            <a:r>
              <a:rPr sz="900" b="1" spc="-10" dirty="0">
                <a:latin typeface="나눔고딕 ExtraBold"/>
                <a:cs typeface="나눔고딕 ExtraBold"/>
              </a:rPr>
              <a:t> </a:t>
            </a:r>
            <a:r>
              <a:rPr sz="900" b="1" spc="-15" dirty="0">
                <a:latin typeface="나눔고딕 ExtraBold"/>
                <a:cs typeface="나눔고딕 ExtraBold"/>
              </a:rPr>
              <a:t>:</a:t>
            </a:r>
            <a:r>
              <a:rPr sz="900" b="1" spc="-35" dirty="0">
                <a:latin typeface="나눔고딕 ExtraBold"/>
                <a:cs typeface="나눔고딕 ExtraBold"/>
              </a:rPr>
              <a:t> </a:t>
            </a:r>
            <a:r>
              <a:rPr sz="900" b="1" spc="-10" dirty="0">
                <a:latin typeface="나눔고딕 ExtraBold"/>
                <a:cs typeface="나눔고딕 ExtraBold"/>
              </a:rPr>
              <a:t>3</a:t>
            </a:r>
            <a:r>
              <a:rPr sz="900" b="1" spc="5" dirty="0">
                <a:latin typeface="나눔고딕 ExtraBold"/>
                <a:cs typeface="나눔고딕 ExtraBold"/>
              </a:rPr>
              <a:t>개월</a:t>
            </a:r>
            <a:endParaRPr sz="900" dirty="0">
              <a:latin typeface="나눔고딕 ExtraBold"/>
              <a:cs typeface="나눔고딕 ExtraBold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4690731" y="2800459"/>
            <a:ext cx="401955" cy="163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20" dirty="0">
                <a:latin typeface="나눔고딕 ExtraBold"/>
                <a:cs typeface="나눔고딕 ExtraBold"/>
              </a:rPr>
              <a:t>2013</a:t>
            </a:r>
            <a:r>
              <a:rPr sz="900" b="1" dirty="0">
                <a:latin typeface="나눔고딕 ExtraBold"/>
                <a:cs typeface="나눔고딕 ExtraBold"/>
              </a:rPr>
              <a:t>년</a:t>
            </a:r>
            <a:endParaRPr sz="900">
              <a:latin typeface="나눔고딕 ExtraBold"/>
              <a:cs typeface="나눔고딕 ExtraBold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4807043" y="5612901"/>
            <a:ext cx="2329178" cy="551180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0"/>
              </a:spcBef>
            </a:pPr>
            <a:r>
              <a:rPr sz="900" b="1" spc="5" dirty="0">
                <a:latin typeface="나눔고딕 ExtraBold"/>
                <a:cs typeface="나눔고딕 ExtraBold"/>
              </a:rPr>
              <a:t>컨설</a:t>
            </a:r>
            <a:r>
              <a:rPr sz="900" b="1" dirty="0">
                <a:latin typeface="나눔고딕 ExtraBold"/>
                <a:cs typeface="나눔고딕 ExtraBold"/>
              </a:rPr>
              <a:t>팅</a:t>
            </a:r>
            <a:r>
              <a:rPr sz="900" b="1" spc="-55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내용</a:t>
            </a:r>
            <a:endParaRPr sz="900" dirty="0">
              <a:latin typeface="나눔고딕 ExtraBold"/>
              <a:cs typeface="나눔고딕 ExtraBold"/>
            </a:endParaRPr>
          </a:p>
          <a:p>
            <a:pPr marL="83820" indent="-71755">
              <a:lnSpc>
                <a:spcPct val="100000"/>
              </a:lnSpc>
              <a:spcBef>
                <a:spcPts val="300"/>
              </a:spcBef>
              <a:buChar char="-"/>
              <a:tabLst>
                <a:tab pos="84455" algn="l"/>
              </a:tabLst>
            </a:pPr>
            <a:r>
              <a:rPr sz="900" b="1" dirty="0">
                <a:latin typeface="나눔고딕 ExtraBold"/>
                <a:cs typeface="나눔고딕 ExtraBold"/>
              </a:rPr>
              <a:t>로또로커피</a:t>
            </a:r>
            <a:r>
              <a:rPr sz="900" b="1" spc="-45" dirty="0">
                <a:latin typeface="나눔고딕 ExtraBold"/>
                <a:cs typeface="나눔고딕 ExtraBold"/>
              </a:rPr>
              <a:t> </a:t>
            </a:r>
            <a:r>
              <a:rPr sz="900" b="1" dirty="0">
                <a:latin typeface="나눔고딕 ExtraBold"/>
                <a:cs typeface="나눔고딕 ExtraBold"/>
              </a:rPr>
              <a:t>프랜차이즈</a:t>
            </a:r>
            <a:r>
              <a:rPr sz="900" b="1" spc="-40" dirty="0">
                <a:latin typeface="나눔고딕 ExtraBold"/>
                <a:cs typeface="나눔고딕 ExtraBold"/>
              </a:rPr>
              <a:t> </a:t>
            </a:r>
            <a:r>
              <a:rPr sz="900" b="1" dirty="0">
                <a:latin typeface="나눔고딕 ExtraBold"/>
                <a:cs typeface="나눔고딕 ExtraBold"/>
              </a:rPr>
              <a:t>시스템구축</a:t>
            </a:r>
            <a:r>
              <a:rPr sz="900" b="1" spc="-30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컨설팅</a:t>
            </a:r>
            <a:endParaRPr sz="900" dirty="0">
              <a:latin typeface="나눔고딕 ExtraBold"/>
              <a:cs typeface="나눔고딕 ExtraBold"/>
            </a:endParaRPr>
          </a:p>
          <a:p>
            <a:pPr marL="82550" indent="-70485">
              <a:lnSpc>
                <a:spcPct val="100000"/>
              </a:lnSpc>
              <a:spcBef>
                <a:spcPts val="300"/>
              </a:spcBef>
              <a:buChar char="-"/>
              <a:tabLst>
                <a:tab pos="83185" algn="l"/>
              </a:tabLst>
            </a:pPr>
            <a:r>
              <a:rPr sz="900" b="1" spc="5" dirty="0">
                <a:latin typeface="나눔고딕 ExtraBold"/>
                <a:cs typeface="나눔고딕 ExtraBold"/>
              </a:rPr>
              <a:t>컨설</a:t>
            </a:r>
            <a:r>
              <a:rPr sz="900" b="1" dirty="0">
                <a:latin typeface="나눔고딕 ExtraBold"/>
                <a:cs typeface="나눔고딕 ExtraBold"/>
              </a:rPr>
              <a:t>팅</a:t>
            </a:r>
            <a:r>
              <a:rPr sz="900" b="1" spc="-30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기</a:t>
            </a:r>
            <a:r>
              <a:rPr sz="900" b="1" dirty="0">
                <a:latin typeface="나눔고딕 ExtraBold"/>
                <a:cs typeface="나눔고딕 ExtraBold"/>
              </a:rPr>
              <a:t>간</a:t>
            </a:r>
            <a:r>
              <a:rPr sz="900" b="1" spc="-10" dirty="0">
                <a:latin typeface="나눔고딕 ExtraBold"/>
                <a:cs typeface="나눔고딕 ExtraBold"/>
              </a:rPr>
              <a:t> </a:t>
            </a:r>
            <a:r>
              <a:rPr sz="900" b="1" spc="-15" dirty="0">
                <a:latin typeface="나눔고딕 ExtraBold"/>
                <a:cs typeface="나눔고딕 ExtraBold"/>
              </a:rPr>
              <a:t>:</a:t>
            </a:r>
            <a:r>
              <a:rPr sz="900" b="1" spc="-35" dirty="0">
                <a:latin typeface="나눔고딕 ExtraBold"/>
                <a:cs typeface="나눔고딕 ExtraBold"/>
              </a:rPr>
              <a:t> </a:t>
            </a:r>
            <a:r>
              <a:rPr sz="900" b="1" spc="-10" dirty="0">
                <a:latin typeface="나눔고딕 ExtraBold"/>
                <a:cs typeface="나눔고딕 ExtraBold"/>
              </a:rPr>
              <a:t>3</a:t>
            </a:r>
            <a:r>
              <a:rPr sz="900" b="1" spc="5" dirty="0">
                <a:latin typeface="나눔고딕 ExtraBold"/>
                <a:cs typeface="나눔고딕 ExtraBold"/>
              </a:rPr>
              <a:t>개월</a:t>
            </a:r>
            <a:endParaRPr sz="900" dirty="0">
              <a:latin typeface="나눔고딕 ExtraBold"/>
              <a:cs typeface="나눔고딕 ExtraBold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4729064" y="4644935"/>
            <a:ext cx="40132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20" dirty="0">
                <a:latin typeface="나눔고딕 ExtraBold"/>
                <a:cs typeface="나눔고딕 ExtraBold"/>
              </a:rPr>
              <a:t>2013</a:t>
            </a:r>
            <a:r>
              <a:rPr sz="900" b="1" dirty="0">
                <a:latin typeface="나눔고딕 ExtraBold"/>
                <a:cs typeface="나눔고딕 ExtraBold"/>
              </a:rPr>
              <a:t>년</a:t>
            </a:r>
            <a:endParaRPr sz="900" dirty="0">
              <a:latin typeface="나눔고딕 ExtraBold"/>
              <a:cs typeface="나눔고딕 ExtraBold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3030856" y="2047257"/>
            <a:ext cx="1521078" cy="427990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900" b="1" dirty="0">
                <a:latin typeface="나눔고딕 ExtraBold"/>
                <a:cs typeface="나눔고딕 ExtraBold"/>
              </a:rPr>
              <a:t>컨설팅</a:t>
            </a:r>
            <a:r>
              <a:rPr sz="900" b="1" spc="-50" dirty="0">
                <a:latin typeface="나눔고딕 ExtraBold"/>
                <a:cs typeface="나눔고딕 ExtraBold"/>
              </a:rPr>
              <a:t> </a:t>
            </a:r>
            <a:r>
              <a:rPr sz="900" b="1" dirty="0">
                <a:latin typeface="나눔고딕 ExtraBold"/>
                <a:cs typeface="나눔고딕 ExtraBold"/>
              </a:rPr>
              <a:t>프로젝트</a:t>
            </a:r>
            <a:r>
              <a:rPr sz="900" b="1" spc="-50" dirty="0">
                <a:latin typeface="나눔고딕 ExtraBold"/>
                <a:cs typeface="나눔고딕 ExtraBold"/>
              </a:rPr>
              <a:t> </a:t>
            </a:r>
            <a:r>
              <a:rPr sz="900" b="1" dirty="0">
                <a:latin typeface="나눔고딕 ExtraBold"/>
                <a:cs typeface="나눔고딕 ExtraBold"/>
              </a:rPr>
              <a:t>총괄</a:t>
            </a:r>
            <a:r>
              <a:rPr sz="900" b="1" spc="-40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매니저</a:t>
            </a:r>
            <a:endParaRPr sz="900" dirty="0">
              <a:latin typeface="나눔고딕 ExtraBold"/>
              <a:cs typeface="나눔고딕 ExtraBold"/>
            </a:endParaRPr>
          </a:p>
          <a:p>
            <a:pPr marL="76200">
              <a:lnSpc>
                <a:spcPct val="100000"/>
              </a:lnSpc>
              <a:spcBef>
                <a:spcPts val="505"/>
              </a:spcBef>
            </a:pPr>
            <a:r>
              <a:rPr sz="900" b="1" dirty="0">
                <a:latin typeface="나눔고딕 ExtraBold"/>
                <a:cs typeface="나눔고딕 ExtraBold"/>
              </a:rPr>
              <a:t>-</a:t>
            </a:r>
            <a:r>
              <a:rPr sz="900" b="1" spc="-40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유재</a:t>
            </a:r>
            <a:r>
              <a:rPr sz="900" b="1" dirty="0">
                <a:latin typeface="나눔고딕 ExtraBold"/>
                <a:cs typeface="나눔고딕 ExtraBold"/>
              </a:rPr>
              <a:t>은</a:t>
            </a:r>
            <a:r>
              <a:rPr sz="900" b="1" spc="-30" dirty="0">
                <a:latin typeface="나눔고딕 ExtraBold"/>
                <a:cs typeface="나눔고딕 ExtraBold"/>
              </a:rPr>
              <a:t> </a:t>
            </a:r>
            <a:r>
              <a:rPr sz="900" b="1" spc="-5" dirty="0">
                <a:latin typeface="나눔고딕 ExtraBold"/>
                <a:cs typeface="나눔고딕 ExtraBold"/>
              </a:rPr>
              <a:t>C</a:t>
            </a:r>
            <a:r>
              <a:rPr sz="900" b="1" dirty="0">
                <a:latin typeface="나눔고딕 ExtraBold"/>
                <a:cs typeface="나눔고딕 ExtraBold"/>
              </a:rPr>
              <a:t>EO</a:t>
            </a:r>
            <a:endParaRPr sz="900" dirty="0">
              <a:latin typeface="나눔고딕 ExtraBold"/>
              <a:cs typeface="나눔고딕 ExtraBold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7358443" y="2021019"/>
            <a:ext cx="1530350" cy="427355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900" b="1" spc="5" dirty="0">
                <a:latin typeface="나눔고딕 ExtraBold"/>
                <a:cs typeface="나눔고딕 ExtraBold"/>
              </a:rPr>
              <a:t>컨설</a:t>
            </a:r>
            <a:r>
              <a:rPr sz="900" b="1" dirty="0">
                <a:latin typeface="나눔고딕 ExtraBold"/>
                <a:cs typeface="나눔고딕 ExtraBold"/>
              </a:rPr>
              <a:t>팅</a:t>
            </a:r>
            <a:r>
              <a:rPr sz="900" b="1" spc="-30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프로젝</a:t>
            </a:r>
            <a:r>
              <a:rPr sz="900" b="1" dirty="0">
                <a:latin typeface="나눔고딕 ExtraBold"/>
                <a:cs typeface="나눔고딕 ExtraBold"/>
              </a:rPr>
              <a:t>트</a:t>
            </a:r>
            <a:r>
              <a:rPr sz="900" b="1" spc="-45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총</a:t>
            </a:r>
            <a:r>
              <a:rPr sz="900" b="1" dirty="0">
                <a:latin typeface="나눔고딕 ExtraBold"/>
                <a:cs typeface="나눔고딕 ExtraBold"/>
              </a:rPr>
              <a:t>괄</a:t>
            </a:r>
            <a:r>
              <a:rPr sz="900" b="1" spc="-20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매니저</a:t>
            </a:r>
            <a:endParaRPr sz="900" dirty="0">
              <a:latin typeface="나눔고딕 ExtraBold"/>
              <a:cs typeface="나눔고딕 ExtraBold"/>
            </a:endParaRPr>
          </a:p>
          <a:p>
            <a:pPr marL="76200">
              <a:lnSpc>
                <a:spcPct val="100000"/>
              </a:lnSpc>
              <a:spcBef>
                <a:spcPts val="505"/>
              </a:spcBef>
            </a:pPr>
            <a:r>
              <a:rPr sz="900" b="1" dirty="0">
                <a:latin typeface="나눔고딕 ExtraBold"/>
                <a:cs typeface="나눔고딕 ExtraBold"/>
              </a:rPr>
              <a:t>-</a:t>
            </a:r>
            <a:r>
              <a:rPr sz="900" b="1" spc="-40" dirty="0">
                <a:latin typeface="나눔고딕 ExtraBold"/>
                <a:cs typeface="나눔고딕 ExtraBold"/>
              </a:rPr>
              <a:t> </a:t>
            </a:r>
            <a:r>
              <a:rPr sz="900" b="1" dirty="0">
                <a:latin typeface="나눔고딕 ExtraBold"/>
                <a:cs typeface="나눔고딕 ExtraBold"/>
              </a:rPr>
              <a:t>유재은</a:t>
            </a:r>
            <a:r>
              <a:rPr sz="900" b="1" spc="-35" dirty="0">
                <a:latin typeface="나눔고딕 ExtraBold"/>
                <a:cs typeface="나눔고딕 ExtraBold"/>
              </a:rPr>
              <a:t> </a:t>
            </a:r>
            <a:r>
              <a:rPr sz="900" b="1" spc="-10" dirty="0">
                <a:latin typeface="나눔고딕 ExtraBold"/>
                <a:cs typeface="나눔고딕 ExtraBold"/>
              </a:rPr>
              <a:t>C</a:t>
            </a:r>
            <a:r>
              <a:rPr sz="900" b="1" spc="-5" dirty="0">
                <a:latin typeface="나눔고딕 ExtraBold"/>
                <a:cs typeface="나눔고딕 ExtraBold"/>
              </a:rPr>
              <a:t>E</a:t>
            </a:r>
            <a:r>
              <a:rPr sz="900" b="1" dirty="0">
                <a:latin typeface="나눔고딕 ExtraBold"/>
                <a:cs typeface="나눔고딕 ExtraBold"/>
              </a:rPr>
              <a:t>O</a:t>
            </a:r>
            <a:endParaRPr sz="900" dirty="0">
              <a:latin typeface="나눔고딕 ExtraBold"/>
              <a:cs typeface="나눔고딕 ExtraBold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7397588" y="5777189"/>
            <a:ext cx="1506093" cy="427990"/>
          </a:xfrm>
          <a:prstGeom prst="rect">
            <a:avLst/>
          </a:prstGeom>
        </p:spPr>
        <p:txBody>
          <a:bodyPr vert="horz" wrap="square" lIns="0" tIns="768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5"/>
              </a:spcBef>
            </a:pPr>
            <a:r>
              <a:rPr sz="900" b="1" dirty="0">
                <a:latin typeface="나눔고딕 ExtraBold"/>
                <a:cs typeface="나눔고딕 ExtraBold"/>
              </a:rPr>
              <a:t>컨설팅</a:t>
            </a:r>
            <a:r>
              <a:rPr sz="900" b="1" spc="-50" dirty="0">
                <a:latin typeface="나눔고딕 ExtraBold"/>
                <a:cs typeface="나눔고딕 ExtraBold"/>
              </a:rPr>
              <a:t> </a:t>
            </a:r>
            <a:r>
              <a:rPr sz="900" b="1" dirty="0">
                <a:latin typeface="나눔고딕 ExtraBold"/>
                <a:cs typeface="나눔고딕 ExtraBold"/>
              </a:rPr>
              <a:t>프로젝트</a:t>
            </a:r>
            <a:r>
              <a:rPr sz="900" b="1" spc="-60" dirty="0">
                <a:latin typeface="나눔고딕 ExtraBold"/>
                <a:cs typeface="나눔고딕 ExtraBold"/>
              </a:rPr>
              <a:t> </a:t>
            </a:r>
            <a:r>
              <a:rPr sz="900" b="1" dirty="0">
                <a:latin typeface="나눔고딕 ExtraBold"/>
                <a:cs typeface="나눔고딕 ExtraBold"/>
              </a:rPr>
              <a:t>총괄</a:t>
            </a:r>
            <a:r>
              <a:rPr sz="900" b="1" spc="-40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매니저</a:t>
            </a:r>
            <a:endParaRPr sz="900" dirty="0">
              <a:latin typeface="나눔고딕 ExtraBold"/>
              <a:cs typeface="나눔고딕 ExtraBold"/>
            </a:endParaRPr>
          </a:p>
          <a:p>
            <a:pPr marL="76200">
              <a:lnSpc>
                <a:spcPct val="100000"/>
              </a:lnSpc>
              <a:spcBef>
                <a:spcPts val="500"/>
              </a:spcBef>
            </a:pPr>
            <a:r>
              <a:rPr sz="900" b="1" dirty="0">
                <a:latin typeface="나눔고딕 ExtraBold"/>
                <a:cs typeface="나눔고딕 ExtraBold"/>
              </a:rPr>
              <a:t>-</a:t>
            </a:r>
            <a:r>
              <a:rPr sz="900" b="1" spc="-40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유재</a:t>
            </a:r>
            <a:r>
              <a:rPr sz="900" b="1" dirty="0">
                <a:latin typeface="나눔고딕 ExtraBold"/>
                <a:cs typeface="나눔고딕 ExtraBold"/>
              </a:rPr>
              <a:t>은</a:t>
            </a:r>
            <a:r>
              <a:rPr sz="900" b="1" spc="-30" dirty="0">
                <a:latin typeface="나눔고딕 ExtraBold"/>
                <a:cs typeface="나눔고딕 ExtraBold"/>
              </a:rPr>
              <a:t> </a:t>
            </a:r>
            <a:r>
              <a:rPr sz="900" b="1" spc="-5" dirty="0">
                <a:latin typeface="나눔고딕 ExtraBold"/>
                <a:cs typeface="나눔고딕 ExtraBold"/>
              </a:rPr>
              <a:t>C</a:t>
            </a:r>
            <a:r>
              <a:rPr sz="900" b="1" dirty="0">
                <a:latin typeface="나눔고딕 ExtraBold"/>
                <a:cs typeface="나눔고딕 ExtraBold"/>
              </a:rPr>
              <a:t>EO</a:t>
            </a:r>
            <a:endParaRPr sz="900" dirty="0">
              <a:latin typeface="나눔고딕 ExtraBold"/>
              <a:cs typeface="나눔고딕 ExtraBold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7387906" y="3887616"/>
            <a:ext cx="1515365" cy="427990"/>
          </a:xfrm>
          <a:prstGeom prst="rect">
            <a:avLst/>
          </a:prstGeom>
        </p:spPr>
        <p:txBody>
          <a:bodyPr vert="horz" wrap="square" lIns="0" tIns="768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5"/>
              </a:spcBef>
            </a:pPr>
            <a:r>
              <a:rPr sz="900" b="1" spc="5" dirty="0">
                <a:latin typeface="나눔고딕 ExtraBold"/>
                <a:cs typeface="나눔고딕 ExtraBold"/>
              </a:rPr>
              <a:t>컨설</a:t>
            </a:r>
            <a:r>
              <a:rPr sz="900" b="1" dirty="0">
                <a:latin typeface="나눔고딕 ExtraBold"/>
                <a:cs typeface="나눔고딕 ExtraBold"/>
              </a:rPr>
              <a:t>팅</a:t>
            </a:r>
            <a:r>
              <a:rPr sz="900" b="1" spc="-30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프로젝</a:t>
            </a:r>
            <a:r>
              <a:rPr sz="900" b="1" dirty="0">
                <a:latin typeface="나눔고딕 ExtraBold"/>
                <a:cs typeface="나눔고딕 ExtraBold"/>
              </a:rPr>
              <a:t>트</a:t>
            </a:r>
            <a:r>
              <a:rPr sz="900" b="1" spc="-45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총</a:t>
            </a:r>
            <a:r>
              <a:rPr sz="900" b="1" dirty="0">
                <a:latin typeface="나눔고딕 ExtraBold"/>
                <a:cs typeface="나눔고딕 ExtraBold"/>
              </a:rPr>
              <a:t>괄</a:t>
            </a:r>
            <a:r>
              <a:rPr sz="900" b="1" spc="-20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매니저</a:t>
            </a:r>
            <a:endParaRPr sz="900" dirty="0">
              <a:latin typeface="나눔고딕 ExtraBold"/>
              <a:cs typeface="나눔고딕 ExtraBold"/>
            </a:endParaRPr>
          </a:p>
          <a:p>
            <a:pPr marL="76200">
              <a:lnSpc>
                <a:spcPct val="100000"/>
              </a:lnSpc>
              <a:spcBef>
                <a:spcPts val="500"/>
              </a:spcBef>
            </a:pPr>
            <a:r>
              <a:rPr sz="900" b="1" dirty="0">
                <a:latin typeface="나눔고딕 ExtraBold"/>
                <a:cs typeface="나눔고딕 ExtraBold"/>
              </a:rPr>
              <a:t>-</a:t>
            </a:r>
            <a:r>
              <a:rPr sz="900" b="1" spc="-40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유재</a:t>
            </a:r>
            <a:r>
              <a:rPr sz="900" b="1" dirty="0">
                <a:latin typeface="나눔고딕 ExtraBold"/>
                <a:cs typeface="나눔고딕 ExtraBold"/>
              </a:rPr>
              <a:t>은</a:t>
            </a:r>
            <a:r>
              <a:rPr sz="900" b="1" spc="-30" dirty="0">
                <a:latin typeface="나눔고딕 ExtraBold"/>
                <a:cs typeface="나눔고딕 ExtraBold"/>
              </a:rPr>
              <a:t> </a:t>
            </a:r>
            <a:r>
              <a:rPr sz="900" b="1" spc="-5" dirty="0">
                <a:latin typeface="나눔고딕 ExtraBold"/>
                <a:cs typeface="나눔고딕 ExtraBold"/>
              </a:rPr>
              <a:t>C</a:t>
            </a:r>
            <a:r>
              <a:rPr sz="900" b="1" dirty="0">
                <a:latin typeface="나눔고딕 ExtraBold"/>
                <a:cs typeface="나눔고딕 ExtraBold"/>
              </a:rPr>
              <a:t>EO</a:t>
            </a:r>
            <a:endParaRPr sz="900" dirty="0">
              <a:latin typeface="나눔고딕 ExtraBold"/>
              <a:cs typeface="나눔고딕 ExtraBold"/>
            </a:endParaRPr>
          </a:p>
        </p:txBody>
      </p:sp>
      <p:sp>
        <p:nvSpPr>
          <p:cNvPr id="46" name="object 11">
            <a:extLst>
              <a:ext uri="{FF2B5EF4-FFF2-40B4-BE49-F238E27FC236}">
                <a16:creationId xmlns:a16="http://schemas.microsoft.com/office/drawing/2014/main" id="{F105F2D1-2D2F-FA78-B3A1-CAD71E44D8A2}"/>
              </a:ext>
            </a:extLst>
          </p:cNvPr>
          <p:cNvSpPr/>
          <p:nvPr/>
        </p:nvSpPr>
        <p:spPr>
          <a:xfrm>
            <a:off x="275842" y="2661115"/>
            <a:ext cx="4276091" cy="2206651"/>
          </a:xfrm>
          <a:custGeom>
            <a:avLst/>
            <a:gdLst/>
            <a:ahLst/>
            <a:cxnLst/>
            <a:rect l="l" t="t" r="r" b="b"/>
            <a:pathLst>
              <a:path w="4276090" h="1722120">
                <a:moveTo>
                  <a:pt x="0" y="1721612"/>
                </a:moveTo>
                <a:lnTo>
                  <a:pt x="4276090" y="1721612"/>
                </a:lnTo>
                <a:lnTo>
                  <a:pt x="4276090" y="0"/>
                </a:lnTo>
                <a:lnTo>
                  <a:pt x="0" y="0"/>
                </a:lnTo>
                <a:lnTo>
                  <a:pt x="0" y="1721612"/>
                </a:lnTo>
                <a:close/>
              </a:path>
            </a:pathLst>
          </a:custGeom>
          <a:ln w="28956">
            <a:solidFill>
              <a:srgbClr val="E6EBF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28">
            <a:extLst>
              <a:ext uri="{FF2B5EF4-FFF2-40B4-BE49-F238E27FC236}">
                <a16:creationId xmlns:a16="http://schemas.microsoft.com/office/drawing/2014/main" id="{CE54C2F4-CF20-4294-81ED-8BB740870541}"/>
              </a:ext>
            </a:extLst>
          </p:cNvPr>
          <p:cNvSpPr txBox="1"/>
          <p:nvPr/>
        </p:nvSpPr>
        <p:spPr>
          <a:xfrm>
            <a:off x="452689" y="3715978"/>
            <a:ext cx="2568828" cy="379591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0"/>
              </a:spcBef>
            </a:pPr>
            <a:r>
              <a:rPr sz="900" b="1" spc="5" dirty="0" err="1">
                <a:latin typeface="나눔고딕 ExtraBold"/>
                <a:cs typeface="나눔고딕 ExtraBold"/>
              </a:rPr>
              <a:t>컨설</a:t>
            </a:r>
            <a:r>
              <a:rPr lang="ko-KR" altLang="en-US" sz="900" b="1" spc="5" dirty="0" err="1">
                <a:latin typeface="나눔고딕 ExtraBold"/>
                <a:cs typeface="나눔고딕 ExtraBold"/>
              </a:rPr>
              <a:t>팅</a:t>
            </a:r>
            <a:r>
              <a:rPr lang="ko-KR" altLang="en-US" sz="900" b="1" spc="5" dirty="0">
                <a:latin typeface="나눔고딕 ExtraBold"/>
                <a:cs typeface="나눔고딕 ExtraBold"/>
              </a:rPr>
              <a:t> 기간</a:t>
            </a:r>
            <a:r>
              <a:rPr lang="en-US" altLang="ko-KR" sz="900" b="1" spc="5" dirty="0">
                <a:latin typeface="나눔고딕 ExtraBold"/>
                <a:cs typeface="나눔고딕 ExtraBold"/>
              </a:rPr>
              <a:t>: 3</a:t>
            </a:r>
            <a:r>
              <a:rPr lang="ko-KR" altLang="en-US" sz="900" b="1" spc="5" dirty="0">
                <a:latin typeface="나눔고딕 ExtraBold"/>
                <a:cs typeface="나눔고딕 ExtraBold"/>
              </a:rPr>
              <a:t>개월</a:t>
            </a:r>
            <a:endParaRPr lang="en-US" altLang="ko-KR" sz="900" b="1" spc="5" dirty="0">
              <a:latin typeface="나눔고딕 ExtraBold"/>
              <a:cs typeface="나눔고딕 ExtraBold"/>
            </a:endParaRPr>
          </a:p>
          <a:p>
            <a:pPr marL="12700">
              <a:lnSpc>
                <a:spcPct val="100000"/>
              </a:lnSpc>
              <a:spcBef>
                <a:spcPts val="400"/>
              </a:spcBef>
            </a:pPr>
            <a:r>
              <a:rPr lang="en-US" sz="900" b="1" dirty="0">
                <a:latin typeface="나눔고딕 ExtraBold"/>
                <a:cs typeface="나눔고딕 ExtraBold"/>
              </a:rPr>
              <a:t>- </a:t>
            </a:r>
            <a:r>
              <a:rPr lang="ko-KR" altLang="en-US" sz="900" b="1" dirty="0">
                <a:latin typeface="나눔고딕 ExtraBold"/>
                <a:cs typeface="나눔고딕 ExtraBold"/>
              </a:rPr>
              <a:t>신규교육사업 분석 </a:t>
            </a:r>
            <a:r>
              <a:rPr lang="en-US" altLang="ko-KR" sz="900" b="1" dirty="0">
                <a:latin typeface="나눔고딕 ExtraBold"/>
                <a:cs typeface="나눔고딕 ExtraBold"/>
              </a:rPr>
              <a:t>&amp; </a:t>
            </a:r>
            <a:r>
              <a:rPr lang="ko-KR" altLang="en-US" sz="900" b="1" dirty="0">
                <a:latin typeface="나눔고딕 ExtraBold"/>
                <a:cs typeface="나눔고딕 ExtraBold"/>
              </a:rPr>
              <a:t>진단컨설팅</a:t>
            </a:r>
            <a:endParaRPr sz="900" b="1" dirty="0">
              <a:latin typeface="나눔고딕 ExtraBold"/>
              <a:cs typeface="나눔고딕 ExtraBold"/>
            </a:endParaRPr>
          </a:p>
        </p:txBody>
      </p:sp>
      <p:sp>
        <p:nvSpPr>
          <p:cNvPr id="50" name="object 29">
            <a:extLst>
              <a:ext uri="{FF2B5EF4-FFF2-40B4-BE49-F238E27FC236}">
                <a16:creationId xmlns:a16="http://schemas.microsoft.com/office/drawing/2014/main" id="{6FB52BB2-9A63-CF45-452A-FE4D15D520A4}"/>
              </a:ext>
            </a:extLst>
          </p:cNvPr>
          <p:cNvSpPr txBox="1"/>
          <p:nvPr/>
        </p:nvSpPr>
        <p:spPr>
          <a:xfrm>
            <a:off x="308416" y="2715346"/>
            <a:ext cx="40259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20" dirty="0">
                <a:latin typeface="나눔고딕 ExtraBold"/>
                <a:cs typeface="나눔고딕 ExtraBold"/>
              </a:rPr>
              <a:t>201</a:t>
            </a:r>
            <a:r>
              <a:rPr sz="900" b="1" spc="-10" dirty="0">
                <a:latin typeface="나눔고딕 ExtraBold"/>
                <a:cs typeface="나눔고딕 ExtraBold"/>
              </a:rPr>
              <a:t>2</a:t>
            </a:r>
            <a:r>
              <a:rPr sz="900" b="1" dirty="0">
                <a:latin typeface="나눔고딕 ExtraBold"/>
                <a:cs typeface="나눔고딕 ExtraBold"/>
              </a:rPr>
              <a:t>년</a:t>
            </a:r>
            <a:endParaRPr sz="900">
              <a:latin typeface="나눔고딕 ExtraBold"/>
              <a:cs typeface="나눔고딕 ExtraBold"/>
            </a:endParaRPr>
          </a:p>
        </p:txBody>
      </p:sp>
      <p:sp>
        <p:nvSpPr>
          <p:cNvPr id="51" name="object 40">
            <a:extLst>
              <a:ext uri="{FF2B5EF4-FFF2-40B4-BE49-F238E27FC236}">
                <a16:creationId xmlns:a16="http://schemas.microsoft.com/office/drawing/2014/main" id="{1DF060F3-5098-39D6-47EB-39F7072D44D1}"/>
              </a:ext>
            </a:extLst>
          </p:cNvPr>
          <p:cNvSpPr txBox="1"/>
          <p:nvPr/>
        </p:nvSpPr>
        <p:spPr>
          <a:xfrm>
            <a:off x="2958010" y="3703876"/>
            <a:ext cx="1521078" cy="427990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900" b="1" dirty="0">
                <a:latin typeface="나눔고딕 ExtraBold"/>
                <a:cs typeface="나눔고딕 ExtraBold"/>
              </a:rPr>
              <a:t>컨설팅</a:t>
            </a:r>
            <a:r>
              <a:rPr sz="900" b="1" spc="-50" dirty="0">
                <a:latin typeface="나눔고딕 ExtraBold"/>
                <a:cs typeface="나눔고딕 ExtraBold"/>
              </a:rPr>
              <a:t> </a:t>
            </a:r>
            <a:r>
              <a:rPr sz="900" b="1" dirty="0">
                <a:latin typeface="나눔고딕 ExtraBold"/>
                <a:cs typeface="나눔고딕 ExtraBold"/>
              </a:rPr>
              <a:t>프로젝트</a:t>
            </a:r>
            <a:r>
              <a:rPr sz="900" b="1" spc="-50" dirty="0">
                <a:latin typeface="나눔고딕 ExtraBold"/>
                <a:cs typeface="나눔고딕 ExtraBold"/>
              </a:rPr>
              <a:t> </a:t>
            </a:r>
            <a:r>
              <a:rPr sz="900" b="1" dirty="0">
                <a:latin typeface="나눔고딕 ExtraBold"/>
                <a:cs typeface="나눔고딕 ExtraBold"/>
              </a:rPr>
              <a:t>총괄</a:t>
            </a:r>
            <a:r>
              <a:rPr sz="900" b="1" spc="-40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매니저</a:t>
            </a:r>
            <a:endParaRPr sz="900" dirty="0">
              <a:latin typeface="나눔고딕 ExtraBold"/>
              <a:cs typeface="나눔고딕 ExtraBold"/>
            </a:endParaRPr>
          </a:p>
          <a:p>
            <a:pPr marL="76200">
              <a:lnSpc>
                <a:spcPct val="100000"/>
              </a:lnSpc>
              <a:spcBef>
                <a:spcPts val="505"/>
              </a:spcBef>
            </a:pPr>
            <a:r>
              <a:rPr sz="900" b="1" dirty="0">
                <a:latin typeface="나눔고딕 ExtraBold"/>
                <a:cs typeface="나눔고딕 ExtraBold"/>
              </a:rPr>
              <a:t>-</a:t>
            </a:r>
            <a:r>
              <a:rPr sz="900" b="1" spc="-40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유재</a:t>
            </a:r>
            <a:r>
              <a:rPr sz="900" b="1" dirty="0">
                <a:latin typeface="나눔고딕 ExtraBold"/>
                <a:cs typeface="나눔고딕 ExtraBold"/>
              </a:rPr>
              <a:t>은</a:t>
            </a:r>
            <a:r>
              <a:rPr sz="900" b="1" spc="-30" dirty="0">
                <a:latin typeface="나눔고딕 ExtraBold"/>
                <a:cs typeface="나눔고딕 ExtraBold"/>
              </a:rPr>
              <a:t> </a:t>
            </a:r>
            <a:r>
              <a:rPr sz="900" b="1" spc="-5" dirty="0">
                <a:latin typeface="나눔고딕 ExtraBold"/>
                <a:cs typeface="나눔고딕 ExtraBold"/>
              </a:rPr>
              <a:t>C</a:t>
            </a:r>
            <a:r>
              <a:rPr sz="900" b="1" dirty="0">
                <a:latin typeface="나눔고딕 ExtraBold"/>
                <a:cs typeface="나눔고딕 ExtraBold"/>
              </a:rPr>
              <a:t>EO</a:t>
            </a:r>
            <a:endParaRPr sz="900" dirty="0">
              <a:latin typeface="나눔고딕 ExtraBold"/>
              <a:cs typeface="나눔고딕 ExtraBold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4543BE8E-76C9-0D64-C41E-03C477936B41}"/>
              </a:ext>
            </a:extLst>
          </p:cNvPr>
          <p:cNvSpPr txBox="1"/>
          <p:nvPr/>
        </p:nvSpPr>
        <p:spPr>
          <a:xfrm>
            <a:off x="1613381" y="4230805"/>
            <a:ext cx="353468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900" dirty="0">
                <a:highlight>
                  <a:srgbClr val="FFFF00"/>
                </a:highligh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컨설팅 분석 후 사업성이 낮아 사업진행 반대 의견 제시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F42C8B5D-80FB-4A92-7E0B-91FBC86E1C86}"/>
              </a:ext>
            </a:extLst>
          </p:cNvPr>
          <p:cNvSpPr txBox="1"/>
          <p:nvPr/>
        </p:nvSpPr>
        <p:spPr>
          <a:xfrm>
            <a:off x="1613381" y="4441163"/>
            <a:ext cx="3534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dirty="0">
                <a:highlight>
                  <a:srgbClr val="FFFF00"/>
                </a:highligh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2</a:t>
            </a:r>
            <a:r>
              <a:rPr lang="ko-KR" altLang="en-US" sz="900" dirty="0">
                <a:highlight>
                  <a:srgbClr val="FFFF00"/>
                </a:highligh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년 뒤</a:t>
            </a:r>
            <a:r>
              <a:rPr lang="en-US" altLang="ko-KR" sz="900" dirty="0">
                <a:highlight>
                  <a:srgbClr val="FFFF00"/>
                </a:highligh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, </a:t>
            </a:r>
            <a:r>
              <a:rPr lang="ko-KR" altLang="en-US" sz="900" dirty="0">
                <a:highlight>
                  <a:srgbClr val="FFFF00"/>
                </a:highligh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사업 진행 반대 의견 수용하며 </a:t>
            </a:r>
            <a:br>
              <a:rPr lang="en-US" altLang="ko-KR" sz="900" dirty="0">
                <a:highlight>
                  <a:srgbClr val="FFFF00"/>
                </a:highligh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</a:br>
            <a:r>
              <a:rPr lang="ko-KR" altLang="en-US" sz="900" dirty="0">
                <a:highlight>
                  <a:srgbClr val="FFFF00"/>
                </a:highligh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다른 컨설팅 프로젝트 </a:t>
            </a:r>
            <a:r>
              <a:rPr lang="ko-KR" altLang="en-US" sz="900" dirty="0" err="1">
                <a:highlight>
                  <a:srgbClr val="FFFF00"/>
                </a:highligh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재의뢰함</a:t>
            </a:r>
            <a:endParaRPr lang="ko-KR" altLang="en-US" sz="900" dirty="0">
              <a:highlight>
                <a:srgbClr val="FFFF00"/>
              </a:highlight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8" name="object 2">
            <a:extLst>
              <a:ext uri="{FF2B5EF4-FFF2-40B4-BE49-F238E27FC236}">
                <a16:creationId xmlns:a16="http://schemas.microsoft.com/office/drawing/2014/main" id="{9ED020A6-7F8F-BEC7-0C48-9C07095B8BAA}"/>
              </a:ext>
            </a:extLst>
          </p:cNvPr>
          <p:cNvSpPr txBox="1">
            <a:spLocks/>
          </p:cNvSpPr>
          <p:nvPr/>
        </p:nvSpPr>
        <p:spPr>
          <a:xfrm>
            <a:off x="237025" y="260648"/>
            <a:ext cx="3796961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1800" b="1" i="0">
                <a:solidFill>
                  <a:srgbClr val="090950"/>
                </a:solidFill>
                <a:latin typeface="나눔고딕 ExtraBold"/>
                <a:ea typeface="+mj-ea"/>
                <a:cs typeface="나눔고딕 ExtraBold"/>
              </a:defRPr>
            </a:lvl1pPr>
          </a:lstStyle>
          <a:p>
            <a:pPr marL="12700" latinLnBrk="0">
              <a:spcBef>
                <a:spcPts val="100"/>
              </a:spcBef>
            </a:pPr>
            <a:r>
              <a:rPr lang="ko-KR" altLang="en-US" ker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프랜차이즈 기업 컨설팅</a:t>
            </a:r>
            <a:r>
              <a:rPr lang="ko-KR" altLang="en-US" kern="0" spc="-14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lang="ko-KR" altLang="en-US" ker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주요실적</a:t>
            </a:r>
            <a:endParaRPr lang="ko-KR" altLang="en-US" kern="0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grpSp>
        <p:nvGrpSpPr>
          <p:cNvPr id="9" name="object 3">
            <a:extLst>
              <a:ext uri="{FF2B5EF4-FFF2-40B4-BE49-F238E27FC236}">
                <a16:creationId xmlns:a16="http://schemas.microsoft.com/office/drawing/2014/main" id="{B2DAE887-880A-0379-4C7F-00F2EE2C8BD0}"/>
              </a:ext>
            </a:extLst>
          </p:cNvPr>
          <p:cNvGrpSpPr/>
          <p:nvPr/>
        </p:nvGrpSpPr>
        <p:grpSpPr>
          <a:xfrm>
            <a:off x="251459" y="650763"/>
            <a:ext cx="8327390" cy="42545"/>
            <a:chOff x="251459" y="650763"/>
            <a:chExt cx="8327390" cy="42545"/>
          </a:xfrm>
        </p:grpSpPr>
        <p:sp>
          <p:nvSpPr>
            <p:cNvPr id="26" name="object 4">
              <a:extLst>
                <a:ext uri="{FF2B5EF4-FFF2-40B4-BE49-F238E27FC236}">
                  <a16:creationId xmlns:a16="http://schemas.microsoft.com/office/drawing/2014/main" id="{94F1B901-2962-A1C9-B8BB-AE79BA7347CF}"/>
                </a:ext>
              </a:extLst>
            </p:cNvPr>
            <p:cNvSpPr/>
            <p:nvPr/>
          </p:nvSpPr>
          <p:spPr>
            <a:xfrm>
              <a:off x="2816352" y="650763"/>
              <a:ext cx="5762625" cy="42545"/>
            </a:xfrm>
            <a:custGeom>
              <a:avLst/>
              <a:gdLst/>
              <a:ahLst/>
              <a:cxnLst/>
              <a:rect l="l" t="t" r="r" b="b"/>
              <a:pathLst>
                <a:path w="5762625" h="42545">
                  <a:moveTo>
                    <a:pt x="5762244" y="0"/>
                  </a:moveTo>
                  <a:lnTo>
                    <a:pt x="0" y="0"/>
                  </a:lnTo>
                  <a:lnTo>
                    <a:pt x="0" y="42402"/>
                  </a:lnTo>
                  <a:lnTo>
                    <a:pt x="5762244" y="42402"/>
                  </a:lnTo>
                  <a:lnTo>
                    <a:pt x="5762244" y="0"/>
                  </a:lnTo>
                  <a:close/>
                </a:path>
              </a:pathLst>
            </a:custGeom>
            <a:solidFill>
              <a:srgbClr val="E6EB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5">
              <a:extLst>
                <a:ext uri="{FF2B5EF4-FFF2-40B4-BE49-F238E27FC236}">
                  <a16:creationId xmlns:a16="http://schemas.microsoft.com/office/drawing/2014/main" id="{297D1F4A-CCCC-CB49-DBB3-6D68C686DC7B}"/>
                </a:ext>
              </a:extLst>
            </p:cNvPr>
            <p:cNvSpPr/>
            <p:nvPr/>
          </p:nvSpPr>
          <p:spPr>
            <a:xfrm>
              <a:off x="251459" y="650763"/>
              <a:ext cx="2688590" cy="42545"/>
            </a:xfrm>
            <a:custGeom>
              <a:avLst/>
              <a:gdLst/>
              <a:ahLst/>
              <a:cxnLst/>
              <a:rect l="l" t="t" r="r" b="b"/>
              <a:pathLst>
                <a:path w="2688590" h="42545">
                  <a:moveTo>
                    <a:pt x="2688082" y="0"/>
                  </a:moveTo>
                  <a:lnTo>
                    <a:pt x="0" y="0"/>
                  </a:lnTo>
                  <a:lnTo>
                    <a:pt x="0" y="42402"/>
                  </a:lnTo>
                  <a:lnTo>
                    <a:pt x="2688082" y="42402"/>
                  </a:lnTo>
                  <a:lnTo>
                    <a:pt x="2688082" y="0"/>
                  </a:lnTo>
                  <a:close/>
                </a:path>
              </a:pathLst>
            </a:custGeom>
            <a:solidFill>
              <a:srgbClr val="93B3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6" name="TextBox 55">
            <a:extLst>
              <a:ext uri="{FF2B5EF4-FFF2-40B4-BE49-F238E27FC236}">
                <a16:creationId xmlns:a16="http://schemas.microsoft.com/office/drawing/2014/main" id="{4C9E3816-9952-431B-ACF7-5BA311B63B78}"/>
              </a:ext>
            </a:extLst>
          </p:cNvPr>
          <p:cNvSpPr txBox="1"/>
          <p:nvPr/>
        </p:nvSpPr>
        <p:spPr>
          <a:xfrm>
            <a:off x="5190213" y="858042"/>
            <a:ext cx="886191" cy="230832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sz="9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컨설팅 </a:t>
            </a:r>
            <a:r>
              <a:rPr lang="ko-KR" altLang="en-US" sz="900" dirty="0" err="1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재수주</a:t>
            </a:r>
            <a:endParaRPr lang="ko-KR" altLang="en-US" sz="900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EC82744F-D2C0-401F-AB54-8A63C6A940D4}"/>
              </a:ext>
            </a:extLst>
          </p:cNvPr>
          <p:cNvSpPr txBox="1"/>
          <p:nvPr/>
        </p:nvSpPr>
        <p:spPr>
          <a:xfrm>
            <a:off x="829462" y="852822"/>
            <a:ext cx="886191" cy="230832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sz="9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컨설팅 </a:t>
            </a:r>
            <a:r>
              <a:rPr lang="ko-KR" altLang="en-US" sz="900" dirty="0" err="1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재수주</a:t>
            </a:r>
            <a:endParaRPr lang="ko-KR" altLang="en-US" sz="900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BAD1FF54-87F8-4A63-AAC4-D003F8DDFBD5}"/>
              </a:ext>
            </a:extLst>
          </p:cNvPr>
          <p:cNvSpPr txBox="1"/>
          <p:nvPr/>
        </p:nvSpPr>
        <p:spPr>
          <a:xfrm>
            <a:off x="5191722" y="2766640"/>
            <a:ext cx="886191" cy="230832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sz="9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컨설팅 </a:t>
            </a:r>
            <a:r>
              <a:rPr lang="ko-KR" altLang="en-US" sz="900" dirty="0" err="1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재수주</a:t>
            </a:r>
            <a:endParaRPr lang="ko-KR" altLang="en-US" sz="900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14CD7B19-486C-40B6-956A-6922B2BBFDA7}"/>
              </a:ext>
            </a:extLst>
          </p:cNvPr>
          <p:cNvSpPr txBox="1"/>
          <p:nvPr/>
        </p:nvSpPr>
        <p:spPr>
          <a:xfrm>
            <a:off x="5189828" y="4610799"/>
            <a:ext cx="886191" cy="230832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sz="9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컨설팅 </a:t>
            </a:r>
            <a:r>
              <a:rPr lang="ko-KR" altLang="en-US" sz="900" dirty="0" err="1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재수주</a:t>
            </a:r>
            <a:endParaRPr lang="ko-KR" altLang="en-US" sz="900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32CCBF48-94EA-938F-1035-8BFCFBC663F1}"/>
              </a:ext>
            </a:extLst>
          </p:cNvPr>
          <p:cNvGrpSpPr/>
          <p:nvPr/>
        </p:nvGrpSpPr>
        <p:grpSpPr>
          <a:xfrm>
            <a:off x="404939" y="4397340"/>
            <a:ext cx="996660" cy="179062"/>
            <a:chOff x="220154" y="2751890"/>
            <a:chExt cx="996660" cy="179062"/>
          </a:xfrm>
        </p:grpSpPr>
        <p:sp>
          <p:nvSpPr>
            <p:cNvPr id="3" name="사각형: 둥근 모서리 2">
              <a:extLst>
                <a:ext uri="{FF2B5EF4-FFF2-40B4-BE49-F238E27FC236}">
                  <a16:creationId xmlns:a16="http://schemas.microsoft.com/office/drawing/2014/main" id="{FFD6EB3D-6323-F7AC-FC25-E6B526D8A88C}"/>
                </a:ext>
              </a:extLst>
            </p:cNvPr>
            <p:cNvSpPr/>
            <p:nvPr/>
          </p:nvSpPr>
          <p:spPr>
            <a:xfrm>
              <a:off x="220154" y="2751890"/>
              <a:ext cx="746932" cy="179062"/>
            </a:xfrm>
            <a:prstGeom prst="roundRect">
              <a:avLst/>
            </a:prstGeom>
            <a:noFill/>
            <a:ln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900" dirty="0">
                  <a:solidFill>
                    <a:srgbClr val="FF0000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우수 성과</a:t>
              </a:r>
            </a:p>
          </p:txBody>
        </p:sp>
        <p:pic>
          <p:nvPicPr>
            <p:cNvPr id="4" name="object 11">
              <a:extLst>
                <a:ext uri="{FF2B5EF4-FFF2-40B4-BE49-F238E27FC236}">
                  <a16:creationId xmlns:a16="http://schemas.microsoft.com/office/drawing/2014/main" id="{D2F5BE4F-46F1-49B6-0A0F-32011FD5F39A}"/>
                </a:ext>
              </a:extLst>
            </p:cNvPr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068986" y="2802383"/>
              <a:ext cx="147828" cy="10058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모서리가 둥근 직사각형 9">
            <a:extLst>
              <a:ext uri="{FF2B5EF4-FFF2-40B4-BE49-F238E27FC236}">
                <a16:creationId xmlns:a16="http://schemas.microsoft.com/office/drawing/2014/main" id="{869A4104-455A-9D84-A5DA-E49199B2ABBB}"/>
              </a:ext>
            </a:extLst>
          </p:cNvPr>
          <p:cNvSpPr/>
          <p:nvPr/>
        </p:nvSpPr>
        <p:spPr>
          <a:xfrm>
            <a:off x="1498639" y="4017548"/>
            <a:ext cx="2947689" cy="347732"/>
          </a:xfrm>
          <a:prstGeom prst="roundRect">
            <a:avLst/>
          </a:prstGeom>
          <a:solidFill>
            <a:srgbClr val="FFFF00"/>
          </a:solidFill>
          <a:ln w="952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" name="object 7"/>
          <p:cNvSpPr/>
          <p:nvPr/>
        </p:nvSpPr>
        <p:spPr>
          <a:xfrm>
            <a:off x="261366" y="2309690"/>
            <a:ext cx="4276090" cy="2144114"/>
          </a:xfrm>
          <a:custGeom>
            <a:avLst/>
            <a:gdLst/>
            <a:ahLst/>
            <a:cxnLst/>
            <a:rect l="l" t="t" r="r" b="b"/>
            <a:pathLst>
              <a:path w="4276090" h="1722120">
                <a:moveTo>
                  <a:pt x="0" y="1721612"/>
                </a:moveTo>
                <a:lnTo>
                  <a:pt x="4276090" y="1721612"/>
                </a:lnTo>
                <a:lnTo>
                  <a:pt x="4276090" y="0"/>
                </a:lnTo>
                <a:lnTo>
                  <a:pt x="0" y="0"/>
                </a:lnTo>
                <a:lnTo>
                  <a:pt x="0" y="1721612"/>
                </a:lnTo>
                <a:close/>
              </a:path>
            </a:pathLst>
          </a:custGeom>
          <a:ln w="28956">
            <a:solidFill>
              <a:srgbClr val="E6EBF6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8828" y="2895668"/>
            <a:ext cx="1310640" cy="219456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712720" y="2650304"/>
            <a:ext cx="1661159" cy="726948"/>
          </a:xfrm>
          <a:prstGeom prst="rect">
            <a:avLst/>
          </a:prstGeom>
        </p:spPr>
      </p:pic>
      <p:sp>
        <p:nvSpPr>
          <p:cNvPr id="11" name="object 11"/>
          <p:cNvSpPr/>
          <p:nvPr/>
        </p:nvSpPr>
        <p:spPr>
          <a:xfrm>
            <a:off x="4645913" y="2309689"/>
            <a:ext cx="4276090" cy="2144113"/>
          </a:xfrm>
          <a:custGeom>
            <a:avLst/>
            <a:gdLst/>
            <a:ahLst/>
            <a:cxnLst/>
            <a:rect l="l" t="t" r="r" b="b"/>
            <a:pathLst>
              <a:path w="4276090" h="1722120">
                <a:moveTo>
                  <a:pt x="0" y="1721612"/>
                </a:moveTo>
                <a:lnTo>
                  <a:pt x="4276090" y="1721612"/>
                </a:lnTo>
                <a:lnTo>
                  <a:pt x="4276090" y="0"/>
                </a:lnTo>
                <a:lnTo>
                  <a:pt x="0" y="0"/>
                </a:lnTo>
                <a:lnTo>
                  <a:pt x="0" y="1721612"/>
                </a:lnTo>
                <a:close/>
              </a:path>
            </a:pathLst>
          </a:custGeom>
          <a:ln w="28956">
            <a:solidFill>
              <a:srgbClr val="E6EBF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2" name="object 1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870056" y="2705677"/>
            <a:ext cx="1519427" cy="376427"/>
          </a:xfrm>
          <a:prstGeom prst="rect">
            <a:avLst/>
          </a:prstGeom>
        </p:spPr>
      </p:pic>
      <p:grpSp>
        <p:nvGrpSpPr>
          <p:cNvPr id="13" name="object 13"/>
          <p:cNvGrpSpPr/>
          <p:nvPr/>
        </p:nvGrpSpPr>
        <p:grpSpPr>
          <a:xfrm>
            <a:off x="250912" y="4525457"/>
            <a:ext cx="4305300" cy="1752600"/>
            <a:chOff x="246888" y="4445508"/>
            <a:chExt cx="4305300" cy="1752600"/>
          </a:xfrm>
        </p:grpSpPr>
        <p:sp>
          <p:nvSpPr>
            <p:cNvPr id="14" name="object 14"/>
            <p:cNvSpPr/>
            <p:nvPr/>
          </p:nvSpPr>
          <p:spPr>
            <a:xfrm>
              <a:off x="261366" y="4459986"/>
              <a:ext cx="4276090" cy="1723389"/>
            </a:xfrm>
            <a:custGeom>
              <a:avLst/>
              <a:gdLst/>
              <a:ahLst/>
              <a:cxnLst/>
              <a:rect l="l" t="t" r="r" b="b"/>
              <a:pathLst>
                <a:path w="4276090" h="1723389">
                  <a:moveTo>
                    <a:pt x="0" y="1723136"/>
                  </a:moveTo>
                  <a:lnTo>
                    <a:pt x="4276090" y="1723136"/>
                  </a:lnTo>
                  <a:lnTo>
                    <a:pt x="4276090" y="0"/>
                  </a:lnTo>
                  <a:lnTo>
                    <a:pt x="0" y="0"/>
                  </a:lnTo>
                  <a:lnTo>
                    <a:pt x="0" y="1723136"/>
                  </a:lnTo>
                  <a:close/>
                </a:path>
              </a:pathLst>
            </a:custGeom>
            <a:ln w="28955">
              <a:solidFill>
                <a:srgbClr val="E6EBF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28828" y="4899660"/>
              <a:ext cx="1135380" cy="338327"/>
            </a:xfrm>
            <a:prstGeom prst="rect">
              <a:avLst/>
            </a:prstGeom>
          </p:spPr>
        </p:pic>
      </p:grpSp>
      <p:pic>
        <p:nvPicPr>
          <p:cNvPr id="21" name="object 2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464301" y="770241"/>
            <a:ext cx="1264920" cy="1298448"/>
          </a:xfrm>
          <a:prstGeom prst="rect">
            <a:avLst/>
          </a:prstGeom>
        </p:spPr>
      </p:pic>
      <p:pic>
        <p:nvPicPr>
          <p:cNvPr id="22" name="object 2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62583" y="1053083"/>
            <a:ext cx="861997" cy="867156"/>
          </a:xfrm>
          <a:prstGeom prst="rect">
            <a:avLst/>
          </a:prstGeom>
        </p:spPr>
      </p:pic>
      <p:sp>
        <p:nvSpPr>
          <p:cNvPr id="23" name="object 23"/>
          <p:cNvSpPr txBox="1"/>
          <p:nvPr/>
        </p:nvSpPr>
        <p:spPr>
          <a:xfrm>
            <a:off x="261365" y="837438"/>
            <a:ext cx="4276725" cy="1399742"/>
          </a:xfrm>
          <a:prstGeom prst="rect">
            <a:avLst/>
          </a:prstGeom>
          <a:ln w="28955">
            <a:solidFill>
              <a:srgbClr val="E6EBF6"/>
            </a:solidFill>
          </a:ln>
        </p:spPr>
        <p:txBody>
          <a:bodyPr vert="horz" wrap="square" lIns="0" tIns="88265" rIns="0" bIns="0" rtlCol="0">
            <a:spAutoFit/>
          </a:bodyPr>
          <a:lstStyle/>
          <a:p>
            <a:pPr marL="98425">
              <a:lnSpc>
                <a:spcPct val="100000"/>
              </a:lnSpc>
              <a:spcBef>
                <a:spcPts val="695"/>
              </a:spcBef>
            </a:pPr>
            <a:r>
              <a:rPr sz="900" b="1" spc="-20" dirty="0">
                <a:latin typeface="나눔고딕 ExtraBold"/>
                <a:cs typeface="나눔고딕 ExtraBold"/>
              </a:rPr>
              <a:t>2013년</a:t>
            </a:r>
            <a:endParaRPr sz="900" dirty="0">
              <a:latin typeface="나눔고딕 ExtraBold"/>
              <a:cs typeface="나눔고딕 ExtraBold"/>
            </a:endParaRPr>
          </a:p>
          <a:p>
            <a:pPr>
              <a:lnSpc>
                <a:spcPct val="100000"/>
              </a:lnSpc>
            </a:pPr>
            <a:endParaRPr sz="1000" dirty="0">
              <a:latin typeface="나눔고딕 ExtraBold"/>
              <a:cs typeface="나눔고딕 ExtraBold"/>
            </a:endParaRPr>
          </a:p>
          <a:p>
            <a:pPr>
              <a:lnSpc>
                <a:spcPct val="100000"/>
              </a:lnSpc>
            </a:pPr>
            <a:endParaRPr sz="1000" dirty="0">
              <a:latin typeface="나눔고딕 ExtraBold"/>
              <a:cs typeface="나눔고딕 ExtraBold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100" dirty="0">
              <a:latin typeface="나눔고딕 ExtraBold"/>
              <a:cs typeface="나눔고딕 ExtraBold"/>
            </a:endParaRPr>
          </a:p>
          <a:p>
            <a:pPr marL="273685">
              <a:lnSpc>
                <a:spcPct val="100000"/>
              </a:lnSpc>
            </a:pPr>
            <a:endParaRPr lang="en-US" sz="900" b="1" spc="5" dirty="0">
              <a:latin typeface="나눔고딕 ExtraBold"/>
              <a:cs typeface="나눔고딕 ExtraBold"/>
            </a:endParaRPr>
          </a:p>
          <a:p>
            <a:pPr marL="273685">
              <a:lnSpc>
                <a:spcPct val="100000"/>
              </a:lnSpc>
            </a:pPr>
            <a:r>
              <a:rPr sz="900" b="1" spc="5" dirty="0" err="1">
                <a:latin typeface="나눔고딕 ExtraBold"/>
                <a:cs typeface="나눔고딕 ExtraBold"/>
              </a:rPr>
              <a:t>컨설</a:t>
            </a:r>
            <a:r>
              <a:rPr sz="900" b="1" dirty="0" err="1">
                <a:latin typeface="나눔고딕 ExtraBold"/>
                <a:cs typeface="나눔고딕 ExtraBold"/>
              </a:rPr>
              <a:t>팅</a:t>
            </a:r>
            <a:r>
              <a:rPr sz="900" b="1" spc="-55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내용</a:t>
            </a:r>
            <a:endParaRPr sz="900" dirty="0">
              <a:latin typeface="나눔고딕 ExtraBold"/>
              <a:cs typeface="나눔고딕 ExtraBold"/>
            </a:endParaRPr>
          </a:p>
          <a:p>
            <a:pPr marL="346710" indent="-74930">
              <a:lnSpc>
                <a:spcPct val="100000"/>
              </a:lnSpc>
              <a:spcBef>
                <a:spcPts val="505"/>
              </a:spcBef>
              <a:buFont typeface=""/>
              <a:buChar char="-"/>
              <a:tabLst>
                <a:tab pos="347345" algn="l"/>
                <a:tab pos="2755265" algn="l"/>
              </a:tabLst>
            </a:pPr>
            <a:r>
              <a:rPr sz="900" b="1" dirty="0" err="1">
                <a:latin typeface="나눔고딕 ExtraBold"/>
                <a:cs typeface="나눔고딕 ExtraBold"/>
              </a:rPr>
              <a:t>멕시칸펍&amp;그릴</a:t>
            </a:r>
            <a:r>
              <a:rPr sz="900" b="1" spc="-5" dirty="0">
                <a:latin typeface="나눔고딕 ExtraBold"/>
                <a:cs typeface="나눔고딕 ExtraBold"/>
              </a:rPr>
              <a:t> </a:t>
            </a:r>
            <a:r>
              <a:rPr lang="ko-KR" altLang="en-US" sz="900" b="1" spc="-5" dirty="0">
                <a:latin typeface="나눔고딕 ExtraBold"/>
                <a:cs typeface="나눔고딕 ExtraBold"/>
              </a:rPr>
              <a:t>시스템구축</a:t>
            </a:r>
            <a:r>
              <a:rPr sz="900" b="1" spc="5" dirty="0">
                <a:latin typeface="나눔고딕 ExtraBold"/>
                <a:cs typeface="나눔고딕 ExtraBold"/>
              </a:rPr>
              <a:t> </a:t>
            </a:r>
            <a:r>
              <a:rPr sz="900" b="1" dirty="0">
                <a:latin typeface="나눔고딕 ExtraBold"/>
                <a:cs typeface="나눔고딕 ExtraBold"/>
              </a:rPr>
              <a:t>&amp;</a:t>
            </a:r>
            <a:r>
              <a:rPr lang="en-US" sz="900" b="1" dirty="0">
                <a:latin typeface="나눔고딕 ExtraBold"/>
                <a:cs typeface="나눔고딕 ExtraBold"/>
              </a:rPr>
              <a:t> </a:t>
            </a:r>
            <a:r>
              <a:rPr lang="ko-KR" altLang="en-US" sz="900" b="1" dirty="0">
                <a:latin typeface="나눔고딕 ExtraBold"/>
                <a:cs typeface="나눔고딕 ExtraBold"/>
              </a:rPr>
              <a:t>사업전략</a:t>
            </a:r>
            <a:r>
              <a:rPr sz="900" b="1" dirty="0" err="1">
                <a:latin typeface="나눔고딕 ExtraBold"/>
                <a:cs typeface="나눔고딕 ExtraBold"/>
              </a:rPr>
              <a:t>컨설팅</a:t>
            </a:r>
            <a:r>
              <a:rPr sz="900" b="1" dirty="0">
                <a:latin typeface="나눔고딕 ExtraBold"/>
                <a:cs typeface="나눔고딕 ExtraBold"/>
              </a:rPr>
              <a:t>	</a:t>
            </a:r>
            <a:endParaRPr sz="1350" baseline="6172" dirty="0">
              <a:latin typeface="나눔고딕 ExtraBold"/>
              <a:cs typeface="나눔고딕 ExtraBold"/>
            </a:endParaRPr>
          </a:p>
          <a:p>
            <a:pPr marL="346710" indent="-74930">
              <a:lnSpc>
                <a:spcPct val="100000"/>
              </a:lnSpc>
              <a:spcBef>
                <a:spcPts val="490"/>
              </a:spcBef>
              <a:buFont typeface=""/>
              <a:buChar char="-"/>
              <a:tabLst>
                <a:tab pos="347345" algn="l"/>
                <a:tab pos="2819400" algn="l"/>
              </a:tabLst>
            </a:pPr>
            <a:r>
              <a:rPr sz="900" b="1" spc="5" dirty="0">
                <a:latin typeface="나눔고딕 ExtraBold"/>
                <a:cs typeface="나눔고딕 ExtraBold"/>
              </a:rPr>
              <a:t>컨설</a:t>
            </a:r>
            <a:r>
              <a:rPr sz="900" b="1" dirty="0">
                <a:latin typeface="나눔고딕 ExtraBold"/>
                <a:cs typeface="나눔고딕 ExtraBold"/>
              </a:rPr>
              <a:t>팅</a:t>
            </a:r>
            <a:r>
              <a:rPr sz="900" b="1" spc="-20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기</a:t>
            </a:r>
            <a:r>
              <a:rPr sz="900" b="1" dirty="0">
                <a:latin typeface="나눔고딕 ExtraBold"/>
                <a:cs typeface="나눔고딕 ExtraBold"/>
              </a:rPr>
              <a:t>간</a:t>
            </a:r>
            <a:r>
              <a:rPr sz="900" b="1" spc="5" dirty="0">
                <a:latin typeface="나눔고딕 ExtraBold"/>
                <a:cs typeface="나눔고딕 ExtraBold"/>
              </a:rPr>
              <a:t> </a:t>
            </a:r>
            <a:r>
              <a:rPr sz="900" b="1" spc="-15" dirty="0">
                <a:latin typeface="나눔고딕 ExtraBold"/>
                <a:cs typeface="나눔고딕 ExtraBold"/>
              </a:rPr>
              <a:t>:</a:t>
            </a:r>
            <a:r>
              <a:rPr sz="900" b="1" dirty="0">
                <a:latin typeface="나눔고딕 ExtraBold"/>
                <a:cs typeface="나눔고딕 ExtraBold"/>
              </a:rPr>
              <a:t> </a:t>
            </a:r>
            <a:r>
              <a:rPr sz="900" b="1" spc="-10" dirty="0">
                <a:latin typeface="나눔고딕 ExtraBold"/>
                <a:cs typeface="나눔고딕 ExtraBold"/>
              </a:rPr>
              <a:t>3</a:t>
            </a:r>
            <a:r>
              <a:rPr sz="900" b="1" spc="5" dirty="0">
                <a:latin typeface="나눔고딕 ExtraBold"/>
                <a:cs typeface="나눔고딕 ExtraBold"/>
              </a:rPr>
              <a:t>개</a:t>
            </a:r>
            <a:r>
              <a:rPr sz="900" b="1" dirty="0">
                <a:latin typeface="나눔고딕 ExtraBold"/>
                <a:cs typeface="나눔고딕 ExtraBold"/>
              </a:rPr>
              <a:t>월</a:t>
            </a:r>
            <a:endParaRPr lang="en-US" sz="900" b="1" dirty="0">
              <a:latin typeface="나눔고딕 ExtraBold"/>
              <a:cs typeface="나눔고딕 ExtraBold"/>
            </a:endParaRPr>
          </a:p>
        </p:txBody>
      </p:sp>
      <p:pic>
        <p:nvPicPr>
          <p:cNvPr id="24" name="object 2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969764" y="1251203"/>
            <a:ext cx="935736" cy="556260"/>
          </a:xfrm>
          <a:prstGeom prst="rect">
            <a:avLst/>
          </a:prstGeom>
        </p:spPr>
      </p:pic>
      <p:sp>
        <p:nvSpPr>
          <p:cNvPr id="25" name="object 25"/>
          <p:cNvSpPr txBox="1"/>
          <p:nvPr/>
        </p:nvSpPr>
        <p:spPr>
          <a:xfrm>
            <a:off x="4645914" y="837438"/>
            <a:ext cx="4276725" cy="1417055"/>
          </a:xfrm>
          <a:prstGeom prst="rect">
            <a:avLst/>
          </a:prstGeom>
          <a:ln w="28955">
            <a:solidFill>
              <a:srgbClr val="E6EBF6"/>
            </a:solidFill>
          </a:ln>
        </p:spPr>
        <p:txBody>
          <a:bodyPr vert="horz" wrap="square" lIns="0" tIns="105410" rIns="0" bIns="0" rtlCol="0">
            <a:spAutoFit/>
          </a:bodyPr>
          <a:lstStyle/>
          <a:p>
            <a:pPr marL="119380">
              <a:lnSpc>
                <a:spcPct val="100000"/>
              </a:lnSpc>
              <a:spcBef>
                <a:spcPts val="830"/>
              </a:spcBef>
            </a:pPr>
            <a:r>
              <a:rPr sz="900" b="1" spc="-20" dirty="0">
                <a:latin typeface="나눔고딕 ExtraBold"/>
                <a:cs typeface="나눔고딕 ExtraBold"/>
              </a:rPr>
              <a:t>2013년</a:t>
            </a:r>
            <a:endParaRPr sz="900" dirty="0">
              <a:latin typeface="나눔고딕 ExtraBold"/>
              <a:cs typeface="나눔고딕 ExtraBold"/>
            </a:endParaRPr>
          </a:p>
          <a:p>
            <a:pPr>
              <a:lnSpc>
                <a:spcPct val="100000"/>
              </a:lnSpc>
            </a:pPr>
            <a:endParaRPr sz="1000" dirty="0">
              <a:latin typeface="나눔고딕 ExtraBold"/>
              <a:cs typeface="나눔고딕 ExtraBold"/>
            </a:endParaRPr>
          </a:p>
          <a:p>
            <a:pPr>
              <a:lnSpc>
                <a:spcPct val="100000"/>
              </a:lnSpc>
            </a:pPr>
            <a:endParaRPr sz="1000" dirty="0">
              <a:latin typeface="나눔고딕 ExtraBold"/>
              <a:cs typeface="나눔고딕 ExtraBold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100" dirty="0">
              <a:latin typeface="나눔고딕 ExtraBold"/>
              <a:cs typeface="나눔고딕 ExtraBold"/>
            </a:endParaRPr>
          </a:p>
          <a:p>
            <a:pPr marL="195580">
              <a:lnSpc>
                <a:spcPct val="100000"/>
              </a:lnSpc>
            </a:pPr>
            <a:endParaRPr lang="en-US" sz="900" b="1" spc="5" dirty="0">
              <a:latin typeface="나눔고딕 ExtraBold"/>
              <a:cs typeface="나눔고딕 ExtraBold"/>
            </a:endParaRPr>
          </a:p>
          <a:p>
            <a:pPr marL="195580">
              <a:lnSpc>
                <a:spcPct val="100000"/>
              </a:lnSpc>
            </a:pPr>
            <a:endParaRPr sz="900" dirty="0">
              <a:latin typeface="나눔고딕 ExtraBold"/>
              <a:cs typeface="나눔고딕 ExtraBold"/>
            </a:endParaRPr>
          </a:p>
          <a:p>
            <a:pPr marL="267335" indent="-73660">
              <a:lnSpc>
                <a:spcPct val="100000"/>
              </a:lnSpc>
              <a:spcBef>
                <a:spcPts val="580"/>
              </a:spcBef>
              <a:buFont typeface=""/>
              <a:buChar char="-"/>
              <a:tabLst>
                <a:tab pos="267970" algn="l"/>
              </a:tabLst>
            </a:pPr>
            <a:r>
              <a:rPr sz="1350" b="1" baseline="3086" dirty="0">
                <a:latin typeface="나눔고딕 ExtraBold"/>
                <a:cs typeface="나눔고딕 ExtraBold"/>
              </a:rPr>
              <a:t>캔들</a:t>
            </a:r>
            <a:r>
              <a:rPr sz="1350" b="1" spc="-15" baseline="3086" dirty="0">
                <a:latin typeface="나눔고딕 ExtraBold"/>
                <a:cs typeface="나눔고딕 ExtraBold"/>
              </a:rPr>
              <a:t> </a:t>
            </a:r>
            <a:r>
              <a:rPr sz="1350" b="1" baseline="3086" dirty="0">
                <a:latin typeface="나눔고딕 ExtraBold"/>
                <a:cs typeface="나눔고딕 ExtraBold"/>
              </a:rPr>
              <a:t>&amp;</a:t>
            </a:r>
            <a:r>
              <a:rPr sz="1350" b="1" spc="-30" baseline="3086" dirty="0">
                <a:latin typeface="나눔고딕 ExtraBold"/>
                <a:cs typeface="나눔고딕 ExtraBold"/>
              </a:rPr>
              <a:t> </a:t>
            </a:r>
            <a:r>
              <a:rPr sz="1350" b="1" baseline="3086" dirty="0">
                <a:latin typeface="나눔고딕 ExtraBold"/>
                <a:cs typeface="나눔고딕 ExtraBold"/>
              </a:rPr>
              <a:t>디퓨저</a:t>
            </a:r>
            <a:r>
              <a:rPr sz="1350" b="1" spc="7" baseline="3086" dirty="0">
                <a:latin typeface="나눔고딕 ExtraBold"/>
                <a:cs typeface="나눔고딕 ExtraBold"/>
              </a:rPr>
              <a:t> </a:t>
            </a:r>
            <a:r>
              <a:rPr sz="1350" b="1" baseline="3086" dirty="0">
                <a:latin typeface="나눔고딕 ExtraBold"/>
                <a:cs typeface="나눔고딕 ExtraBold"/>
              </a:rPr>
              <a:t>브랜드</a:t>
            </a:r>
            <a:r>
              <a:rPr sz="1350" b="1" spc="-30" baseline="3086" dirty="0">
                <a:latin typeface="나눔고딕 ExtraBold"/>
                <a:cs typeface="나눔고딕 ExtraBold"/>
              </a:rPr>
              <a:t> </a:t>
            </a:r>
            <a:r>
              <a:rPr sz="1350" b="1" baseline="3086" dirty="0">
                <a:latin typeface="나눔고딕 ExtraBold"/>
                <a:cs typeface="나눔고딕 ExtraBold"/>
              </a:rPr>
              <a:t>신규사업</a:t>
            </a:r>
            <a:r>
              <a:rPr sz="1350" b="1" spc="-30" baseline="3086" dirty="0">
                <a:latin typeface="나눔고딕 ExtraBold"/>
                <a:cs typeface="나눔고딕 ExtraBold"/>
              </a:rPr>
              <a:t> </a:t>
            </a:r>
            <a:r>
              <a:rPr sz="1350" b="1" baseline="3086" dirty="0">
                <a:latin typeface="나눔고딕 ExtraBold"/>
                <a:cs typeface="나눔고딕 ExtraBold"/>
              </a:rPr>
              <a:t>및</a:t>
            </a:r>
            <a:r>
              <a:rPr sz="1350" b="1" spc="22" baseline="3086" dirty="0">
                <a:latin typeface="나눔고딕 ExtraBold"/>
                <a:cs typeface="나눔고딕 ExtraBold"/>
              </a:rPr>
              <a:t> </a:t>
            </a:r>
            <a:r>
              <a:rPr sz="1350" b="1" baseline="3086" dirty="0" err="1">
                <a:latin typeface="나눔고딕 ExtraBold"/>
                <a:cs typeface="나눔고딕 ExtraBold"/>
              </a:rPr>
              <a:t>조직진단컨설팅</a:t>
            </a:r>
            <a:r>
              <a:rPr sz="1350" b="1" spc="345" baseline="3086" dirty="0">
                <a:latin typeface="나눔고딕 ExtraBold"/>
                <a:cs typeface="나눔고딕 ExtraBold"/>
              </a:rPr>
              <a:t> </a:t>
            </a:r>
            <a:r>
              <a:rPr lang="en-US" sz="1350" b="1" spc="345" baseline="3086" dirty="0">
                <a:latin typeface="나눔고딕 ExtraBold"/>
                <a:cs typeface="나눔고딕 ExtraBold"/>
              </a:rPr>
              <a:t> </a:t>
            </a:r>
            <a:r>
              <a:rPr sz="900" b="1" spc="-10" dirty="0">
                <a:latin typeface="나눔고딕 ExtraBold"/>
                <a:cs typeface="나눔고딕 ExtraBold"/>
              </a:rPr>
              <a:t> </a:t>
            </a:r>
            <a:r>
              <a:rPr sz="900" b="1" dirty="0">
                <a:latin typeface="나눔고딕 ExtraBold"/>
                <a:cs typeface="나눔고딕 ExtraBold"/>
              </a:rPr>
              <a:t>프로젝트</a:t>
            </a:r>
            <a:r>
              <a:rPr sz="900" b="1" spc="-10" dirty="0">
                <a:latin typeface="나눔고딕 ExtraBold"/>
                <a:cs typeface="나눔고딕 ExtraBold"/>
              </a:rPr>
              <a:t> </a:t>
            </a:r>
            <a:r>
              <a:rPr sz="900" b="1" dirty="0">
                <a:latin typeface="나눔고딕 ExtraBold"/>
                <a:cs typeface="나눔고딕 ExtraBold"/>
              </a:rPr>
              <a:t>총괄</a:t>
            </a:r>
            <a:r>
              <a:rPr sz="900" b="1" spc="-10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매니저</a:t>
            </a:r>
            <a:endParaRPr sz="900" dirty="0">
              <a:latin typeface="나눔고딕 ExtraBold"/>
              <a:cs typeface="나눔고딕 ExtraBold"/>
            </a:endParaRPr>
          </a:p>
          <a:p>
            <a:pPr marL="267335" indent="-73660">
              <a:lnSpc>
                <a:spcPct val="100000"/>
              </a:lnSpc>
              <a:spcBef>
                <a:spcPts val="505"/>
              </a:spcBef>
              <a:buFont typeface=""/>
              <a:buChar char="-"/>
              <a:tabLst>
                <a:tab pos="267970" algn="l"/>
                <a:tab pos="2832100" algn="l"/>
              </a:tabLst>
            </a:pPr>
            <a:r>
              <a:rPr sz="1350" b="1" spc="7" baseline="3086" dirty="0">
                <a:latin typeface="나눔고딕 ExtraBold"/>
                <a:cs typeface="나눔고딕 ExtraBold"/>
              </a:rPr>
              <a:t>컨설</a:t>
            </a:r>
            <a:r>
              <a:rPr sz="1350" b="1" baseline="3086" dirty="0">
                <a:latin typeface="나눔고딕 ExtraBold"/>
                <a:cs typeface="나눔고딕 ExtraBold"/>
              </a:rPr>
              <a:t>팅</a:t>
            </a:r>
            <a:r>
              <a:rPr sz="1350" b="1" spc="-30" baseline="3086" dirty="0">
                <a:latin typeface="나눔고딕 ExtraBold"/>
                <a:cs typeface="나눔고딕 ExtraBold"/>
              </a:rPr>
              <a:t> </a:t>
            </a:r>
            <a:r>
              <a:rPr sz="1350" b="1" spc="7" baseline="3086" dirty="0">
                <a:latin typeface="나눔고딕 ExtraBold"/>
                <a:cs typeface="나눔고딕 ExtraBold"/>
              </a:rPr>
              <a:t>기</a:t>
            </a:r>
            <a:r>
              <a:rPr sz="1350" b="1" baseline="3086" dirty="0">
                <a:latin typeface="나눔고딕 ExtraBold"/>
                <a:cs typeface="나눔고딕 ExtraBold"/>
              </a:rPr>
              <a:t>간</a:t>
            </a:r>
            <a:r>
              <a:rPr sz="1350" b="1" spc="22" baseline="3086" dirty="0">
                <a:latin typeface="나눔고딕 ExtraBold"/>
                <a:cs typeface="나눔고딕 ExtraBold"/>
              </a:rPr>
              <a:t> </a:t>
            </a:r>
            <a:r>
              <a:rPr sz="1350" b="1" spc="-22" baseline="3086" dirty="0">
                <a:latin typeface="나눔고딕 ExtraBold"/>
                <a:cs typeface="나눔고딕 ExtraBold"/>
              </a:rPr>
              <a:t>:</a:t>
            </a:r>
            <a:r>
              <a:rPr sz="1350" b="1" spc="-15" baseline="3086" dirty="0">
                <a:latin typeface="나눔고딕 ExtraBold"/>
                <a:cs typeface="나눔고딕 ExtraBold"/>
              </a:rPr>
              <a:t> 3</a:t>
            </a:r>
            <a:r>
              <a:rPr sz="1350" b="1" spc="7" baseline="3086" dirty="0">
                <a:latin typeface="나눔고딕 ExtraBold"/>
                <a:cs typeface="나눔고딕 ExtraBold"/>
              </a:rPr>
              <a:t>개</a:t>
            </a:r>
            <a:r>
              <a:rPr sz="1350" b="1" baseline="3086" dirty="0">
                <a:latin typeface="나눔고딕 ExtraBold"/>
                <a:cs typeface="나눔고딕 ExtraBold"/>
              </a:rPr>
              <a:t>월	</a:t>
            </a:r>
            <a:r>
              <a:rPr lang="en-US" sz="1350" b="1" baseline="3086" dirty="0">
                <a:latin typeface="나눔고딕 ExtraBold"/>
                <a:cs typeface="나눔고딕 ExtraBold"/>
              </a:rPr>
              <a:t>     </a:t>
            </a:r>
            <a:r>
              <a:rPr sz="900" b="1" dirty="0">
                <a:latin typeface="나눔고딕 ExtraBold"/>
                <a:cs typeface="나눔고딕 ExtraBold"/>
              </a:rPr>
              <a:t>-</a:t>
            </a:r>
            <a:r>
              <a:rPr sz="900" b="1" spc="-40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유재</a:t>
            </a:r>
            <a:r>
              <a:rPr sz="900" b="1" dirty="0">
                <a:latin typeface="나눔고딕 ExtraBold"/>
                <a:cs typeface="나눔고딕 ExtraBold"/>
              </a:rPr>
              <a:t>은</a:t>
            </a:r>
            <a:r>
              <a:rPr sz="900" b="1" spc="-30" dirty="0">
                <a:latin typeface="나눔고딕 ExtraBold"/>
                <a:cs typeface="나눔고딕 ExtraBold"/>
              </a:rPr>
              <a:t> </a:t>
            </a:r>
            <a:r>
              <a:rPr sz="900" b="1" spc="-5" dirty="0">
                <a:latin typeface="나눔고딕 ExtraBold"/>
                <a:cs typeface="나눔고딕 ExtraBold"/>
              </a:rPr>
              <a:t>C</a:t>
            </a:r>
            <a:r>
              <a:rPr sz="900" b="1" dirty="0">
                <a:latin typeface="나눔고딕 ExtraBold"/>
                <a:cs typeface="나눔고딕 ExtraBold"/>
              </a:rPr>
              <a:t>EO</a:t>
            </a:r>
            <a:endParaRPr sz="900" dirty="0">
              <a:latin typeface="나눔고딕 ExtraBold"/>
              <a:cs typeface="나눔고딕 ExtraBold"/>
            </a:endParaRPr>
          </a:p>
        </p:txBody>
      </p:sp>
      <p:sp>
        <p:nvSpPr>
          <p:cNvPr id="38" name="object 3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pPr marL="38100">
                <a:lnSpc>
                  <a:spcPct val="100000"/>
                </a:lnSpc>
                <a:spcBef>
                  <a:spcPts val="40"/>
                </a:spcBef>
              </a:pPr>
              <a:t>38</a:t>
            </a:fld>
            <a:endParaRPr dirty="0"/>
          </a:p>
        </p:txBody>
      </p:sp>
      <p:sp>
        <p:nvSpPr>
          <p:cNvPr id="26" name="object 26"/>
          <p:cNvSpPr txBox="1"/>
          <p:nvPr/>
        </p:nvSpPr>
        <p:spPr>
          <a:xfrm>
            <a:off x="434746" y="3284984"/>
            <a:ext cx="2193038" cy="682238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0"/>
              </a:spcBef>
            </a:pPr>
            <a:r>
              <a:rPr sz="900" b="1" spc="5" dirty="0">
                <a:latin typeface="나눔고딕 ExtraBold"/>
                <a:cs typeface="나눔고딕 ExtraBold"/>
              </a:rPr>
              <a:t>컨설</a:t>
            </a:r>
            <a:r>
              <a:rPr sz="900" b="1" dirty="0">
                <a:latin typeface="나눔고딕 ExtraBold"/>
                <a:cs typeface="나눔고딕 ExtraBold"/>
              </a:rPr>
              <a:t>팅</a:t>
            </a:r>
            <a:r>
              <a:rPr sz="900" b="1" spc="-55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내용</a:t>
            </a:r>
            <a:endParaRPr sz="900" dirty="0">
              <a:latin typeface="나눔고딕 ExtraBold"/>
              <a:cs typeface="나눔고딕 ExtraBold"/>
            </a:endParaRPr>
          </a:p>
          <a:p>
            <a:pPr marL="78105" indent="-66040">
              <a:lnSpc>
                <a:spcPct val="100000"/>
              </a:lnSpc>
              <a:spcBef>
                <a:spcPts val="300"/>
              </a:spcBef>
              <a:buChar char="-"/>
              <a:tabLst>
                <a:tab pos="78740" algn="l"/>
              </a:tabLst>
            </a:pPr>
            <a:r>
              <a:rPr lang="ko-KR" altLang="en-US" sz="900" b="1" spc="5" dirty="0" err="1">
                <a:latin typeface="나눔고딕 ExtraBold"/>
                <a:cs typeface="나눔고딕 ExtraBold"/>
              </a:rPr>
              <a:t>목우촌</a:t>
            </a:r>
            <a:r>
              <a:rPr lang="ko-KR" altLang="en-US" sz="900" b="1" spc="5" dirty="0">
                <a:latin typeface="나눔고딕 ExtraBold"/>
                <a:cs typeface="나눔고딕 ExtraBold"/>
              </a:rPr>
              <a:t> </a:t>
            </a:r>
            <a:r>
              <a:rPr lang="ko-KR" altLang="en-US" sz="900" b="1" spc="5" dirty="0" err="1">
                <a:latin typeface="나눔고딕 ExtraBold"/>
                <a:cs typeface="나눔고딕 ExtraBold"/>
              </a:rPr>
              <a:t>외식프랜차이즈</a:t>
            </a:r>
            <a:r>
              <a:rPr lang="ko-KR" altLang="en-US" sz="900" b="1" spc="5" dirty="0">
                <a:latin typeface="나눔고딕 ExtraBold"/>
                <a:cs typeface="나눔고딕 ExtraBold"/>
              </a:rPr>
              <a:t> </a:t>
            </a:r>
            <a:r>
              <a:rPr lang="ko-KR" altLang="en-US" sz="900" b="1" spc="5" dirty="0" err="1">
                <a:latin typeface="나눔고딕 ExtraBold"/>
                <a:cs typeface="나눔고딕 ExtraBold"/>
              </a:rPr>
              <a:t>프랜드펍</a:t>
            </a:r>
            <a:r>
              <a:rPr lang="ko-KR" altLang="en-US" sz="900" b="1" spc="5" dirty="0">
                <a:latin typeface="나눔고딕 ExtraBold"/>
                <a:cs typeface="나눔고딕 ExtraBold"/>
              </a:rPr>
              <a:t> 콘셉트 기획컨설팅</a:t>
            </a:r>
            <a:endParaRPr lang="en-US" sz="900" b="1" spc="5" dirty="0">
              <a:latin typeface="나눔고딕 ExtraBold"/>
              <a:cs typeface="나눔고딕 ExtraBold"/>
            </a:endParaRPr>
          </a:p>
          <a:p>
            <a:pPr marL="78105" indent="-66040">
              <a:lnSpc>
                <a:spcPct val="100000"/>
              </a:lnSpc>
              <a:spcBef>
                <a:spcPts val="300"/>
              </a:spcBef>
              <a:buChar char="-"/>
              <a:tabLst>
                <a:tab pos="78740" algn="l"/>
              </a:tabLst>
            </a:pPr>
            <a:r>
              <a:rPr sz="900" b="1" spc="5" dirty="0" err="1">
                <a:latin typeface="나눔고딕 ExtraBold"/>
                <a:cs typeface="나눔고딕 ExtraBold"/>
              </a:rPr>
              <a:t>컨설</a:t>
            </a:r>
            <a:r>
              <a:rPr sz="900" b="1" dirty="0" err="1">
                <a:latin typeface="나눔고딕 ExtraBold"/>
                <a:cs typeface="나눔고딕 ExtraBold"/>
              </a:rPr>
              <a:t>팅</a:t>
            </a:r>
            <a:r>
              <a:rPr sz="900" b="1" spc="-30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기</a:t>
            </a:r>
            <a:r>
              <a:rPr sz="900" b="1" dirty="0">
                <a:latin typeface="나눔고딕 ExtraBold"/>
                <a:cs typeface="나눔고딕 ExtraBold"/>
              </a:rPr>
              <a:t>간</a:t>
            </a:r>
            <a:r>
              <a:rPr sz="900" b="1" spc="-10" dirty="0">
                <a:latin typeface="나눔고딕 ExtraBold"/>
                <a:cs typeface="나눔고딕 ExtraBold"/>
              </a:rPr>
              <a:t> </a:t>
            </a:r>
            <a:r>
              <a:rPr sz="900" b="1" spc="-15" dirty="0">
                <a:latin typeface="나눔고딕 ExtraBold"/>
                <a:cs typeface="나눔고딕 ExtraBold"/>
              </a:rPr>
              <a:t>:</a:t>
            </a:r>
            <a:r>
              <a:rPr sz="900" b="1" spc="-35" dirty="0">
                <a:latin typeface="나눔고딕 ExtraBold"/>
                <a:cs typeface="나눔고딕 ExtraBold"/>
              </a:rPr>
              <a:t> </a:t>
            </a:r>
            <a:r>
              <a:rPr sz="900" b="1" spc="-10" dirty="0">
                <a:latin typeface="나눔고딕 ExtraBold"/>
                <a:cs typeface="나눔고딕 ExtraBold"/>
              </a:rPr>
              <a:t>3</a:t>
            </a:r>
            <a:r>
              <a:rPr sz="900" b="1" spc="5" dirty="0">
                <a:latin typeface="나눔고딕 ExtraBold"/>
                <a:cs typeface="나눔고딕 ExtraBold"/>
              </a:rPr>
              <a:t>개월</a:t>
            </a:r>
            <a:endParaRPr sz="900" dirty="0">
              <a:latin typeface="나눔고딕 ExtraBold"/>
              <a:cs typeface="나눔고딕 ExtraBold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353669" y="2394019"/>
            <a:ext cx="40576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10" dirty="0">
                <a:latin typeface="나눔고딕 ExtraBold"/>
                <a:cs typeface="나눔고딕 ExtraBold"/>
              </a:rPr>
              <a:t>201</a:t>
            </a:r>
            <a:r>
              <a:rPr sz="900" b="1" spc="-20" dirty="0">
                <a:latin typeface="나눔고딕 ExtraBold"/>
                <a:cs typeface="나눔고딕 ExtraBold"/>
              </a:rPr>
              <a:t>4</a:t>
            </a:r>
            <a:r>
              <a:rPr sz="900" b="1" dirty="0">
                <a:latin typeface="나눔고딕 ExtraBold"/>
                <a:cs typeface="나눔고딕 ExtraBold"/>
              </a:rPr>
              <a:t>년</a:t>
            </a:r>
            <a:endParaRPr sz="900">
              <a:latin typeface="나눔고딕 ExtraBold"/>
              <a:cs typeface="나눔고딕 ExtraBold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809871" y="3314514"/>
            <a:ext cx="2679064" cy="627380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900" b="1" spc="5" dirty="0">
                <a:latin typeface="나눔고딕 ExtraBold"/>
                <a:cs typeface="나눔고딕 ExtraBold"/>
              </a:rPr>
              <a:t>컨설</a:t>
            </a:r>
            <a:r>
              <a:rPr sz="900" b="1" dirty="0">
                <a:latin typeface="나눔고딕 ExtraBold"/>
                <a:cs typeface="나눔고딕 ExtraBold"/>
              </a:rPr>
              <a:t>팅</a:t>
            </a:r>
            <a:r>
              <a:rPr sz="900" b="1" spc="-55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내용</a:t>
            </a:r>
            <a:endParaRPr sz="900" dirty="0">
              <a:latin typeface="나눔고딕 ExtraBold"/>
              <a:cs typeface="나눔고딕 ExtraBold"/>
            </a:endParaRPr>
          </a:p>
          <a:p>
            <a:pPr marL="83820" indent="-71755">
              <a:lnSpc>
                <a:spcPct val="100000"/>
              </a:lnSpc>
              <a:spcBef>
                <a:spcPts val="505"/>
              </a:spcBef>
              <a:buChar char="-"/>
              <a:tabLst>
                <a:tab pos="84455" algn="l"/>
              </a:tabLst>
            </a:pPr>
            <a:r>
              <a:rPr sz="900" b="1" dirty="0">
                <a:latin typeface="나눔고딕 ExtraBold"/>
                <a:cs typeface="나눔고딕 ExtraBold"/>
              </a:rPr>
              <a:t>부동산</a:t>
            </a:r>
            <a:r>
              <a:rPr sz="900" b="1" spc="-30" dirty="0">
                <a:latin typeface="나눔고딕 ExtraBold"/>
                <a:cs typeface="나눔고딕 ExtraBold"/>
              </a:rPr>
              <a:t> </a:t>
            </a:r>
            <a:r>
              <a:rPr sz="900" b="1" dirty="0" err="1">
                <a:latin typeface="나눔고딕 ExtraBold"/>
                <a:cs typeface="나눔고딕 ExtraBold"/>
              </a:rPr>
              <a:t>프랜차이즈</a:t>
            </a:r>
            <a:r>
              <a:rPr sz="900" b="1" spc="-40" dirty="0">
                <a:latin typeface="나눔고딕 ExtraBold"/>
                <a:cs typeface="나눔고딕 ExtraBold"/>
              </a:rPr>
              <a:t> </a:t>
            </a:r>
            <a:r>
              <a:rPr lang="ko-KR" altLang="en-US" sz="900" b="1" dirty="0" err="1">
                <a:latin typeface="나눔고딕 ExtraBold"/>
                <a:cs typeface="나눔고딕 ExtraBold"/>
              </a:rPr>
              <a:t>브랜드콘셉트</a:t>
            </a:r>
            <a:r>
              <a:rPr lang="ko-KR" altLang="en-US" sz="900" b="1" dirty="0">
                <a:latin typeface="나눔고딕 ExtraBold"/>
                <a:cs typeface="나눔고딕 ExtraBold"/>
              </a:rPr>
              <a:t> 기획</a:t>
            </a:r>
            <a:r>
              <a:rPr sz="900" b="1" spc="5" dirty="0" err="1">
                <a:latin typeface="나눔고딕 ExtraBold"/>
                <a:cs typeface="나눔고딕 ExtraBold"/>
              </a:rPr>
              <a:t>컨설팅</a:t>
            </a:r>
            <a:endParaRPr sz="900" dirty="0">
              <a:latin typeface="나눔고딕 ExtraBold"/>
              <a:cs typeface="나눔고딕 ExtraBold"/>
            </a:endParaRPr>
          </a:p>
          <a:p>
            <a:pPr marL="82550" indent="-70485">
              <a:lnSpc>
                <a:spcPct val="100000"/>
              </a:lnSpc>
              <a:spcBef>
                <a:spcPts val="495"/>
              </a:spcBef>
              <a:buChar char="-"/>
              <a:tabLst>
                <a:tab pos="83185" algn="l"/>
              </a:tabLst>
            </a:pPr>
            <a:r>
              <a:rPr sz="900" b="1" spc="5" dirty="0">
                <a:latin typeface="나눔고딕 ExtraBold"/>
                <a:cs typeface="나눔고딕 ExtraBold"/>
              </a:rPr>
              <a:t>컨설</a:t>
            </a:r>
            <a:r>
              <a:rPr sz="900" b="1" dirty="0">
                <a:latin typeface="나눔고딕 ExtraBold"/>
                <a:cs typeface="나눔고딕 ExtraBold"/>
              </a:rPr>
              <a:t>팅</a:t>
            </a:r>
            <a:r>
              <a:rPr sz="900" b="1" spc="-30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기</a:t>
            </a:r>
            <a:r>
              <a:rPr sz="900" b="1" dirty="0">
                <a:latin typeface="나눔고딕 ExtraBold"/>
                <a:cs typeface="나눔고딕 ExtraBold"/>
              </a:rPr>
              <a:t>간</a:t>
            </a:r>
            <a:r>
              <a:rPr sz="900" b="1" spc="-10" dirty="0">
                <a:latin typeface="나눔고딕 ExtraBold"/>
                <a:cs typeface="나눔고딕 ExtraBold"/>
              </a:rPr>
              <a:t> </a:t>
            </a:r>
            <a:r>
              <a:rPr sz="900" b="1" spc="-15" dirty="0">
                <a:latin typeface="나눔고딕 ExtraBold"/>
                <a:cs typeface="나눔고딕 ExtraBold"/>
              </a:rPr>
              <a:t>:</a:t>
            </a:r>
            <a:r>
              <a:rPr sz="900" b="1" spc="-35" dirty="0">
                <a:latin typeface="나눔고딕 ExtraBold"/>
                <a:cs typeface="나눔고딕 ExtraBold"/>
              </a:rPr>
              <a:t> </a:t>
            </a:r>
            <a:r>
              <a:rPr sz="900" b="1" spc="-10" dirty="0">
                <a:latin typeface="나눔고딕 ExtraBold"/>
                <a:cs typeface="나눔고딕 ExtraBold"/>
              </a:rPr>
              <a:t>2</a:t>
            </a:r>
            <a:r>
              <a:rPr sz="900" b="1" spc="5" dirty="0">
                <a:latin typeface="나눔고딕 ExtraBold"/>
                <a:cs typeface="나눔고딕 ExtraBold"/>
              </a:rPr>
              <a:t>개월</a:t>
            </a:r>
            <a:endParaRPr sz="900" dirty="0">
              <a:latin typeface="나눔고딕 ExtraBold"/>
              <a:cs typeface="나눔고딕 ExtraBold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4734305" y="2401638"/>
            <a:ext cx="40132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20" dirty="0">
                <a:latin typeface="나눔고딕 ExtraBold"/>
                <a:cs typeface="나눔고딕 ExtraBold"/>
              </a:rPr>
              <a:t>2015</a:t>
            </a:r>
            <a:r>
              <a:rPr sz="900" b="1" dirty="0">
                <a:latin typeface="나눔고딕 ExtraBold"/>
                <a:cs typeface="나눔고딕 ExtraBold"/>
              </a:rPr>
              <a:t>년</a:t>
            </a:r>
            <a:endParaRPr sz="900">
              <a:latin typeface="나눔고딕 ExtraBold"/>
              <a:cs typeface="나눔고딕 ExtraBold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500644" y="5646917"/>
            <a:ext cx="2017980" cy="543739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0"/>
              </a:spcBef>
            </a:pPr>
            <a:r>
              <a:rPr sz="900" b="1" spc="5" dirty="0">
                <a:latin typeface="나눔고딕 ExtraBold"/>
                <a:cs typeface="나눔고딕 ExtraBold"/>
              </a:rPr>
              <a:t>컨설</a:t>
            </a:r>
            <a:r>
              <a:rPr sz="900" b="1" dirty="0">
                <a:latin typeface="나눔고딕 ExtraBold"/>
                <a:cs typeface="나눔고딕 ExtraBold"/>
              </a:rPr>
              <a:t>팅</a:t>
            </a:r>
            <a:r>
              <a:rPr sz="900" b="1" spc="-55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내용</a:t>
            </a:r>
            <a:endParaRPr sz="900" dirty="0">
              <a:latin typeface="나눔고딕 ExtraBold"/>
              <a:cs typeface="나눔고딕 ExtraBold"/>
            </a:endParaRPr>
          </a:p>
          <a:p>
            <a:pPr marL="82550" indent="-70485">
              <a:lnSpc>
                <a:spcPct val="100000"/>
              </a:lnSpc>
              <a:spcBef>
                <a:spcPts val="300"/>
              </a:spcBef>
              <a:buChar char="-"/>
              <a:tabLst>
                <a:tab pos="83185" algn="l"/>
              </a:tabLst>
            </a:pPr>
            <a:r>
              <a:rPr sz="900" b="1" dirty="0" err="1">
                <a:latin typeface="나눔고딕 ExtraBold"/>
                <a:cs typeface="나눔고딕 ExtraBold"/>
              </a:rPr>
              <a:t>신규</a:t>
            </a:r>
            <a:r>
              <a:rPr lang="en-US" sz="900" b="1" dirty="0">
                <a:latin typeface="나눔고딕 ExtraBold"/>
                <a:cs typeface="나눔고딕 ExtraBold"/>
              </a:rPr>
              <a:t> </a:t>
            </a:r>
            <a:r>
              <a:rPr lang="ko-KR" altLang="en-US" sz="900" b="1" dirty="0">
                <a:latin typeface="나눔고딕 ExtraBold"/>
                <a:cs typeface="나눔고딕 ExtraBold"/>
              </a:rPr>
              <a:t>외식</a:t>
            </a:r>
            <a:r>
              <a:rPr sz="900" b="1" dirty="0" err="1">
                <a:latin typeface="나눔고딕 ExtraBold"/>
                <a:cs typeface="나눔고딕 ExtraBold"/>
              </a:rPr>
              <a:t>브랜드</a:t>
            </a:r>
            <a:r>
              <a:rPr sz="900" b="1" spc="-40" dirty="0">
                <a:latin typeface="나눔고딕 ExtraBold"/>
                <a:cs typeface="나눔고딕 ExtraBold"/>
              </a:rPr>
              <a:t> </a:t>
            </a:r>
            <a:r>
              <a:rPr lang="ko-KR" altLang="en-US" sz="900" b="1" spc="-40" dirty="0">
                <a:latin typeface="나눔고딕 ExtraBold"/>
                <a:cs typeface="나눔고딕 ExtraBold"/>
              </a:rPr>
              <a:t>콘셉트 기획</a:t>
            </a:r>
            <a:r>
              <a:rPr sz="900" b="1" spc="5" dirty="0" err="1">
                <a:latin typeface="나눔고딕 ExtraBold"/>
                <a:cs typeface="나눔고딕 ExtraBold"/>
              </a:rPr>
              <a:t>컨설팅</a:t>
            </a:r>
            <a:endParaRPr sz="900" dirty="0">
              <a:latin typeface="나눔고딕 ExtraBold"/>
              <a:cs typeface="나눔고딕 ExtraBold"/>
            </a:endParaRPr>
          </a:p>
          <a:p>
            <a:pPr marL="82550" indent="-70485">
              <a:lnSpc>
                <a:spcPct val="100000"/>
              </a:lnSpc>
              <a:spcBef>
                <a:spcPts val="300"/>
              </a:spcBef>
              <a:buChar char="-"/>
              <a:tabLst>
                <a:tab pos="83185" algn="l"/>
              </a:tabLst>
            </a:pPr>
            <a:r>
              <a:rPr sz="900" b="1" spc="5" dirty="0">
                <a:latin typeface="나눔고딕 ExtraBold"/>
                <a:cs typeface="나눔고딕 ExtraBold"/>
              </a:rPr>
              <a:t>컨설</a:t>
            </a:r>
            <a:r>
              <a:rPr sz="900" b="1" dirty="0">
                <a:latin typeface="나눔고딕 ExtraBold"/>
                <a:cs typeface="나눔고딕 ExtraBold"/>
              </a:rPr>
              <a:t>팅</a:t>
            </a:r>
            <a:r>
              <a:rPr sz="900" b="1" spc="-30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기</a:t>
            </a:r>
            <a:r>
              <a:rPr sz="900" b="1" dirty="0">
                <a:latin typeface="나눔고딕 ExtraBold"/>
                <a:cs typeface="나눔고딕 ExtraBold"/>
              </a:rPr>
              <a:t>간</a:t>
            </a:r>
            <a:r>
              <a:rPr sz="900" b="1" spc="-10" dirty="0">
                <a:latin typeface="나눔고딕 ExtraBold"/>
                <a:cs typeface="나눔고딕 ExtraBold"/>
              </a:rPr>
              <a:t> </a:t>
            </a:r>
            <a:r>
              <a:rPr sz="900" b="1" spc="-15" dirty="0">
                <a:latin typeface="나눔고딕 ExtraBold"/>
                <a:cs typeface="나눔고딕 ExtraBold"/>
              </a:rPr>
              <a:t>:</a:t>
            </a:r>
            <a:r>
              <a:rPr sz="900" b="1" spc="-35" dirty="0">
                <a:latin typeface="나눔고딕 ExtraBold"/>
                <a:cs typeface="나눔고딕 ExtraBold"/>
              </a:rPr>
              <a:t> </a:t>
            </a:r>
            <a:r>
              <a:rPr sz="900" b="1" spc="-10" dirty="0">
                <a:latin typeface="나눔고딕 ExtraBold"/>
                <a:cs typeface="나눔고딕 ExtraBold"/>
              </a:rPr>
              <a:t>2</a:t>
            </a:r>
            <a:r>
              <a:rPr sz="900" b="1" spc="5" dirty="0">
                <a:latin typeface="나눔고딕 ExtraBold"/>
                <a:cs typeface="나눔고딕 ExtraBold"/>
              </a:rPr>
              <a:t>개월</a:t>
            </a:r>
            <a:endParaRPr sz="900" dirty="0">
              <a:latin typeface="나눔고딕 ExtraBold"/>
              <a:cs typeface="나눔고딕 ExtraBold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356779" y="4627841"/>
            <a:ext cx="40132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20" dirty="0">
                <a:latin typeface="나눔고딕 ExtraBold"/>
                <a:cs typeface="나눔고딕 ExtraBold"/>
              </a:rPr>
              <a:t>2015</a:t>
            </a:r>
            <a:r>
              <a:rPr sz="900" b="1" dirty="0">
                <a:latin typeface="나눔고딕 ExtraBold"/>
                <a:cs typeface="나눔고딕 ExtraBold"/>
              </a:rPr>
              <a:t>년</a:t>
            </a:r>
            <a:endParaRPr sz="900">
              <a:latin typeface="나눔고딕 ExtraBold"/>
              <a:cs typeface="나눔고딕 ExtraBold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7435885" y="3164339"/>
            <a:ext cx="1409065" cy="418063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900" b="1" dirty="0" err="1">
                <a:latin typeface="나눔고딕 ExtraBold"/>
                <a:cs typeface="나눔고딕 ExtraBold"/>
              </a:rPr>
              <a:t>프로젝트</a:t>
            </a:r>
            <a:r>
              <a:rPr sz="900" b="1" spc="-50" dirty="0">
                <a:latin typeface="나눔고딕 ExtraBold"/>
                <a:cs typeface="나눔고딕 ExtraBold"/>
              </a:rPr>
              <a:t> </a:t>
            </a:r>
            <a:r>
              <a:rPr sz="900" b="1" dirty="0">
                <a:latin typeface="나눔고딕 ExtraBold"/>
                <a:cs typeface="나눔고딕 ExtraBold"/>
              </a:rPr>
              <a:t>총괄</a:t>
            </a:r>
            <a:r>
              <a:rPr sz="900" b="1" spc="-40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매니저</a:t>
            </a:r>
            <a:endParaRPr sz="900" dirty="0">
              <a:latin typeface="나눔고딕 ExtraBold"/>
              <a:cs typeface="나눔고딕 ExtraBold"/>
            </a:endParaRPr>
          </a:p>
          <a:p>
            <a:pPr marL="76200">
              <a:lnSpc>
                <a:spcPct val="100000"/>
              </a:lnSpc>
              <a:spcBef>
                <a:spcPts val="505"/>
              </a:spcBef>
            </a:pPr>
            <a:r>
              <a:rPr sz="900" b="1" dirty="0">
                <a:latin typeface="나눔고딕 ExtraBold"/>
                <a:cs typeface="나눔고딕 ExtraBold"/>
              </a:rPr>
              <a:t>-</a:t>
            </a:r>
            <a:r>
              <a:rPr sz="900" b="1" spc="-40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유재</a:t>
            </a:r>
            <a:r>
              <a:rPr sz="900" b="1" dirty="0">
                <a:latin typeface="나눔고딕 ExtraBold"/>
                <a:cs typeface="나눔고딕 ExtraBold"/>
              </a:rPr>
              <a:t>은</a:t>
            </a:r>
            <a:r>
              <a:rPr sz="900" b="1" spc="-30" dirty="0">
                <a:latin typeface="나눔고딕 ExtraBold"/>
                <a:cs typeface="나눔고딕 ExtraBold"/>
              </a:rPr>
              <a:t> </a:t>
            </a:r>
            <a:r>
              <a:rPr sz="900" b="1" spc="-5" dirty="0">
                <a:latin typeface="나눔고딕 ExtraBold"/>
                <a:cs typeface="나눔고딕 ExtraBold"/>
              </a:rPr>
              <a:t>C</a:t>
            </a:r>
            <a:r>
              <a:rPr sz="900" b="1" dirty="0">
                <a:latin typeface="나눔고딕 ExtraBold"/>
                <a:cs typeface="나눔고딕 ExtraBold"/>
              </a:rPr>
              <a:t>EO</a:t>
            </a:r>
            <a:endParaRPr sz="900" dirty="0">
              <a:latin typeface="나눔고딕 ExtraBold"/>
              <a:cs typeface="나눔고딕 ExtraBold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3003550" y="3498250"/>
            <a:ext cx="1530350" cy="427355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900" b="1" spc="5" dirty="0">
                <a:latin typeface="나눔고딕 ExtraBold"/>
                <a:cs typeface="나눔고딕 ExtraBold"/>
              </a:rPr>
              <a:t>컨설</a:t>
            </a:r>
            <a:r>
              <a:rPr sz="900" b="1" dirty="0">
                <a:latin typeface="나눔고딕 ExtraBold"/>
                <a:cs typeface="나눔고딕 ExtraBold"/>
              </a:rPr>
              <a:t>팅</a:t>
            </a:r>
            <a:r>
              <a:rPr sz="900" b="1" spc="-30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프로젝</a:t>
            </a:r>
            <a:r>
              <a:rPr sz="900" b="1" dirty="0">
                <a:latin typeface="나눔고딕 ExtraBold"/>
                <a:cs typeface="나눔고딕 ExtraBold"/>
              </a:rPr>
              <a:t>트</a:t>
            </a:r>
            <a:r>
              <a:rPr sz="900" b="1" spc="-45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총</a:t>
            </a:r>
            <a:r>
              <a:rPr sz="900" b="1" dirty="0">
                <a:latin typeface="나눔고딕 ExtraBold"/>
                <a:cs typeface="나눔고딕 ExtraBold"/>
              </a:rPr>
              <a:t>괄</a:t>
            </a:r>
            <a:r>
              <a:rPr sz="900" b="1" spc="-20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매니저</a:t>
            </a:r>
            <a:endParaRPr sz="900" dirty="0">
              <a:latin typeface="나눔고딕 ExtraBold"/>
              <a:cs typeface="나눔고딕 ExtraBold"/>
            </a:endParaRPr>
          </a:p>
          <a:p>
            <a:pPr marL="76200">
              <a:lnSpc>
                <a:spcPct val="100000"/>
              </a:lnSpc>
              <a:spcBef>
                <a:spcPts val="505"/>
              </a:spcBef>
            </a:pPr>
            <a:r>
              <a:rPr sz="900" b="1" dirty="0">
                <a:latin typeface="나눔고딕 ExtraBold"/>
                <a:cs typeface="나눔고딕 ExtraBold"/>
              </a:rPr>
              <a:t>-</a:t>
            </a:r>
            <a:r>
              <a:rPr sz="900" b="1" spc="-40" dirty="0">
                <a:latin typeface="나눔고딕 ExtraBold"/>
                <a:cs typeface="나눔고딕 ExtraBold"/>
              </a:rPr>
              <a:t> </a:t>
            </a:r>
            <a:r>
              <a:rPr sz="900" b="1" dirty="0">
                <a:latin typeface="나눔고딕 ExtraBold"/>
                <a:cs typeface="나눔고딕 ExtraBold"/>
              </a:rPr>
              <a:t>유재은</a:t>
            </a:r>
            <a:r>
              <a:rPr sz="900" b="1" spc="-35" dirty="0">
                <a:latin typeface="나눔고딕 ExtraBold"/>
                <a:cs typeface="나눔고딕 ExtraBold"/>
              </a:rPr>
              <a:t> </a:t>
            </a:r>
            <a:r>
              <a:rPr sz="900" b="1" spc="-10" dirty="0">
                <a:latin typeface="나눔고딕 ExtraBold"/>
                <a:cs typeface="나눔고딕 ExtraBold"/>
              </a:rPr>
              <a:t>C</a:t>
            </a:r>
            <a:r>
              <a:rPr sz="900" b="1" spc="-5" dirty="0">
                <a:latin typeface="나눔고딕 ExtraBold"/>
                <a:cs typeface="나눔고딕 ExtraBold"/>
              </a:rPr>
              <a:t>E</a:t>
            </a:r>
            <a:r>
              <a:rPr sz="900" b="1" dirty="0">
                <a:latin typeface="나눔고딕 ExtraBold"/>
                <a:cs typeface="나눔고딕 ExtraBold"/>
              </a:rPr>
              <a:t>O</a:t>
            </a:r>
            <a:endParaRPr sz="900" dirty="0">
              <a:latin typeface="나눔고딕 ExtraBold"/>
              <a:cs typeface="나눔고딕 ExtraBold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3022559" y="5743844"/>
            <a:ext cx="1479553" cy="418704"/>
          </a:xfrm>
          <a:prstGeom prst="rect">
            <a:avLst/>
          </a:prstGeom>
        </p:spPr>
        <p:txBody>
          <a:bodyPr vert="horz" wrap="square" lIns="0" tIns="768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5"/>
              </a:spcBef>
            </a:pPr>
            <a:r>
              <a:rPr sz="900" b="1" spc="5" dirty="0">
                <a:latin typeface="나눔고딕 ExtraBold"/>
                <a:cs typeface="나눔고딕 ExtraBold"/>
              </a:rPr>
              <a:t>컨설</a:t>
            </a:r>
            <a:r>
              <a:rPr sz="900" b="1" dirty="0">
                <a:latin typeface="나눔고딕 ExtraBold"/>
                <a:cs typeface="나눔고딕 ExtraBold"/>
              </a:rPr>
              <a:t>팅</a:t>
            </a:r>
            <a:r>
              <a:rPr sz="900" b="1" spc="-30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프로젝</a:t>
            </a:r>
            <a:r>
              <a:rPr sz="900" b="1" dirty="0">
                <a:latin typeface="나눔고딕 ExtraBold"/>
                <a:cs typeface="나눔고딕 ExtraBold"/>
              </a:rPr>
              <a:t>트</a:t>
            </a:r>
            <a:r>
              <a:rPr sz="900" b="1" spc="-45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총</a:t>
            </a:r>
            <a:r>
              <a:rPr sz="900" b="1" dirty="0">
                <a:latin typeface="나눔고딕 ExtraBold"/>
                <a:cs typeface="나눔고딕 ExtraBold"/>
              </a:rPr>
              <a:t>괄</a:t>
            </a:r>
            <a:r>
              <a:rPr sz="900" b="1" spc="-20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매니저</a:t>
            </a:r>
            <a:endParaRPr sz="900" dirty="0">
              <a:latin typeface="나눔고딕 ExtraBold"/>
              <a:cs typeface="나눔고딕 ExtraBold"/>
            </a:endParaRPr>
          </a:p>
          <a:p>
            <a:pPr marL="76200">
              <a:lnSpc>
                <a:spcPct val="100000"/>
              </a:lnSpc>
              <a:spcBef>
                <a:spcPts val="500"/>
              </a:spcBef>
            </a:pPr>
            <a:r>
              <a:rPr sz="900" b="1" dirty="0">
                <a:latin typeface="나눔고딕 ExtraBold"/>
                <a:cs typeface="나눔고딕 ExtraBold"/>
              </a:rPr>
              <a:t>-</a:t>
            </a:r>
            <a:r>
              <a:rPr sz="900" b="1" spc="-40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유재</a:t>
            </a:r>
            <a:r>
              <a:rPr sz="900" b="1" dirty="0">
                <a:latin typeface="나눔고딕 ExtraBold"/>
                <a:cs typeface="나눔고딕 ExtraBold"/>
              </a:rPr>
              <a:t>은</a:t>
            </a:r>
            <a:r>
              <a:rPr sz="900" b="1" spc="-30" dirty="0">
                <a:latin typeface="나눔고딕 ExtraBold"/>
                <a:cs typeface="나눔고딕 ExtraBold"/>
              </a:rPr>
              <a:t> </a:t>
            </a:r>
            <a:r>
              <a:rPr sz="900" b="1" spc="-5" dirty="0">
                <a:latin typeface="나눔고딕 ExtraBold"/>
                <a:cs typeface="나눔고딕 ExtraBold"/>
              </a:rPr>
              <a:t>C</a:t>
            </a:r>
            <a:r>
              <a:rPr sz="900" b="1" dirty="0">
                <a:latin typeface="나눔고딕 ExtraBold"/>
                <a:cs typeface="나눔고딕 ExtraBold"/>
              </a:rPr>
              <a:t>EO</a:t>
            </a:r>
            <a:endParaRPr sz="900" dirty="0">
              <a:latin typeface="나눔고딕 ExtraBold"/>
              <a:cs typeface="나눔고딕 ExtraBold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22FA3A5-62CC-8F83-9FB3-9E044C2F066F}"/>
              </a:ext>
            </a:extLst>
          </p:cNvPr>
          <p:cNvSpPr txBox="1"/>
          <p:nvPr/>
        </p:nvSpPr>
        <p:spPr>
          <a:xfrm>
            <a:off x="1552303" y="4014966"/>
            <a:ext cx="29476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dirty="0">
                <a:highlight>
                  <a:srgbClr val="FFFF00"/>
                </a:highligh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CEO</a:t>
            </a:r>
            <a:r>
              <a:rPr lang="ko-KR" altLang="en-US" sz="900" dirty="0">
                <a:highlight>
                  <a:srgbClr val="FFFF00"/>
                </a:highligh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로부터 우수 컨설팅으로 평가받아 </a:t>
            </a:r>
            <a:br>
              <a:rPr lang="en-US" altLang="ko-KR" sz="900" dirty="0">
                <a:highlight>
                  <a:srgbClr val="FFFF00"/>
                </a:highligh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</a:br>
            <a:r>
              <a:rPr lang="en-US" altLang="ko-KR" sz="900" dirty="0">
                <a:highlight>
                  <a:srgbClr val="FFFF00"/>
                </a:highligh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1</a:t>
            </a:r>
            <a:r>
              <a:rPr lang="ko-KR" altLang="en-US" sz="900" dirty="0">
                <a:highlight>
                  <a:srgbClr val="FFFF00"/>
                </a:highligh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년 간 보류되어 온 신규 외식 사업을 </a:t>
            </a:r>
            <a:r>
              <a:rPr lang="ko-KR" altLang="en-US" sz="900" dirty="0" err="1">
                <a:highlight>
                  <a:srgbClr val="FFFF00"/>
                </a:highligh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론칭시키기로</a:t>
            </a:r>
            <a:r>
              <a:rPr lang="ko-KR" altLang="en-US" sz="900" dirty="0">
                <a:highlight>
                  <a:srgbClr val="FFFF00"/>
                </a:highligh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결정</a:t>
            </a:r>
            <a:endParaRPr lang="en-US" altLang="ko-KR" sz="900" dirty="0">
              <a:highlight>
                <a:srgbClr val="FFFF00"/>
              </a:highlight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43" name="object 34">
            <a:extLst>
              <a:ext uri="{FF2B5EF4-FFF2-40B4-BE49-F238E27FC236}">
                <a16:creationId xmlns:a16="http://schemas.microsoft.com/office/drawing/2014/main" id="{ADAD85AC-A532-2AFF-999E-E58C7A761732}"/>
              </a:ext>
            </a:extLst>
          </p:cNvPr>
          <p:cNvSpPr txBox="1"/>
          <p:nvPr/>
        </p:nvSpPr>
        <p:spPr>
          <a:xfrm>
            <a:off x="3236847" y="1768713"/>
            <a:ext cx="1409065" cy="418063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900" b="1" dirty="0" err="1">
                <a:latin typeface="나눔고딕 ExtraBold"/>
                <a:cs typeface="나눔고딕 ExtraBold"/>
              </a:rPr>
              <a:t>프로젝트</a:t>
            </a:r>
            <a:r>
              <a:rPr sz="900" b="1" spc="-50" dirty="0">
                <a:latin typeface="나눔고딕 ExtraBold"/>
                <a:cs typeface="나눔고딕 ExtraBold"/>
              </a:rPr>
              <a:t> </a:t>
            </a:r>
            <a:r>
              <a:rPr sz="900" b="1" dirty="0">
                <a:latin typeface="나눔고딕 ExtraBold"/>
                <a:cs typeface="나눔고딕 ExtraBold"/>
              </a:rPr>
              <a:t>총괄</a:t>
            </a:r>
            <a:r>
              <a:rPr sz="900" b="1" spc="-40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매니저</a:t>
            </a:r>
            <a:endParaRPr sz="900" dirty="0">
              <a:latin typeface="나눔고딕 ExtraBold"/>
              <a:cs typeface="나눔고딕 ExtraBold"/>
            </a:endParaRPr>
          </a:p>
          <a:p>
            <a:pPr marL="76200">
              <a:lnSpc>
                <a:spcPct val="100000"/>
              </a:lnSpc>
              <a:spcBef>
                <a:spcPts val="505"/>
              </a:spcBef>
            </a:pPr>
            <a:r>
              <a:rPr sz="900" b="1" dirty="0">
                <a:latin typeface="나눔고딕 ExtraBold"/>
                <a:cs typeface="나눔고딕 ExtraBold"/>
              </a:rPr>
              <a:t>-</a:t>
            </a:r>
            <a:r>
              <a:rPr sz="900" b="1" spc="-40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유재</a:t>
            </a:r>
            <a:r>
              <a:rPr sz="900" b="1" dirty="0">
                <a:latin typeface="나눔고딕 ExtraBold"/>
                <a:cs typeface="나눔고딕 ExtraBold"/>
              </a:rPr>
              <a:t>은</a:t>
            </a:r>
            <a:r>
              <a:rPr sz="900" b="1" spc="-30" dirty="0">
                <a:latin typeface="나눔고딕 ExtraBold"/>
                <a:cs typeface="나눔고딕 ExtraBold"/>
              </a:rPr>
              <a:t> </a:t>
            </a:r>
            <a:r>
              <a:rPr sz="900" b="1" spc="-5" dirty="0">
                <a:latin typeface="나눔고딕 ExtraBold"/>
                <a:cs typeface="나눔고딕 ExtraBold"/>
              </a:rPr>
              <a:t>C</a:t>
            </a:r>
            <a:r>
              <a:rPr sz="900" b="1" dirty="0">
                <a:latin typeface="나눔고딕 ExtraBold"/>
                <a:cs typeface="나눔고딕 ExtraBold"/>
              </a:rPr>
              <a:t>EO</a:t>
            </a:r>
            <a:endParaRPr sz="900" dirty="0">
              <a:latin typeface="나눔고딕 ExtraBold"/>
              <a:cs typeface="나눔고딕 ExtraBold"/>
            </a:endParaRPr>
          </a:p>
        </p:txBody>
      </p:sp>
      <p:sp>
        <p:nvSpPr>
          <p:cNvPr id="44" name="object 2">
            <a:extLst>
              <a:ext uri="{FF2B5EF4-FFF2-40B4-BE49-F238E27FC236}">
                <a16:creationId xmlns:a16="http://schemas.microsoft.com/office/drawing/2014/main" id="{6D389D2C-9AE2-08BB-434C-90FD10294F75}"/>
              </a:ext>
            </a:extLst>
          </p:cNvPr>
          <p:cNvSpPr txBox="1">
            <a:spLocks/>
          </p:cNvSpPr>
          <p:nvPr/>
        </p:nvSpPr>
        <p:spPr>
          <a:xfrm>
            <a:off x="237025" y="260648"/>
            <a:ext cx="3796961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1800" b="1" i="0">
                <a:solidFill>
                  <a:srgbClr val="090950"/>
                </a:solidFill>
                <a:latin typeface="나눔고딕 ExtraBold"/>
                <a:ea typeface="+mj-ea"/>
                <a:cs typeface="나눔고딕 ExtraBold"/>
              </a:defRPr>
            </a:lvl1pPr>
          </a:lstStyle>
          <a:p>
            <a:pPr marL="12700" latinLnBrk="0">
              <a:spcBef>
                <a:spcPts val="100"/>
              </a:spcBef>
            </a:pPr>
            <a:r>
              <a:rPr lang="ko-KR" altLang="en-US" ker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프랜차이즈 기업 컨설팅</a:t>
            </a:r>
            <a:r>
              <a:rPr lang="ko-KR" altLang="en-US" kern="0" spc="-14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lang="ko-KR" altLang="en-US" ker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주요실적</a:t>
            </a:r>
            <a:endParaRPr lang="ko-KR" altLang="en-US" kern="0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grpSp>
        <p:nvGrpSpPr>
          <p:cNvPr id="45" name="object 3">
            <a:extLst>
              <a:ext uri="{FF2B5EF4-FFF2-40B4-BE49-F238E27FC236}">
                <a16:creationId xmlns:a16="http://schemas.microsoft.com/office/drawing/2014/main" id="{0D697441-81B6-5E12-BD53-B0A404293F68}"/>
              </a:ext>
            </a:extLst>
          </p:cNvPr>
          <p:cNvGrpSpPr/>
          <p:nvPr/>
        </p:nvGrpSpPr>
        <p:grpSpPr>
          <a:xfrm>
            <a:off x="251459" y="650763"/>
            <a:ext cx="8327390" cy="42545"/>
            <a:chOff x="251459" y="650763"/>
            <a:chExt cx="8327390" cy="42545"/>
          </a:xfrm>
        </p:grpSpPr>
        <p:sp>
          <p:nvSpPr>
            <p:cNvPr id="46" name="object 4">
              <a:extLst>
                <a:ext uri="{FF2B5EF4-FFF2-40B4-BE49-F238E27FC236}">
                  <a16:creationId xmlns:a16="http://schemas.microsoft.com/office/drawing/2014/main" id="{CCBBB331-2448-CDE4-8944-7B34EAC8EBA4}"/>
                </a:ext>
              </a:extLst>
            </p:cNvPr>
            <p:cNvSpPr/>
            <p:nvPr/>
          </p:nvSpPr>
          <p:spPr>
            <a:xfrm>
              <a:off x="2816352" y="650763"/>
              <a:ext cx="5762625" cy="42545"/>
            </a:xfrm>
            <a:custGeom>
              <a:avLst/>
              <a:gdLst/>
              <a:ahLst/>
              <a:cxnLst/>
              <a:rect l="l" t="t" r="r" b="b"/>
              <a:pathLst>
                <a:path w="5762625" h="42545">
                  <a:moveTo>
                    <a:pt x="5762244" y="0"/>
                  </a:moveTo>
                  <a:lnTo>
                    <a:pt x="0" y="0"/>
                  </a:lnTo>
                  <a:lnTo>
                    <a:pt x="0" y="42402"/>
                  </a:lnTo>
                  <a:lnTo>
                    <a:pt x="5762244" y="42402"/>
                  </a:lnTo>
                  <a:lnTo>
                    <a:pt x="5762244" y="0"/>
                  </a:lnTo>
                  <a:close/>
                </a:path>
              </a:pathLst>
            </a:custGeom>
            <a:solidFill>
              <a:srgbClr val="E6EB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5">
              <a:extLst>
                <a:ext uri="{FF2B5EF4-FFF2-40B4-BE49-F238E27FC236}">
                  <a16:creationId xmlns:a16="http://schemas.microsoft.com/office/drawing/2014/main" id="{08CA8B67-98B7-E840-5446-344105259FC0}"/>
                </a:ext>
              </a:extLst>
            </p:cNvPr>
            <p:cNvSpPr/>
            <p:nvPr/>
          </p:nvSpPr>
          <p:spPr>
            <a:xfrm>
              <a:off x="251459" y="650763"/>
              <a:ext cx="2688590" cy="42545"/>
            </a:xfrm>
            <a:custGeom>
              <a:avLst/>
              <a:gdLst/>
              <a:ahLst/>
              <a:cxnLst/>
              <a:rect l="l" t="t" r="r" b="b"/>
              <a:pathLst>
                <a:path w="2688590" h="42545">
                  <a:moveTo>
                    <a:pt x="2688082" y="0"/>
                  </a:moveTo>
                  <a:lnTo>
                    <a:pt x="0" y="0"/>
                  </a:lnTo>
                  <a:lnTo>
                    <a:pt x="0" y="42402"/>
                  </a:lnTo>
                  <a:lnTo>
                    <a:pt x="2688082" y="42402"/>
                  </a:lnTo>
                  <a:lnTo>
                    <a:pt x="2688082" y="0"/>
                  </a:lnTo>
                  <a:close/>
                </a:path>
              </a:pathLst>
            </a:custGeom>
            <a:solidFill>
              <a:srgbClr val="93B3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8" name="TextBox 47">
            <a:extLst>
              <a:ext uri="{FF2B5EF4-FFF2-40B4-BE49-F238E27FC236}">
                <a16:creationId xmlns:a16="http://schemas.microsoft.com/office/drawing/2014/main" id="{987E78DF-706C-42B1-AA88-DCB0E96475DB}"/>
              </a:ext>
            </a:extLst>
          </p:cNvPr>
          <p:cNvSpPr txBox="1"/>
          <p:nvPr/>
        </p:nvSpPr>
        <p:spPr>
          <a:xfrm>
            <a:off x="5220072" y="896274"/>
            <a:ext cx="886191" cy="230832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sz="9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컨설팅 </a:t>
            </a:r>
            <a:r>
              <a:rPr lang="ko-KR" altLang="en-US" sz="900" dirty="0" err="1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재수주</a:t>
            </a:r>
            <a:endParaRPr lang="ko-KR" altLang="en-US" sz="900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D3E10860-C649-49C3-9E82-75F2C9DA229A}"/>
              </a:ext>
            </a:extLst>
          </p:cNvPr>
          <p:cNvSpPr txBox="1"/>
          <p:nvPr/>
        </p:nvSpPr>
        <p:spPr>
          <a:xfrm>
            <a:off x="850485" y="4593705"/>
            <a:ext cx="886191" cy="230832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sz="9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컨설팅 </a:t>
            </a:r>
            <a:r>
              <a:rPr lang="ko-KR" altLang="en-US" sz="900" dirty="0" err="1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재수주</a:t>
            </a:r>
            <a:endParaRPr lang="ko-KR" altLang="en-US" sz="900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7B32643D-8449-3D91-B9F5-034ECBC2C84F}"/>
              </a:ext>
            </a:extLst>
          </p:cNvPr>
          <p:cNvGrpSpPr/>
          <p:nvPr/>
        </p:nvGrpSpPr>
        <p:grpSpPr>
          <a:xfrm>
            <a:off x="400080" y="4110101"/>
            <a:ext cx="996660" cy="179062"/>
            <a:chOff x="220154" y="2751890"/>
            <a:chExt cx="996660" cy="179062"/>
          </a:xfrm>
        </p:grpSpPr>
        <p:sp>
          <p:nvSpPr>
            <p:cNvPr id="3" name="사각형: 둥근 모서리 2">
              <a:extLst>
                <a:ext uri="{FF2B5EF4-FFF2-40B4-BE49-F238E27FC236}">
                  <a16:creationId xmlns:a16="http://schemas.microsoft.com/office/drawing/2014/main" id="{7F3BEF6E-8DFB-35D0-F09E-FE374A3D3983}"/>
                </a:ext>
              </a:extLst>
            </p:cNvPr>
            <p:cNvSpPr/>
            <p:nvPr/>
          </p:nvSpPr>
          <p:spPr>
            <a:xfrm>
              <a:off x="220154" y="2751890"/>
              <a:ext cx="746932" cy="179062"/>
            </a:xfrm>
            <a:prstGeom prst="roundRect">
              <a:avLst/>
            </a:prstGeom>
            <a:noFill/>
            <a:ln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900" dirty="0">
                  <a:solidFill>
                    <a:srgbClr val="FF0000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우수 성과</a:t>
              </a:r>
            </a:p>
          </p:txBody>
        </p:sp>
        <p:pic>
          <p:nvPicPr>
            <p:cNvPr id="4" name="object 11">
              <a:extLst>
                <a:ext uri="{FF2B5EF4-FFF2-40B4-BE49-F238E27FC236}">
                  <a16:creationId xmlns:a16="http://schemas.microsoft.com/office/drawing/2014/main" id="{8D11A15F-0E5C-EDB2-2D8A-E873209120A4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68986" y="2802383"/>
              <a:ext cx="147828" cy="10058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17"/>
          <p:cNvSpPr/>
          <p:nvPr/>
        </p:nvSpPr>
        <p:spPr>
          <a:xfrm>
            <a:off x="251457" y="836713"/>
            <a:ext cx="8494243" cy="2926166"/>
          </a:xfrm>
          <a:custGeom>
            <a:avLst/>
            <a:gdLst/>
            <a:ahLst/>
            <a:cxnLst/>
            <a:rect l="l" t="t" r="r" b="b"/>
            <a:pathLst>
              <a:path w="4276090" h="1723389">
                <a:moveTo>
                  <a:pt x="0" y="1723136"/>
                </a:moveTo>
                <a:lnTo>
                  <a:pt x="4276090" y="1723136"/>
                </a:lnTo>
                <a:lnTo>
                  <a:pt x="4276090" y="0"/>
                </a:lnTo>
                <a:lnTo>
                  <a:pt x="0" y="0"/>
                </a:lnTo>
                <a:lnTo>
                  <a:pt x="0" y="1723136"/>
                </a:lnTo>
                <a:close/>
              </a:path>
            </a:pathLst>
          </a:custGeom>
          <a:ln w="28955">
            <a:solidFill>
              <a:srgbClr val="E6EBF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3875" y="1143299"/>
            <a:ext cx="1152143" cy="208787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094480" y="974634"/>
            <a:ext cx="978407" cy="464819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804920" y="1597950"/>
            <a:ext cx="1432401" cy="358139"/>
          </a:xfrm>
          <a:prstGeom prst="rect">
            <a:avLst/>
          </a:prstGeom>
        </p:spPr>
      </p:pic>
      <p:sp>
        <p:nvSpPr>
          <p:cNvPr id="38" name="object 3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pPr marL="38100">
                <a:lnSpc>
                  <a:spcPct val="100000"/>
                </a:lnSpc>
                <a:spcBef>
                  <a:spcPts val="40"/>
                </a:spcBef>
              </a:pPr>
              <a:t>39</a:t>
            </a:fld>
            <a:endParaRPr dirty="0"/>
          </a:p>
        </p:txBody>
      </p:sp>
      <p:sp>
        <p:nvSpPr>
          <p:cNvPr id="32" name="object 32"/>
          <p:cNvSpPr txBox="1"/>
          <p:nvPr/>
        </p:nvSpPr>
        <p:spPr>
          <a:xfrm>
            <a:off x="398299" y="1700808"/>
            <a:ext cx="2418053" cy="720710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0"/>
              </a:spcBef>
            </a:pPr>
            <a:r>
              <a:rPr sz="900" b="1" spc="5" dirty="0">
                <a:latin typeface="나눔고딕 ExtraBold"/>
                <a:cs typeface="나눔고딕 ExtraBold"/>
              </a:rPr>
              <a:t>컨설</a:t>
            </a:r>
            <a:r>
              <a:rPr sz="900" b="1" dirty="0">
                <a:latin typeface="나눔고딕 ExtraBold"/>
                <a:cs typeface="나눔고딕 ExtraBold"/>
              </a:rPr>
              <a:t>팅</a:t>
            </a:r>
            <a:r>
              <a:rPr sz="900" b="1" spc="-55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내용</a:t>
            </a:r>
            <a:endParaRPr sz="900" dirty="0">
              <a:latin typeface="나눔고딕 ExtraBold"/>
              <a:cs typeface="나눔고딕 ExtraBold"/>
            </a:endParaRPr>
          </a:p>
          <a:p>
            <a:pPr marL="85725" indent="-73660">
              <a:lnSpc>
                <a:spcPct val="100000"/>
              </a:lnSpc>
              <a:spcBef>
                <a:spcPts val="300"/>
              </a:spcBef>
              <a:buFont typeface=""/>
              <a:buChar char="-"/>
              <a:tabLst>
                <a:tab pos="86360" algn="l"/>
              </a:tabLst>
            </a:pPr>
            <a:r>
              <a:rPr sz="900" b="1" spc="-90" dirty="0" err="1">
                <a:latin typeface="나눔고딕 ExtraBold"/>
                <a:cs typeface="나눔고딕 ExtraBold"/>
              </a:rPr>
              <a:t>경복</a:t>
            </a:r>
            <a:r>
              <a:rPr sz="900" b="1" dirty="0" err="1">
                <a:latin typeface="나눔고딕 ExtraBold"/>
                <a:cs typeface="나눔고딕 ExtraBold"/>
              </a:rPr>
              <a:t>궁</a:t>
            </a:r>
            <a:r>
              <a:rPr sz="900" b="1" spc="-140" dirty="0">
                <a:latin typeface="나눔고딕 ExtraBold"/>
                <a:cs typeface="나눔고딕 ExtraBold"/>
              </a:rPr>
              <a:t> </a:t>
            </a:r>
            <a:r>
              <a:rPr lang="ko-KR" altLang="en-US" sz="900" b="1" spc="-90" dirty="0" err="1">
                <a:latin typeface="나눔고딕 ExtraBold"/>
                <a:cs typeface="나눔고딕 ExtraBold"/>
              </a:rPr>
              <a:t>직영프랜차이즈</a:t>
            </a:r>
            <a:r>
              <a:rPr lang="ko-KR" altLang="en-US" sz="900" b="1" spc="-90" dirty="0">
                <a:latin typeface="나눔고딕 ExtraBold"/>
                <a:cs typeface="나눔고딕 ExtraBold"/>
              </a:rPr>
              <a:t> </a:t>
            </a:r>
            <a:r>
              <a:rPr lang="ko-KR" altLang="en-US" sz="900" b="1" spc="-90" dirty="0" err="1">
                <a:latin typeface="나눔고딕 ExtraBold"/>
                <a:cs typeface="나눔고딕 ExtraBold"/>
              </a:rPr>
              <a:t>시스텝구축</a:t>
            </a:r>
            <a:r>
              <a:rPr sz="900" b="1" spc="-95" dirty="0">
                <a:latin typeface="나눔고딕 ExtraBold"/>
                <a:cs typeface="나눔고딕 ExtraBold"/>
              </a:rPr>
              <a:t>&amp;</a:t>
            </a:r>
            <a:r>
              <a:rPr sz="900" b="1" spc="-90" dirty="0">
                <a:latin typeface="나눔고딕 ExtraBold"/>
                <a:cs typeface="나눔고딕 ExtraBold"/>
              </a:rPr>
              <a:t>사업전략컨설팅</a:t>
            </a:r>
            <a:endParaRPr sz="900" dirty="0">
              <a:latin typeface="나눔고딕 ExtraBold"/>
              <a:cs typeface="나눔고딕 ExtraBold"/>
            </a:endParaRPr>
          </a:p>
          <a:p>
            <a:pPr marL="85725" indent="-73660">
              <a:lnSpc>
                <a:spcPct val="100000"/>
              </a:lnSpc>
              <a:spcBef>
                <a:spcPts val="300"/>
              </a:spcBef>
              <a:buFont typeface=""/>
              <a:buChar char="-"/>
              <a:tabLst>
                <a:tab pos="86360" algn="l"/>
              </a:tabLst>
            </a:pPr>
            <a:r>
              <a:rPr sz="900" b="1" spc="-90" dirty="0" err="1">
                <a:latin typeface="나눔고딕 ExtraBold"/>
                <a:cs typeface="나눔고딕 ExtraBold"/>
              </a:rPr>
              <a:t>고구</a:t>
            </a:r>
            <a:r>
              <a:rPr sz="900" b="1" dirty="0" err="1">
                <a:latin typeface="나눔고딕 ExtraBold"/>
                <a:cs typeface="나눔고딕 ExtraBold"/>
              </a:rPr>
              <a:t>려</a:t>
            </a:r>
            <a:r>
              <a:rPr sz="900" b="1" spc="-140" dirty="0">
                <a:latin typeface="나눔고딕 ExtraBold"/>
                <a:cs typeface="나눔고딕 ExtraBold"/>
              </a:rPr>
              <a:t> </a:t>
            </a:r>
            <a:r>
              <a:rPr lang="ko-KR" altLang="en-US" sz="900" b="1" spc="-90" dirty="0" err="1">
                <a:latin typeface="나눔고딕 ExtraBold"/>
                <a:cs typeface="나눔고딕 ExtraBold"/>
              </a:rPr>
              <a:t>직영프랜차이즈</a:t>
            </a:r>
            <a:r>
              <a:rPr lang="ko-KR" altLang="en-US" sz="900" b="1" spc="-90" dirty="0">
                <a:latin typeface="나눔고딕 ExtraBold"/>
                <a:cs typeface="나눔고딕 ExtraBold"/>
              </a:rPr>
              <a:t> 시스템구축</a:t>
            </a:r>
            <a:r>
              <a:rPr sz="900" b="1" spc="-95" dirty="0">
                <a:latin typeface="나눔고딕 ExtraBold"/>
                <a:cs typeface="나눔고딕 ExtraBold"/>
              </a:rPr>
              <a:t>&amp;</a:t>
            </a:r>
            <a:r>
              <a:rPr sz="900" b="1" spc="-90" dirty="0">
                <a:latin typeface="나눔고딕 ExtraBold"/>
                <a:cs typeface="나눔고딕 ExtraBold"/>
              </a:rPr>
              <a:t>사업전략컨설팅</a:t>
            </a:r>
            <a:endParaRPr sz="900" dirty="0">
              <a:latin typeface="나눔고딕 ExtraBold"/>
              <a:cs typeface="나눔고딕 ExtraBold"/>
            </a:endParaRPr>
          </a:p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sz="900" b="1" dirty="0">
                <a:latin typeface="나눔고딕 ExtraBold"/>
                <a:cs typeface="나눔고딕 ExtraBold"/>
              </a:rPr>
              <a:t>-</a:t>
            </a:r>
            <a:r>
              <a:rPr sz="900" b="1" spc="-30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컨설</a:t>
            </a:r>
            <a:r>
              <a:rPr sz="900" b="1" dirty="0">
                <a:latin typeface="나눔고딕 ExtraBold"/>
                <a:cs typeface="나눔고딕 ExtraBold"/>
              </a:rPr>
              <a:t>팅</a:t>
            </a:r>
            <a:r>
              <a:rPr sz="900" b="1" spc="-30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기</a:t>
            </a:r>
            <a:r>
              <a:rPr sz="900" b="1" dirty="0">
                <a:latin typeface="나눔고딕 ExtraBold"/>
                <a:cs typeface="나눔고딕 ExtraBold"/>
              </a:rPr>
              <a:t>간</a:t>
            </a:r>
            <a:r>
              <a:rPr sz="900" b="1" spc="-10" dirty="0">
                <a:latin typeface="나눔고딕 ExtraBold"/>
                <a:cs typeface="나눔고딕 ExtraBold"/>
              </a:rPr>
              <a:t> </a:t>
            </a:r>
            <a:r>
              <a:rPr sz="900" b="1" spc="-15" dirty="0">
                <a:latin typeface="나눔고딕 ExtraBold"/>
                <a:cs typeface="나눔고딕 ExtraBold"/>
              </a:rPr>
              <a:t>:</a:t>
            </a:r>
            <a:r>
              <a:rPr sz="900" b="1" spc="-35" dirty="0">
                <a:latin typeface="나눔고딕 ExtraBold"/>
                <a:cs typeface="나눔고딕 ExtraBold"/>
              </a:rPr>
              <a:t> </a:t>
            </a:r>
            <a:r>
              <a:rPr sz="900" b="1" spc="-10" dirty="0">
                <a:latin typeface="나눔고딕 ExtraBold"/>
                <a:cs typeface="나눔고딕 ExtraBold"/>
              </a:rPr>
              <a:t>3</a:t>
            </a:r>
            <a:r>
              <a:rPr sz="900" b="1" spc="5" dirty="0">
                <a:latin typeface="나눔고딕 ExtraBold"/>
                <a:cs typeface="나눔고딕 ExtraBold"/>
              </a:rPr>
              <a:t>개월</a:t>
            </a:r>
            <a:endParaRPr sz="900" dirty="0">
              <a:latin typeface="나눔고딕 ExtraBold"/>
              <a:cs typeface="나눔고딕 ExtraBold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334009" y="911896"/>
            <a:ext cx="40132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20" dirty="0">
                <a:latin typeface="나눔고딕 ExtraBold"/>
                <a:cs typeface="나눔고딕 ExtraBold"/>
              </a:rPr>
              <a:t>2016</a:t>
            </a:r>
            <a:r>
              <a:rPr sz="900" b="1" dirty="0">
                <a:latin typeface="나눔고딕 ExtraBold"/>
                <a:cs typeface="나눔고딕 ExtraBold"/>
              </a:rPr>
              <a:t>년</a:t>
            </a:r>
            <a:endParaRPr sz="900">
              <a:latin typeface="나눔고딕 ExtraBold"/>
              <a:cs typeface="나눔고딕 ExtraBold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2959162" y="1976219"/>
            <a:ext cx="1466724" cy="427990"/>
          </a:xfrm>
          <a:prstGeom prst="rect">
            <a:avLst/>
          </a:prstGeom>
        </p:spPr>
        <p:txBody>
          <a:bodyPr vert="horz" wrap="square" lIns="0" tIns="768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5"/>
              </a:spcBef>
            </a:pPr>
            <a:r>
              <a:rPr sz="900" b="1" dirty="0">
                <a:latin typeface="나눔고딕 ExtraBold"/>
                <a:cs typeface="나눔고딕 ExtraBold"/>
              </a:rPr>
              <a:t>컨설팅</a:t>
            </a:r>
            <a:r>
              <a:rPr sz="900" b="1" spc="-50" dirty="0">
                <a:latin typeface="나눔고딕 ExtraBold"/>
                <a:cs typeface="나눔고딕 ExtraBold"/>
              </a:rPr>
              <a:t> </a:t>
            </a:r>
            <a:r>
              <a:rPr sz="900" b="1" dirty="0">
                <a:latin typeface="나눔고딕 ExtraBold"/>
                <a:cs typeface="나눔고딕 ExtraBold"/>
              </a:rPr>
              <a:t>프로젝트</a:t>
            </a:r>
            <a:r>
              <a:rPr sz="900" b="1" spc="-60" dirty="0">
                <a:latin typeface="나눔고딕 ExtraBold"/>
                <a:cs typeface="나눔고딕 ExtraBold"/>
              </a:rPr>
              <a:t> </a:t>
            </a:r>
            <a:r>
              <a:rPr sz="900" b="1" dirty="0">
                <a:latin typeface="나눔고딕 ExtraBold"/>
                <a:cs typeface="나눔고딕 ExtraBold"/>
              </a:rPr>
              <a:t>총괄</a:t>
            </a:r>
            <a:r>
              <a:rPr sz="900" b="1" spc="-40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매니저</a:t>
            </a:r>
            <a:endParaRPr sz="900" dirty="0">
              <a:latin typeface="나눔고딕 ExtraBold"/>
              <a:cs typeface="나눔고딕 ExtraBold"/>
            </a:endParaRPr>
          </a:p>
          <a:p>
            <a:pPr marL="76200">
              <a:lnSpc>
                <a:spcPct val="100000"/>
              </a:lnSpc>
              <a:spcBef>
                <a:spcPts val="500"/>
              </a:spcBef>
            </a:pPr>
            <a:r>
              <a:rPr sz="900" b="1" dirty="0">
                <a:latin typeface="나눔고딕 ExtraBold"/>
                <a:cs typeface="나눔고딕 ExtraBold"/>
              </a:rPr>
              <a:t>-</a:t>
            </a:r>
            <a:r>
              <a:rPr sz="900" b="1" spc="-40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유재</a:t>
            </a:r>
            <a:r>
              <a:rPr sz="900" b="1" dirty="0">
                <a:latin typeface="나눔고딕 ExtraBold"/>
                <a:cs typeface="나눔고딕 ExtraBold"/>
              </a:rPr>
              <a:t>은</a:t>
            </a:r>
            <a:r>
              <a:rPr sz="900" b="1" spc="-30" dirty="0">
                <a:latin typeface="나눔고딕 ExtraBold"/>
                <a:cs typeface="나눔고딕 ExtraBold"/>
              </a:rPr>
              <a:t> </a:t>
            </a:r>
            <a:r>
              <a:rPr sz="900" b="1" spc="-5" dirty="0">
                <a:latin typeface="나눔고딕 ExtraBold"/>
                <a:cs typeface="나눔고딕 ExtraBold"/>
              </a:rPr>
              <a:t>C</a:t>
            </a:r>
            <a:r>
              <a:rPr sz="900" b="1" dirty="0">
                <a:latin typeface="나눔고딕 ExtraBold"/>
                <a:cs typeface="나눔고딕 ExtraBold"/>
              </a:rPr>
              <a:t>EO</a:t>
            </a:r>
            <a:endParaRPr sz="900" dirty="0">
              <a:latin typeface="나눔고딕 ExtraBold"/>
              <a:cs typeface="나눔고딕 ExtraBold"/>
            </a:endParaRPr>
          </a:p>
        </p:txBody>
      </p:sp>
      <p:sp>
        <p:nvSpPr>
          <p:cNvPr id="6" name="모서리가 둥근 직사각형 12">
            <a:extLst>
              <a:ext uri="{FF2B5EF4-FFF2-40B4-BE49-F238E27FC236}">
                <a16:creationId xmlns:a16="http://schemas.microsoft.com/office/drawing/2014/main" id="{3FE64B6D-A12E-99F8-8F9E-CF5F21ACDE2D}"/>
              </a:ext>
            </a:extLst>
          </p:cNvPr>
          <p:cNvSpPr/>
          <p:nvPr/>
        </p:nvSpPr>
        <p:spPr>
          <a:xfrm>
            <a:off x="1866018" y="2636912"/>
            <a:ext cx="6522406" cy="925774"/>
          </a:xfrm>
          <a:prstGeom prst="roundRect">
            <a:avLst/>
          </a:prstGeom>
          <a:solidFill>
            <a:srgbClr val="FFFF00"/>
          </a:solidFill>
          <a:ln w="952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1C52E9F7-032E-0B0F-C387-AB75985F3F1B}"/>
              </a:ext>
            </a:extLst>
          </p:cNvPr>
          <p:cNvSpPr/>
          <p:nvPr/>
        </p:nvSpPr>
        <p:spPr>
          <a:xfrm>
            <a:off x="2102421" y="2661990"/>
            <a:ext cx="7510139" cy="900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900" b="1" dirty="0"/>
              <a:t>고속 성장으로 </a:t>
            </a:r>
            <a:r>
              <a:rPr lang="ko-KR" altLang="en-US" sz="900" b="1" dirty="0" err="1"/>
              <a:t>성장통을</a:t>
            </a:r>
            <a:r>
              <a:rPr lang="ko-KR" altLang="en-US" sz="900" b="1" dirty="0"/>
              <a:t> 겪으며</a:t>
            </a:r>
            <a:r>
              <a:rPr lang="en-US" altLang="ko-KR" sz="900" b="1" dirty="0"/>
              <a:t>, </a:t>
            </a:r>
            <a:r>
              <a:rPr lang="ko-KR" altLang="en-US" sz="900" b="1" dirty="0"/>
              <a:t>정체기에 접어든 경복궁과 고구려의 사업분석</a:t>
            </a:r>
            <a:r>
              <a:rPr lang="en-US" altLang="ko-KR" sz="900" b="1" dirty="0"/>
              <a:t>, </a:t>
            </a:r>
            <a:r>
              <a:rPr lang="ko-KR" altLang="en-US" sz="900" b="1" dirty="0"/>
              <a:t>진단을 통해 정확한 분석과 진단을 통해</a:t>
            </a:r>
            <a:endParaRPr lang="en-US" altLang="ko-KR" sz="900" b="1" dirty="0"/>
          </a:p>
          <a:p>
            <a:pPr>
              <a:lnSpc>
                <a:spcPct val="150000"/>
              </a:lnSpc>
            </a:pPr>
            <a:r>
              <a:rPr lang="ko-KR" altLang="en-US" sz="900" b="1" dirty="0"/>
              <a:t>성공적으로 컨설팅을 마치고</a:t>
            </a:r>
            <a:r>
              <a:rPr lang="en-US" altLang="ko-KR" sz="900" b="1" dirty="0"/>
              <a:t>  </a:t>
            </a:r>
            <a:r>
              <a:rPr lang="ko-KR" altLang="en-US" sz="900" b="1" dirty="0"/>
              <a:t>추가로 삿포로 컨설팅도</a:t>
            </a:r>
            <a:r>
              <a:rPr lang="en-US" altLang="ko-KR" sz="900" b="1" dirty="0"/>
              <a:t> </a:t>
            </a:r>
            <a:r>
              <a:rPr lang="ko-KR" altLang="en-US" sz="900" b="1" dirty="0" err="1"/>
              <a:t>의뢰받게</a:t>
            </a:r>
            <a:r>
              <a:rPr lang="ko-KR" altLang="en-US" sz="900" b="1" dirty="0"/>
              <a:t> 되는 성과를 거둔 성공사례</a:t>
            </a:r>
            <a:endParaRPr lang="en-US" altLang="ko-KR" sz="900" b="1" dirty="0"/>
          </a:p>
          <a:p>
            <a:pPr>
              <a:lnSpc>
                <a:spcPct val="150000"/>
              </a:lnSpc>
            </a:pPr>
            <a:r>
              <a:rPr lang="ko-KR" altLang="en-US" sz="900" b="1" dirty="0"/>
              <a:t>    →   엔타스 외식 그룹은 모두 </a:t>
            </a:r>
            <a:r>
              <a:rPr lang="en-US" altLang="ko-KR" sz="900" b="1" dirty="0"/>
              <a:t>3</a:t>
            </a:r>
            <a:r>
              <a:rPr lang="ko-KR" altLang="en-US" sz="900" b="1" dirty="0"/>
              <a:t>차례에  걸쳐 프랜코가  컨설팅을 실시 </a:t>
            </a:r>
            <a:endParaRPr lang="en-US" altLang="ko-KR" sz="900" b="1" dirty="0"/>
          </a:p>
          <a:p>
            <a:pPr>
              <a:lnSpc>
                <a:spcPct val="150000"/>
              </a:lnSpc>
            </a:pPr>
            <a:r>
              <a:rPr lang="en-US" altLang="ko-KR" sz="900" b="1" dirty="0"/>
              <a:t>    </a:t>
            </a:r>
            <a:r>
              <a:rPr lang="ko-KR" altLang="en-US" sz="900" b="1" dirty="0"/>
              <a:t>→   </a:t>
            </a:r>
            <a:r>
              <a:rPr lang="en-US" altLang="ko-KR" sz="900" b="1" dirty="0"/>
              <a:t>HMR(</a:t>
            </a:r>
            <a:r>
              <a:rPr lang="ko-KR" altLang="en-US" sz="900" b="1" dirty="0" err="1"/>
              <a:t>가정간편식</a:t>
            </a:r>
            <a:r>
              <a:rPr lang="en-US" altLang="ko-KR" sz="900" b="1" dirty="0"/>
              <a:t>) </a:t>
            </a:r>
            <a:r>
              <a:rPr lang="ko-KR" altLang="en-US" sz="900" b="1" dirty="0"/>
              <a:t>컨설팅을 추가적으로 실행함</a:t>
            </a:r>
            <a:r>
              <a:rPr lang="en-US" altLang="ko-KR" sz="900" b="1" dirty="0"/>
              <a:t> </a:t>
            </a:r>
          </a:p>
        </p:txBody>
      </p:sp>
      <p:sp>
        <p:nvSpPr>
          <p:cNvPr id="40" name="object 2">
            <a:extLst>
              <a:ext uri="{FF2B5EF4-FFF2-40B4-BE49-F238E27FC236}">
                <a16:creationId xmlns:a16="http://schemas.microsoft.com/office/drawing/2014/main" id="{7040D297-2277-E245-E0C8-2D626F46A876}"/>
              </a:ext>
            </a:extLst>
          </p:cNvPr>
          <p:cNvSpPr txBox="1">
            <a:spLocks/>
          </p:cNvSpPr>
          <p:nvPr/>
        </p:nvSpPr>
        <p:spPr>
          <a:xfrm>
            <a:off x="237025" y="260648"/>
            <a:ext cx="3796961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1800" b="1" i="0">
                <a:solidFill>
                  <a:srgbClr val="090950"/>
                </a:solidFill>
                <a:latin typeface="나눔고딕 ExtraBold"/>
                <a:ea typeface="+mj-ea"/>
                <a:cs typeface="나눔고딕 ExtraBold"/>
              </a:defRPr>
            </a:lvl1pPr>
          </a:lstStyle>
          <a:p>
            <a:pPr marL="12700" latinLnBrk="0">
              <a:spcBef>
                <a:spcPts val="100"/>
              </a:spcBef>
            </a:pPr>
            <a:r>
              <a:rPr lang="ko-KR" altLang="en-US" ker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프랜차이즈 기업 컨설팅</a:t>
            </a:r>
            <a:r>
              <a:rPr lang="ko-KR" altLang="en-US" kern="0" spc="-14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lang="ko-KR" altLang="en-US" ker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주요실적</a:t>
            </a:r>
            <a:endParaRPr lang="ko-KR" altLang="en-US" kern="0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grpSp>
        <p:nvGrpSpPr>
          <p:cNvPr id="41" name="object 3">
            <a:extLst>
              <a:ext uri="{FF2B5EF4-FFF2-40B4-BE49-F238E27FC236}">
                <a16:creationId xmlns:a16="http://schemas.microsoft.com/office/drawing/2014/main" id="{E3366ACE-4485-54A0-416F-27E4A173739E}"/>
              </a:ext>
            </a:extLst>
          </p:cNvPr>
          <p:cNvGrpSpPr/>
          <p:nvPr/>
        </p:nvGrpSpPr>
        <p:grpSpPr>
          <a:xfrm>
            <a:off x="251459" y="650763"/>
            <a:ext cx="8327390" cy="42545"/>
            <a:chOff x="251459" y="650763"/>
            <a:chExt cx="8327390" cy="42545"/>
          </a:xfrm>
        </p:grpSpPr>
        <p:sp>
          <p:nvSpPr>
            <p:cNvPr id="42" name="object 4">
              <a:extLst>
                <a:ext uri="{FF2B5EF4-FFF2-40B4-BE49-F238E27FC236}">
                  <a16:creationId xmlns:a16="http://schemas.microsoft.com/office/drawing/2014/main" id="{0F663A8B-763A-D7BA-5A8F-87257E82F0FD}"/>
                </a:ext>
              </a:extLst>
            </p:cNvPr>
            <p:cNvSpPr/>
            <p:nvPr/>
          </p:nvSpPr>
          <p:spPr>
            <a:xfrm>
              <a:off x="2816352" y="650763"/>
              <a:ext cx="5762625" cy="42545"/>
            </a:xfrm>
            <a:custGeom>
              <a:avLst/>
              <a:gdLst/>
              <a:ahLst/>
              <a:cxnLst/>
              <a:rect l="l" t="t" r="r" b="b"/>
              <a:pathLst>
                <a:path w="5762625" h="42545">
                  <a:moveTo>
                    <a:pt x="5762244" y="0"/>
                  </a:moveTo>
                  <a:lnTo>
                    <a:pt x="0" y="0"/>
                  </a:lnTo>
                  <a:lnTo>
                    <a:pt x="0" y="42402"/>
                  </a:lnTo>
                  <a:lnTo>
                    <a:pt x="5762244" y="42402"/>
                  </a:lnTo>
                  <a:lnTo>
                    <a:pt x="5762244" y="0"/>
                  </a:lnTo>
                  <a:close/>
                </a:path>
              </a:pathLst>
            </a:custGeom>
            <a:solidFill>
              <a:srgbClr val="E6EB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5">
              <a:extLst>
                <a:ext uri="{FF2B5EF4-FFF2-40B4-BE49-F238E27FC236}">
                  <a16:creationId xmlns:a16="http://schemas.microsoft.com/office/drawing/2014/main" id="{C9775875-C6F2-B56C-31EF-61346BF01FBD}"/>
                </a:ext>
              </a:extLst>
            </p:cNvPr>
            <p:cNvSpPr/>
            <p:nvPr/>
          </p:nvSpPr>
          <p:spPr>
            <a:xfrm>
              <a:off x="251459" y="650763"/>
              <a:ext cx="2688590" cy="42545"/>
            </a:xfrm>
            <a:custGeom>
              <a:avLst/>
              <a:gdLst/>
              <a:ahLst/>
              <a:cxnLst/>
              <a:rect l="l" t="t" r="r" b="b"/>
              <a:pathLst>
                <a:path w="2688590" h="42545">
                  <a:moveTo>
                    <a:pt x="2688082" y="0"/>
                  </a:moveTo>
                  <a:lnTo>
                    <a:pt x="0" y="0"/>
                  </a:lnTo>
                  <a:lnTo>
                    <a:pt x="0" y="42402"/>
                  </a:lnTo>
                  <a:lnTo>
                    <a:pt x="2688082" y="42402"/>
                  </a:lnTo>
                  <a:lnTo>
                    <a:pt x="2688082" y="0"/>
                  </a:lnTo>
                  <a:close/>
                </a:path>
              </a:pathLst>
            </a:custGeom>
            <a:solidFill>
              <a:srgbClr val="93B3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93654F48-CA63-459C-89EB-51846E16E507}"/>
              </a:ext>
            </a:extLst>
          </p:cNvPr>
          <p:cNvSpPr txBox="1"/>
          <p:nvPr/>
        </p:nvSpPr>
        <p:spPr>
          <a:xfrm>
            <a:off x="806276" y="877760"/>
            <a:ext cx="886191" cy="230832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sz="9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컨설팅 </a:t>
            </a:r>
            <a:r>
              <a:rPr lang="ko-KR" altLang="en-US" sz="900" dirty="0" err="1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재수주</a:t>
            </a:r>
            <a:endParaRPr lang="ko-KR" altLang="en-US" sz="900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E3BC6C92-ED39-62A6-17D2-40CB3C77AEE0}"/>
              </a:ext>
            </a:extLst>
          </p:cNvPr>
          <p:cNvGrpSpPr/>
          <p:nvPr/>
        </p:nvGrpSpPr>
        <p:grpSpPr>
          <a:xfrm>
            <a:off x="638441" y="3010268"/>
            <a:ext cx="1133634" cy="179062"/>
            <a:chOff x="462120" y="2883281"/>
            <a:chExt cx="1133634" cy="179062"/>
          </a:xfrm>
        </p:grpSpPr>
        <p:pic>
          <p:nvPicPr>
            <p:cNvPr id="3" name="object 11">
              <a:extLst>
                <a:ext uri="{FF2B5EF4-FFF2-40B4-BE49-F238E27FC236}">
                  <a16:creationId xmlns:a16="http://schemas.microsoft.com/office/drawing/2014/main" id="{A00D529B-6C75-4186-E2E3-37C8FFF2F76E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47155" y="2888237"/>
              <a:ext cx="248599" cy="169150"/>
            </a:xfrm>
            <a:prstGeom prst="rect">
              <a:avLst/>
            </a:prstGeom>
          </p:spPr>
        </p:pic>
        <p:sp>
          <p:nvSpPr>
            <p:cNvPr id="4" name="사각형: 둥근 모서리 3">
              <a:extLst>
                <a:ext uri="{FF2B5EF4-FFF2-40B4-BE49-F238E27FC236}">
                  <a16:creationId xmlns:a16="http://schemas.microsoft.com/office/drawing/2014/main" id="{D6F31891-0DC2-EBF0-7C72-CD634E2515E6}"/>
                </a:ext>
              </a:extLst>
            </p:cNvPr>
            <p:cNvSpPr/>
            <p:nvPr/>
          </p:nvSpPr>
          <p:spPr>
            <a:xfrm>
              <a:off x="462120" y="2883281"/>
              <a:ext cx="746932" cy="179062"/>
            </a:xfrm>
            <a:prstGeom prst="roundRect">
              <a:avLst/>
            </a:prstGeom>
            <a:noFill/>
            <a:ln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900" dirty="0">
                  <a:solidFill>
                    <a:srgbClr val="FF0000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우수 성과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200547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26464" y="1552192"/>
            <a:ext cx="1313092" cy="1663523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5652120" y="4581128"/>
            <a:ext cx="3269362" cy="711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5725" indent="-73660">
              <a:lnSpc>
                <a:spcPct val="100000"/>
              </a:lnSpc>
              <a:spcBef>
                <a:spcPts val="100"/>
              </a:spcBef>
              <a:buChar char="-"/>
              <a:tabLst>
                <a:tab pos="86360" algn="l"/>
              </a:tabLst>
            </a:pPr>
            <a:r>
              <a:rPr sz="900" spc="5" dirty="0">
                <a:latin typeface="나눔고딕"/>
                <a:cs typeface="나눔고딕"/>
              </a:rPr>
              <a:t>아이</a:t>
            </a:r>
            <a:r>
              <a:rPr sz="900" dirty="0">
                <a:latin typeface="나눔고딕"/>
                <a:cs typeface="나눔고딕"/>
              </a:rPr>
              <a:t>템</a:t>
            </a:r>
            <a:r>
              <a:rPr sz="900" spc="-30" dirty="0">
                <a:latin typeface="나눔고딕"/>
                <a:cs typeface="나눔고딕"/>
              </a:rPr>
              <a:t> </a:t>
            </a:r>
            <a:r>
              <a:rPr sz="900" dirty="0">
                <a:latin typeface="나눔고딕"/>
                <a:cs typeface="나눔고딕"/>
              </a:rPr>
              <a:t>:</a:t>
            </a:r>
            <a:r>
              <a:rPr sz="900" spc="-10" dirty="0">
                <a:latin typeface="나눔고딕"/>
                <a:cs typeface="나눔고딕"/>
              </a:rPr>
              <a:t> </a:t>
            </a:r>
            <a:r>
              <a:rPr sz="900" spc="-5" dirty="0">
                <a:latin typeface="나눔고딕"/>
                <a:cs typeface="나눔고딕"/>
              </a:rPr>
              <a:t>I</a:t>
            </a:r>
            <a:r>
              <a:rPr sz="900" dirty="0">
                <a:latin typeface="나눔고딕"/>
                <a:cs typeface="나눔고딕"/>
              </a:rPr>
              <a:t>T</a:t>
            </a:r>
            <a:r>
              <a:rPr sz="900" spc="-50" dirty="0">
                <a:latin typeface="나눔고딕"/>
                <a:cs typeface="나눔고딕"/>
              </a:rPr>
              <a:t> </a:t>
            </a:r>
            <a:r>
              <a:rPr sz="900" spc="5" dirty="0">
                <a:latin typeface="나눔고딕"/>
                <a:cs typeface="나눔고딕"/>
              </a:rPr>
              <a:t>인터</a:t>
            </a:r>
            <a:r>
              <a:rPr sz="900" dirty="0">
                <a:latin typeface="나눔고딕"/>
                <a:cs typeface="나눔고딕"/>
              </a:rPr>
              <a:t>넷</a:t>
            </a:r>
            <a:r>
              <a:rPr sz="900" spc="-20" dirty="0">
                <a:latin typeface="나눔고딕"/>
                <a:cs typeface="나눔고딕"/>
              </a:rPr>
              <a:t> </a:t>
            </a:r>
            <a:r>
              <a:rPr sz="900" spc="5" dirty="0">
                <a:latin typeface="나눔고딕"/>
                <a:cs typeface="나눔고딕"/>
              </a:rPr>
              <a:t>유스팟</a:t>
            </a:r>
            <a:endParaRPr sz="900" dirty="0">
              <a:latin typeface="나눔고딕"/>
              <a:cs typeface="나눔고딕"/>
            </a:endParaRPr>
          </a:p>
          <a:p>
            <a:pPr marL="85725" marR="5080" indent="-73660">
              <a:lnSpc>
                <a:spcPct val="100000"/>
              </a:lnSpc>
              <a:buChar char="-"/>
              <a:tabLst>
                <a:tab pos="86360" algn="l"/>
              </a:tabLst>
            </a:pPr>
            <a:r>
              <a:rPr sz="900" dirty="0">
                <a:latin typeface="나눔고딕"/>
                <a:cs typeface="나눔고딕"/>
              </a:rPr>
              <a:t>기존인력과</a:t>
            </a:r>
            <a:r>
              <a:rPr sz="900" spc="-25" dirty="0">
                <a:latin typeface="나눔고딕"/>
                <a:cs typeface="나눔고딕"/>
              </a:rPr>
              <a:t> </a:t>
            </a:r>
            <a:r>
              <a:rPr sz="900" dirty="0">
                <a:latin typeface="나눔고딕"/>
                <a:cs typeface="나눔고딕"/>
              </a:rPr>
              <a:t>신규인력</a:t>
            </a:r>
            <a:r>
              <a:rPr sz="900" spc="-25" dirty="0">
                <a:latin typeface="나눔고딕"/>
                <a:cs typeface="나눔고딕"/>
              </a:rPr>
              <a:t> </a:t>
            </a:r>
            <a:r>
              <a:rPr sz="900" dirty="0">
                <a:latin typeface="나눔고딕"/>
                <a:cs typeface="나눔고딕"/>
              </a:rPr>
              <a:t>채용을</a:t>
            </a:r>
            <a:r>
              <a:rPr sz="900" spc="-10" dirty="0">
                <a:latin typeface="나눔고딕"/>
                <a:cs typeface="나눔고딕"/>
              </a:rPr>
              <a:t> </a:t>
            </a:r>
            <a:r>
              <a:rPr sz="900" dirty="0">
                <a:latin typeface="나눔고딕"/>
                <a:cs typeface="나눔고딕"/>
              </a:rPr>
              <a:t>통해</a:t>
            </a:r>
            <a:r>
              <a:rPr sz="900" spc="-15" dirty="0">
                <a:latin typeface="나눔고딕"/>
                <a:cs typeface="나눔고딕"/>
              </a:rPr>
              <a:t> </a:t>
            </a:r>
            <a:r>
              <a:rPr sz="900" dirty="0">
                <a:latin typeface="나눔고딕"/>
                <a:cs typeface="나눔고딕"/>
              </a:rPr>
              <a:t>프랜차이즈</a:t>
            </a:r>
            <a:r>
              <a:rPr sz="900" spc="-25" dirty="0">
                <a:latin typeface="나눔고딕"/>
                <a:cs typeface="나눔고딕"/>
              </a:rPr>
              <a:t> </a:t>
            </a:r>
            <a:r>
              <a:rPr sz="900" dirty="0" err="1">
                <a:latin typeface="나눔고딕"/>
                <a:cs typeface="나눔고딕"/>
              </a:rPr>
              <a:t>조직을</a:t>
            </a:r>
            <a:r>
              <a:rPr sz="900" spc="-10" dirty="0">
                <a:latin typeface="나눔고딕"/>
                <a:cs typeface="나눔고딕"/>
              </a:rPr>
              <a:t> </a:t>
            </a:r>
            <a:br>
              <a:rPr lang="en-US" sz="900" spc="-10" dirty="0">
                <a:latin typeface="나눔고딕"/>
                <a:cs typeface="나눔고딕"/>
              </a:rPr>
            </a:br>
            <a:r>
              <a:rPr sz="900" spc="5" dirty="0" err="1">
                <a:latin typeface="나눔고딕"/>
                <a:cs typeface="나눔고딕"/>
              </a:rPr>
              <a:t>구축하고</a:t>
            </a:r>
            <a:r>
              <a:rPr sz="900" spc="5" dirty="0">
                <a:latin typeface="나눔고딕"/>
                <a:cs typeface="나눔고딕"/>
              </a:rPr>
              <a:t> </a:t>
            </a:r>
            <a:r>
              <a:rPr sz="900" spc="-240" dirty="0">
                <a:latin typeface="나눔고딕"/>
                <a:cs typeface="나눔고딕"/>
              </a:rPr>
              <a:t> </a:t>
            </a:r>
            <a:r>
              <a:rPr sz="900" dirty="0">
                <a:latin typeface="나눔고딕"/>
                <a:cs typeface="나눔고딕"/>
              </a:rPr>
              <a:t>팀 운영체제</a:t>
            </a:r>
            <a:r>
              <a:rPr sz="900" spc="-20" dirty="0">
                <a:latin typeface="나눔고딕"/>
                <a:cs typeface="나눔고딕"/>
              </a:rPr>
              <a:t> </a:t>
            </a:r>
            <a:r>
              <a:rPr sz="900" dirty="0">
                <a:latin typeface="나눔고딕"/>
                <a:cs typeface="나눔고딕"/>
              </a:rPr>
              <a:t>구축</a:t>
            </a:r>
            <a:r>
              <a:rPr sz="900" spc="5" dirty="0">
                <a:latin typeface="나눔고딕"/>
                <a:cs typeface="나눔고딕"/>
              </a:rPr>
              <a:t> </a:t>
            </a:r>
            <a:r>
              <a:rPr sz="900" dirty="0">
                <a:latin typeface="나눔고딕"/>
                <a:cs typeface="나눔고딕"/>
              </a:rPr>
              <a:t>및</a:t>
            </a:r>
            <a:r>
              <a:rPr sz="900" spc="-15" dirty="0">
                <a:latin typeface="나눔고딕"/>
                <a:cs typeface="나눔고딕"/>
              </a:rPr>
              <a:t> </a:t>
            </a:r>
            <a:r>
              <a:rPr sz="900" dirty="0">
                <a:latin typeface="나눔고딕"/>
                <a:cs typeface="나눔고딕"/>
              </a:rPr>
              <a:t>정착화</a:t>
            </a:r>
            <a:r>
              <a:rPr sz="900" spc="-10" dirty="0">
                <a:latin typeface="나눔고딕"/>
                <a:cs typeface="나눔고딕"/>
              </a:rPr>
              <a:t> </a:t>
            </a:r>
            <a:r>
              <a:rPr sz="900" spc="5" dirty="0">
                <a:latin typeface="나눔고딕"/>
                <a:cs typeface="나눔고딕"/>
              </a:rPr>
              <a:t>성공</a:t>
            </a:r>
            <a:endParaRPr sz="900" dirty="0">
              <a:latin typeface="나눔고딕"/>
              <a:cs typeface="나눔고딕"/>
            </a:endParaRPr>
          </a:p>
          <a:p>
            <a:pPr marL="85725" indent="-73660">
              <a:lnSpc>
                <a:spcPct val="100000"/>
              </a:lnSpc>
              <a:buChar char="-"/>
              <a:tabLst>
                <a:tab pos="86360" algn="l"/>
              </a:tabLst>
            </a:pPr>
            <a:r>
              <a:rPr sz="900" dirty="0">
                <a:latin typeface="나눔고딕"/>
                <a:cs typeface="나눔고딕"/>
              </a:rPr>
              <a:t>업무</a:t>
            </a:r>
            <a:r>
              <a:rPr sz="900" spc="-20" dirty="0">
                <a:latin typeface="나눔고딕"/>
                <a:cs typeface="나눔고딕"/>
              </a:rPr>
              <a:t> </a:t>
            </a:r>
            <a:r>
              <a:rPr sz="900" dirty="0">
                <a:latin typeface="나눔고딕"/>
                <a:cs typeface="나눔고딕"/>
              </a:rPr>
              <a:t>별</a:t>
            </a:r>
            <a:r>
              <a:rPr sz="900" spc="-15" dirty="0">
                <a:latin typeface="나눔고딕"/>
                <a:cs typeface="나눔고딕"/>
              </a:rPr>
              <a:t> </a:t>
            </a:r>
            <a:r>
              <a:rPr sz="900" dirty="0">
                <a:latin typeface="나눔고딕"/>
                <a:cs typeface="나눔고딕"/>
              </a:rPr>
              <a:t>매뉴얼</a:t>
            </a:r>
            <a:r>
              <a:rPr sz="900" spc="-35" dirty="0">
                <a:latin typeface="나눔고딕"/>
                <a:cs typeface="나눔고딕"/>
              </a:rPr>
              <a:t> </a:t>
            </a:r>
            <a:r>
              <a:rPr sz="900" dirty="0">
                <a:latin typeface="나눔고딕"/>
                <a:cs typeface="나눔고딕"/>
              </a:rPr>
              <a:t>구축,</a:t>
            </a:r>
            <a:r>
              <a:rPr sz="900" spc="-15" dirty="0">
                <a:latin typeface="나눔고딕"/>
                <a:cs typeface="나눔고딕"/>
              </a:rPr>
              <a:t> </a:t>
            </a:r>
            <a:r>
              <a:rPr sz="900" spc="5" dirty="0">
                <a:latin typeface="나눔고딕"/>
                <a:cs typeface="나눔고딕"/>
              </a:rPr>
              <a:t>프랜차이즈</a:t>
            </a:r>
            <a:r>
              <a:rPr sz="900" spc="-40" dirty="0">
                <a:latin typeface="나눔고딕"/>
                <a:cs typeface="나눔고딕"/>
              </a:rPr>
              <a:t> </a:t>
            </a:r>
            <a:r>
              <a:rPr sz="900" dirty="0">
                <a:latin typeface="나눔고딕"/>
                <a:cs typeface="나눔고딕"/>
              </a:rPr>
              <a:t>운영</a:t>
            </a:r>
            <a:r>
              <a:rPr sz="900" spc="-30" dirty="0">
                <a:latin typeface="나눔고딕"/>
                <a:cs typeface="나눔고딕"/>
              </a:rPr>
              <a:t> </a:t>
            </a:r>
            <a:r>
              <a:rPr sz="900" dirty="0">
                <a:latin typeface="나눔고딕"/>
                <a:cs typeface="나눔고딕"/>
              </a:rPr>
              <a:t>시스템</a:t>
            </a:r>
            <a:r>
              <a:rPr sz="900" spc="-5" dirty="0">
                <a:latin typeface="나눔고딕"/>
                <a:cs typeface="나눔고딕"/>
              </a:rPr>
              <a:t> </a:t>
            </a:r>
            <a:r>
              <a:rPr sz="900" dirty="0">
                <a:latin typeface="나눔고딕"/>
                <a:cs typeface="나눔고딕"/>
              </a:rPr>
              <a:t>구축</a:t>
            </a:r>
          </a:p>
          <a:p>
            <a:pPr marL="85725" indent="-73660">
              <a:lnSpc>
                <a:spcPct val="100000"/>
              </a:lnSpc>
              <a:buChar char="-"/>
              <a:tabLst>
                <a:tab pos="86360" algn="l"/>
              </a:tabLst>
            </a:pPr>
            <a:r>
              <a:rPr sz="900" spc="-45" dirty="0">
                <a:latin typeface="나눔고딕"/>
                <a:cs typeface="나눔고딕"/>
              </a:rPr>
              <a:t>전</a:t>
            </a:r>
            <a:r>
              <a:rPr sz="900" dirty="0">
                <a:latin typeface="나눔고딕"/>
                <a:cs typeface="나눔고딕"/>
              </a:rPr>
              <a:t>국</a:t>
            </a:r>
            <a:r>
              <a:rPr sz="900" spc="-150" dirty="0">
                <a:latin typeface="나눔고딕"/>
                <a:cs typeface="나눔고딕"/>
              </a:rPr>
              <a:t> </a:t>
            </a:r>
            <a:r>
              <a:rPr sz="900" spc="-70" dirty="0">
                <a:latin typeface="나눔고딕"/>
                <a:cs typeface="나눔고딕"/>
              </a:rPr>
              <a:t>30</a:t>
            </a:r>
            <a:r>
              <a:rPr sz="900" dirty="0">
                <a:latin typeface="나눔고딕"/>
                <a:cs typeface="나눔고딕"/>
              </a:rPr>
              <a:t>개</a:t>
            </a:r>
            <a:r>
              <a:rPr sz="900" spc="-45" dirty="0">
                <a:latin typeface="나눔고딕"/>
                <a:cs typeface="나눔고딕"/>
              </a:rPr>
              <a:t> 광</a:t>
            </a:r>
            <a:r>
              <a:rPr sz="900" dirty="0">
                <a:latin typeface="나눔고딕"/>
                <a:cs typeface="나눔고딕"/>
              </a:rPr>
              <a:t>역</a:t>
            </a:r>
            <a:r>
              <a:rPr sz="900" spc="-150" dirty="0">
                <a:latin typeface="나눔고딕"/>
                <a:cs typeface="나눔고딕"/>
              </a:rPr>
              <a:t> </a:t>
            </a:r>
            <a:r>
              <a:rPr sz="900" spc="-45" dirty="0">
                <a:latin typeface="나눔고딕"/>
                <a:cs typeface="나눔고딕"/>
              </a:rPr>
              <a:t>대리</a:t>
            </a:r>
            <a:r>
              <a:rPr sz="900" dirty="0">
                <a:latin typeface="나눔고딕"/>
                <a:cs typeface="나눔고딕"/>
              </a:rPr>
              <a:t>점</a:t>
            </a:r>
            <a:r>
              <a:rPr sz="900" spc="-150" dirty="0">
                <a:latin typeface="나눔고딕"/>
                <a:cs typeface="나눔고딕"/>
              </a:rPr>
              <a:t> </a:t>
            </a:r>
            <a:r>
              <a:rPr sz="900" spc="-40" dirty="0">
                <a:latin typeface="나눔고딕"/>
                <a:cs typeface="나눔고딕"/>
              </a:rPr>
              <a:t>구</a:t>
            </a:r>
            <a:r>
              <a:rPr sz="900" dirty="0">
                <a:latin typeface="나눔고딕"/>
                <a:cs typeface="나눔고딕"/>
              </a:rPr>
              <a:t>축</a:t>
            </a:r>
            <a:r>
              <a:rPr sz="900" spc="-150" dirty="0">
                <a:latin typeface="나눔고딕"/>
                <a:cs typeface="나눔고딕"/>
              </a:rPr>
              <a:t> </a:t>
            </a:r>
            <a:r>
              <a:rPr sz="900" spc="-45" dirty="0">
                <a:latin typeface="나눔고딕"/>
                <a:cs typeface="나눔고딕"/>
              </a:rPr>
              <a:t>성공</a:t>
            </a:r>
            <a:r>
              <a:rPr sz="900" spc="-65" dirty="0">
                <a:latin typeface="나눔고딕"/>
                <a:cs typeface="나눔고딕"/>
              </a:rPr>
              <a:t>(</a:t>
            </a:r>
            <a:r>
              <a:rPr sz="900" spc="-45" dirty="0">
                <a:latin typeface="나눔고딕"/>
                <a:cs typeface="나눔고딕"/>
              </a:rPr>
              <a:t>서</a:t>
            </a:r>
            <a:r>
              <a:rPr sz="900" dirty="0">
                <a:latin typeface="나눔고딕"/>
                <a:cs typeface="나눔고딕"/>
              </a:rPr>
              <a:t>울</a:t>
            </a:r>
            <a:r>
              <a:rPr sz="900" spc="-140" dirty="0">
                <a:latin typeface="나눔고딕"/>
                <a:cs typeface="나눔고딕"/>
              </a:rPr>
              <a:t> </a:t>
            </a:r>
            <a:r>
              <a:rPr sz="900" spc="-70" dirty="0">
                <a:latin typeface="나눔고딕"/>
                <a:cs typeface="나눔고딕"/>
              </a:rPr>
              <a:t>3</a:t>
            </a:r>
            <a:r>
              <a:rPr sz="900" dirty="0">
                <a:latin typeface="나눔고딕"/>
                <a:cs typeface="나눔고딕"/>
              </a:rPr>
              <a:t>개</a:t>
            </a:r>
            <a:r>
              <a:rPr sz="900" spc="-80" dirty="0">
                <a:latin typeface="나눔고딕"/>
                <a:cs typeface="나눔고딕"/>
              </a:rPr>
              <a:t> </a:t>
            </a:r>
            <a:r>
              <a:rPr sz="900" spc="-45" dirty="0">
                <a:latin typeface="나눔고딕"/>
                <a:cs typeface="나눔고딕"/>
              </a:rPr>
              <a:t>구</a:t>
            </a:r>
            <a:r>
              <a:rPr sz="900" dirty="0">
                <a:latin typeface="나눔고딕"/>
                <a:cs typeface="나눔고딕"/>
              </a:rPr>
              <a:t>에</a:t>
            </a:r>
            <a:r>
              <a:rPr sz="900" spc="-150" dirty="0">
                <a:latin typeface="나눔고딕"/>
                <a:cs typeface="나눔고딕"/>
              </a:rPr>
              <a:t> </a:t>
            </a:r>
            <a:r>
              <a:rPr sz="900" spc="-70" dirty="0">
                <a:latin typeface="나눔고딕"/>
                <a:cs typeface="나눔고딕"/>
              </a:rPr>
              <a:t>1</a:t>
            </a:r>
            <a:r>
              <a:rPr sz="900" spc="-45" dirty="0">
                <a:latin typeface="나눔고딕"/>
                <a:cs typeface="나눔고딕"/>
              </a:rPr>
              <a:t>개</a:t>
            </a:r>
            <a:r>
              <a:rPr sz="900" dirty="0">
                <a:latin typeface="나눔고딕"/>
                <a:cs typeface="나눔고딕"/>
              </a:rPr>
              <a:t>,</a:t>
            </a:r>
            <a:r>
              <a:rPr sz="900" spc="-85" dirty="0">
                <a:latin typeface="나눔고딕"/>
                <a:cs typeface="나눔고딕"/>
              </a:rPr>
              <a:t> </a:t>
            </a:r>
            <a:r>
              <a:rPr sz="900" spc="-45" dirty="0">
                <a:latin typeface="나눔고딕"/>
                <a:cs typeface="나눔고딕"/>
              </a:rPr>
              <a:t>광역시</a:t>
            </a:r>
            <a:r>
              <a:rPr sz="900" dirty="0">
                <a:latin typeface="나눔고딕"/>
                <a:cs typeface="나눔고딕"/>
              </a:rPr>
              <a:t>당</a:t>
            </a:r>
            <a:r>
              <a:rPr sz="900" spc="-150" dirty="0">
                <a:latin typeface="나눔고딕"/>
                <a:cs typeface="나눔고딕"/>
              </a:rPr>
              <a:t> </a:t>
            </a:r>
            <a:r>
              <a:rPr sz="900" spc="-70" dirty="0">
                <a:latin typeface="나눔고딕"/>
                <a:cs typeface="나눔고딕"/>
              </a:rPr>
              <a:t>1</a:t>
            </a:r>
            <a:r>
              <a:rPr sz="900" spc="-45" dirty="0">
                <a:latin typeface="나눔고딕"/>
                <a:cs typeface="나눔고딕"/>
              </a:rPr>
              <a:t>개</a:t>
            </a:r>
            <a:r>
              <a:rPr sz="900" dirty="0">
                <a:latin typeface="나눔고딕"/>
                <a:cs typeface="나눔고딕"/>
              </a:rPr>
              <a:t>)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652120" y="5929500"/>
            <a:ext cx="3254281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5725" indent="-73660">
              <a:lnSpc>
                <a:spcPct val="100000"/>
              </a:lnSpc>
              <a:spcBef>
                <a:spcPts val="100"/>
              </a:spcBef>
              <a:buChar char="-"/>
              <a:tabLst>
                <a:tab pos="86360" algn="l"/>
              </a:tabLst>
            </a:pPr>
            <a:r>
              <a:rPr sz="900" spc="5" dirty="0">
                <a:latin typeface="나눔고딕"/>
                <a:cs typeface="나눔고딕"/>
              </a:rPr>
              <a:t>경복궁</a:t>
            </a:r>
            <a:r>
              <a:rPr sz="900" spc="-5" dirty="0">
                <a:latin typeface="나눔고딕"/>
                <a:cs typeface="나눔고딕"/>
              </a:rPr>
              <a:t>(</a:t>
            </a:r>
            <a:r>
              <a:rPr sz="900" spc="5" dirty="0">
                <a:latin typeface="나눔고딕"/>
                <a:cs typeface="나눔고딕"/>
              </a:rPr>
              <a:t>숯불갈비&amp;한정식</a:t>
            </a:r>
            <a:r>
              <a:rPr sz="900" dirty="0">
                <a:latin typeface="나눔고딕"/>
                <a:cs typeface="나눔고딕"/>
              </a:rPr>
              <a:t>)</a:t>
            </a:r>
            <a:r>
              <a:rPr sz="900" spc="-85" dirty="0">
                <a:latin typeface="나눔고딕"/>
                <a:cs typeface="나눔고딕"/>
              </a:rPr>
              <a:t> </a:t>
            </a:r>
            <a:r>
              <a:rPr sz="900" spc="5" dirty="0">
                <a:latin typeface="나눔고딕"/>
                <a:cs typeface="나눔고딕"/>
              </a:rPr>
              <a:t>서</a:t>
            </a:r>
            <a:r>
              <a:rPr sz="900" dirty="0">
                <a:latin typeface="나눔고딕"/>
                <a:cs typeface="나눔고딕"/>
              </a:rPr>
              <a:t>울</a:t>
            </a:r>
            <a:r>
              <a:rPr sz="900" spc="-10" dirty="0">
                <a:latin typeface="나눔고딕"/>
                <a:cs typeface="나눔고딕"/>
              </a:rPr>
              <a:t> </a:t>
            </a:r>
            <a:r>
              <a:rPr sz="900" spc="5" dirty="0">
                <a:latin typeface="나눔고딕"/>
                <a:cs typeface="나눔고딕"/>
              </a:rPr>
              <a:t>사업관장</a:t>
            </a:r>
            <a:endParaRPr sz="900" dirty="0">
              <a:latin typeface="나눔고딕"/>
              <a:cs typeface="나눔고딕"/>
            </a:endParaRPr>
          </a:p>
          <a:p>
            <a:pPr marL="85725" indent="-73660">
              <a:lnSpc>
                <a:spcPct val="100000"/>
              </a:lnSpc>
              <a:buChar char="-"/>
              <a:tabLst>
                <a:tab pos="86360" algn="l"/>
              </a:tabLst>
            </a:pPr>
            <a:r>
              <a:rPr sz="900" spc="-80" dirty="0">
                <a:latin typeface="나눔고딕"/>
                <a:cs typeface="나눔고딕"/>
              </a:rPr>
              <a:t>고구려신규외식브랜드런칭총괄(현재200평규모직영8개매장운영)</a:t>
            </a:r>
            <a:endParaRPr sz="900" dirty="0">
              <a:latin typeface="나눔고딕"/>
              <a:cs typeface="나눔고딕"/>
            </a:endParaRPr>
          </a:p>
          <a:p>
            <a:pPr marL="85725" indent="-73660">
              <a:lnSpc>
                <a:spcPct val="100000"/>
              </a:lnSpc>
              <a:buChar char="-"/>
              <a:tabLst>
                <a:tab pos="86360" algn="l"/>
              </a:tabLst>
            </a:pPr>
            <a:r>
              <a:rPr sz="900" dirty="0">
                <a:latin typeface="나눔고딕"/>
                <a:cs typeface="나눔고딕"/>
              </a:rPr>
              <a:t>칠리스</a:t>
            </a:r>
            <a:r>
              <a:rPr sz="900" spc="-30" dirty="0">
                <a:latin typeface="나눔고딕"/>
                <a:cs typeface="나눔고딕"/>
              </a:rPr>
              <a:t> </a:t>
            </a:r>
            <a:r>
              <a:rPr sz="900" dirty="0">
                <a:latin typeface="나눔고딕"/>
                <a:cs typeface="나눔고딕"/>
              </a:rPr>
              <a:t>패밀리</a:t>
            </a:r>
            <a:r>
              <a:rPr sz="900" spc="-15" dirty="0">
                <a:latin typeface="나눔고딕"/>
                <a:cs typeface="나눔고딕"/>
              </a:rPr>
              <a:t> </a:t>
            </a:r>
            <a:r>
              <a:rPr sz="900" dirty="0">
                <a:latin typeface="나눔고딕"/>
                <a:cs typeface="나눔고딕"/>
              </a:rPr>
              <a:t>레스토랑</a:t>
            </a:r>
            <a:r>
              <a:rPr sz="900" spc="-25" dirty="0">
                <a:latin typeface="나눔고딕"/>
                <a:cs typeface="나눔고딕"/>
              </a:rPr>
              <a:t> </a:t>
            </a:r>
            <a:r>
              <a:rPr sz="900" dirty="0">
                <a:latin typeface="나눔고딕"/>
                <a:cs typeface="나눔고딕"/>
              </a:rPr>
              <a:t>사업관장(미군</a:t>
            </a:r>
            <a:r>
              <a:rPr sz="900" spc="-30" dirty="0">
                <a:latin typeface="나눔고딕"/>
                <a:cs typeface="나눔고딕"/>
              </a:rPr>
              <a:t> </a:t>
            </a:r>
            <a:r>
              <a:rPr sz="900" dirty="0">
                <a:latin typeface="나눔고딕"/>
                <a:cs typeface="나눔고딕"/>
              </a:rPr>
              <a:t>부대</a:t>
            </a:r>
            <a:r>
              <a:rPr sz="900" spc="-25" dirty="0">
                <a:latin typeface="나눔고딕"/>
                <a:cs typeface="나눔고딕"/>
              </a:rPr>
              <a:t> </a:t>
            </a:r>
            <a:r>
              <a:rPr sz="900" dirty="0">
                <a:latin typeface="나눔고딕"/>
                <a:cs typeface="나눔고딕"/>
              </a:rPr>
              <a:t>내)</a:t>
            </a:r>
          </a:p>
        </p:txBody>
      </p:sp>
      <p:sp>
        <p:nvSpPr>
          <p:cNvPr id="8" name="object 8"/>
          <p:cNvSpPr/>
          <p:nvPr/>
        </p:nvSpPr>
        <p:spPr>
          <a:xfrm>
            <a:off x="3273917" y="3106047"/>
            <a:ext cx="5416550" cy="0"/>
          </a:xfrm>
          <a:custGeom>
            <a:avLst/>
            <a:gdLst/>
            <a:ahLst/>
            <a:cxnLst/>
            <a:rect l="l" t="t" r="r" b="b"/>
            <a:pathLst>
              <a:path w="5416550">
                <a:moveTo>
                  <a:pt x="0" y="0"/>
                </a:moveTo>
                <a:lnTo>
                  <a:pt x="5416296" y="0"/>
                </a:lnTo>
              </a:path>
            </a:pathLst>
          </a:custGeom>
          <a:ln w="12192">
            <a:solidFill>
              <a:srgbClr val="7D7D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652120" y="3816146"/>
            <a:ext cx="3038347" cy="7104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5725" indent="-73660">
              <a:lnSpc>
                <a:spcPts val="1055"/>
              </a:lnSpc>
              <a:spcBef>
                <a:spcPts val="100"/>
              </a:spcBef>
              <a:buChar char="-"/>
              <a:tabLst>
                <a:tab pos="86360" algn="l"/>
              </a:tabLst>
            </a:pPr>
            <a:r>
              <a:rPr sz="900" dirty="0">
                <a:latin typeface="나눔고딕"/>
                <a:cs typeface="나눔고딕"/>
              </a:rPr>
              <a:t>아이템</a:t>
            </a:r>
            <a:r>
              <a:rPr sz="900" spc="-40" dirty="0">
                <a:latin typeface="나눔고딕"/>
                <a:cs typeface="나눔고딕"/>
              </a:rPr>
              <a:t> </a:t>
            </a:r>
            <a:r>
              <a:rPr sz="900" dirty="0">
                <a:latin typeface="나눔고딕"/>
                <a:cs typeface="나눔고딕"/>
              </a:rPr>
              <a:t>:</a:t>
            </a:r>
            <a:r>
              <a:rPr sz="900" spc="-25" dirty="0">
                <a:latin typeface="나눔고딕"/>
                <a:cs typeface="나눔고딕"/>
              </a:rPr>
              <a:t> </a:t>
            </a:r>
            <a:r>
              <a:rPr sz="900" dirty="0">
                <a:latin typeface="나눔고딕"/>
                <a:cs typeface="나눔고딕"/>
              </a:rPr>
              <a:t>요리주점(일본식</a:t>
            </a:r>
            <a:r>
              <a:rPr sz="900" spc="-30" dirty="0">
                <a:latin typeface="나눔고딕"/>
                <a:cs typeface="나눔고딕"/>
              </a:rPr>
              <a:t> </a:t>
            </a:r>
            <a:r>
              <a:rPr sz="900" dirty="0">
                <a:latin typeface="나눔고딕"/>
                <a:cs typeface="나눔고딕"/>
              </a:rPr>
              <a:t>이자까야)</a:t>
            </a:r>
          </a:p>
          <a:p>
            <a:pPr marL="86360" indent="-73660">
              <a:lnSpc>
                <a:spcPts val="1055"/>
              </a:lnSpc>
              <a:buChar char="-"/>
              <a:tabLst>
                <a:tab pos="86360" algn="l"/>
              </a:tabLst>
            </a:pPr>
            <a:r>
              <a:rPr sz="900" spc="-70" dirty="0">
                <a:latin typeface="나눔고딕"/>
                <a:cs typeface="나눔고딕"/>
              </a:rPr>
              <a:t>4</a:t>
            </a:r>
            <a:r>
              <a:rPr sz="900" spc="-45" dirty="0">
                <a:latin typeface="나눔고딕"/>
                <a:cs typeface="나눔고딕"/>
              </a:rPr>
              <a:t>년</a:t>
            </a:r>
            <a:r>
              <a:rPr sz="900" dirty="0">
                <a:latin typeface="나눔고딕"/>
                <a:cs typeface="나눔고딕"/>
              </a:rPr>
              <a:t>간</a:t>
            </a:r>
            <a:r>
              <a:rPr sz="900" spc="-114" dirty="0">
                <a:latin typeface="나눔고딕"/>
                <a:cs typeface="나눔고딕"/>
              </a:rPr>
              <a:t> </a:t>
            </a:r>
            <a:r>
              <a:rPr sz="900" spc="-70" dirty="0">
                <a:latin typeface="나눔고딕"/>
                <a:cs typeface="나눔고딕"/>
              </a:rPr>
              <a:t>24</a:t>
            </a:r>
            <a:r>
              <a:rPr sz="900" dirty="0">
                <a:latin typeface="나눔고딕"/>
                <a:cs typeface="나눔고딕"/>
              </a:rPr>
              <a:t>개</a:t>
            </a:r>
            <a:r>
              <a:rPr sz="900" spc="-70" dirty="0">
                <a:latin typeface="나눔고딕"/>
                <a:cs typeface="나눔고딕"/>
              </a:rPr>
              <a:t> </a:t>
            </a:r>
            <a:r>
              <a:rPr sz="900" spc="-45" dirty="0">
                <a:latin typeface="나눔고딕"/>
                <a:cs typeface="나눔고딕"/>
              </a:rPr>
              <a:t>매장전개</a:t>
            </a:r>
            <a:r>
              <a:rPr sz="900" dirty="0">
                <a:latin typeface="나눔고딕"/>
                <a:cs typeface="나눔고딕"/>
              </a:rPr>
              <a:t>에</a:t>
            </a:r>
            <a:r>
              <a:rPr sz="900" spc="-150" dirty="0">
                <a:latin typeface="나눔고딕"/>
                <a:cs typeface="나눔고딕"/>
              </a:rPr>
              <a:t> </a:t>
            </a:r>
            <a:r>
              <a:rPr sz="900" spc="-45" dirty="0">
                <a:latin typeface="나눔고딕"/>
                <a:cs typeface="나눔고딕"/>
              </a:rPr>
              <a:t>그</a:t>
            </a:r>
            <a:r>
              <a:rPr sz="900" spc="-40" dirty="0">
                <a:latin typeface="나눔고딕"/>
                <a:cs typeface="나눔고딕"/>
              </a:rPr>
              <a:t>치</a:t>
            </a:r>
            <a:r>
              <a:rPr sz="900" dirty="0">
                <a:latin typeface="나눔고딕"/>
                <a:cs typeface="나눔고딕"/>
              </a:rPr>
              <a:t>던</a:t>
            </a:r>
            <a:r>
              <a:rPr sz="900" spc="-150" dirty="0">
                <a:latin typeface="나눔고딕"/>
                <a:cs typeface="나눔고딕"/>
              </a:rPr>
              <a:t> </a:t>
            </a:r>
            <a:r>
              <a:rPr sz="900" spc="-45" dirty="0">
                <a:latin typeface="나눔고딕"/>
                <a:cs typeface="나눔고딕"/>
              </a:rPr>
              <a:t>본사</a:t>
            </a:r>
            <a:r>
              <a:rPr sz="900" dirty="0">
                <a:latin typeface="나눔고딕"/>
                <a:cs typeface="나눔고딕"/>
              </a:rPr>
              <a:t>를</a:t>
            </a:r>
            <a:r>
              <a:rPr sz="900" spc="-140" dirty="0">
                <a:latin typeface="나눔고딕"/>
                <a:cs typeface="나눔고딕"/>
              </a:rPr>
              <a:t> </a:t>
            </a:r>
            <a:r>
              <a:rPr sz="900" spc="-45" dirty="0">
                <a:latin typeface="나눔고딕"/>
                <a:cs typeface="나눔고딕"/>
              </a:rPr>
              <a:t>맡</a:t>
            </a:r>
            <a:r>
              <a:rPr sz="900" spc="100" dirty="0">
                <a:latin typeface="나눔고딕"/>
                <a:cs typeface="나눔고딕"/>
              </a:rPr>
              <a:t>아</a:t>
            </a:r>
            <a:r>
              <a:rPr sz="900" spc="-50" dirty="0">
                <a:latin typeface="나눔고딕"/>
                <a:cs typeface="나눔고딕"/>
              </a:rPr>
              <a:t>I</a:t>
            </a:r>
            <a:r>
              <a:rPr sz="900" spc="-45" dirty="0">
                <a:latin typeface="나눔고딕"/>
                <a:cs typeface="나눔고딕"/>
              </a:rPr>
              <a:t>M</a:t>
            </a:r>
            <a:r>
              <a:rPr sz="900" dirty="0">
                <a:latin typeface="나눔고딕"/>
                <a:cs typeface="나눔고딕"/>
              </a:rPr>
              <a:t>F</a:t>
            </a:r>
            <a:r>
              <a:rPr sz="900" spc="-130" dirty="0">
                <a:latin typeface="나눔고딕"/>
                <a:cs typeface="나눔고딕"/>
              </a:rPr>
              <a:t> </a:t>
            </a:r>
            <a:r>
              <a:rPr sz="900" spc="-45" dirty="0">
                <a:latin typeface="나눔고딕"/>
                <a:cs typeface="나눔고딕"/>
              </a:rPr>
              <a:t>기</a:t>
            </a:r>
            <a:r>
              <a:rPr sz="900" spc="100" dirty="0">
                <a:latin typeface="나눔고딕"/>
                <a:cs typeface="나눔고딕"/>
              </a:rPr>
              <a:t>간</a:t>
            </a:r>
            <a:r>
              <a:rPr sz="900" dirty="0">
                <a:latin typeface="나눔고딕"/>
                <a:cs typeface="나눔고딕"/>
              </a:rPr>
              <a:t>중 </a:t>
            </a:r>
            <a:r>
              <a:rPr sz="900" spc="5" dirty="0">
                <a:latin typeface="나눔고딕"/>
                <a:cs typeface="나눔고딕"/>
              </a:rPr>
              <a:t> </a:t>
            </a:r>
            <a:r>
              <a:rPr sz="900" spc="-45" dirty="0">
                <a:latin typeface="나눔고딕"/>
                <a:cs typeface="나눔고딕"/>
              </a:rPr>
              <a:t>중</a:t>
            </a:r>
            <a:r>
              <a:rPr sz="900" dirty="0">
                <a:latin typeface="나눔고딕"/>
                <a:cs typeface="나눔고딕"/>
              </a:rPr>
              <a:t>/</a:t>
            </a:r>
          </a:p>
          <a:p>
            <a:pPr marL="85725">
              <a:lnSpc>
                <a:spcPct val="100000"/>
              </a:lnSpc>
            </a:pPr>
            <a:r>
              <a:rPr sz="900" spc="-45" dirty="0">
                <a:latin typeface="나눔고딕"/>
                <a:cs typeface="나눔고딕"/>
              </a:rPr>
              <a:t>대</a:t>
            </a:r>
            <a:r>
              <a:rPr sz="900" dirty="0">
                <a:latin typeface="나눔고딕"/>
                <a:cs typeface="나눔고딕"/>
              </a:rPr>
              <a:t>형</a:t>
            </a:r>
            <a:r>
              <a:rPr sz="900" spc="-155" dirty="0">
                <a:latin typeface="나눔고딕"/>
                <a:cs typeface="나눔고딕"/>
              </a:rPr>
              <a:t> </a:t>
            </a:r>
            <a:r>
              <a:rPr sz="900" spc="-45" dirty="0">
                <a:latin typeface="나눔고딕"/>
                <a:cs typeface="나눔고딕"/>
              </a:rPr>
              <a:t>매장</a:t>
            </a:r>
            <a:r>
              <a:rPr sz="900" spc="-65" dirty="0">
                <a:latin typeface="나눔고딕"/>
                <a:cs typeface="나눔고딕"/>
              </a:rPr>
              <a:t>(</a:t>
            </a:r>
            <a:r>
              <a:rPr sz="900" spc="-70" dirty="0">
                <a:latin typeface="나눔고딕"/>
                <a:cs typeface="나눔고딕"/>
              </a:rPr>
              <a:t>5</a:t>
            </a:r>
            <a:r>
              <a:rPr sz="900" dirty="0">
                <a:latin typeface="나눔고딕"/>
                <a:cs typeface="나눔고딕"/>
              </a:rPr>
              <a:t>0</a:t>
            </a:r>
            <a:r>
              <a:rPr sz="900" spc="-80" dirty="0">
                <a:latin typeface="나눔고딕"/>
                <a:cs typeface="나눔고딕"/>
              </a:rPr>
              <a:t> </a:t>
            </a:r>
            <a:r>
              <a:rPr sz="900" dirty="0">
                <a:latin typeface="나눔고딕"/>
                <a:cs typeface="나눔고딕"/>
              </a:rPr>
              <a:t>~</a:t>
            </a:r>
            <a:r>
              <a:rPr sz="900" spc="-114" dirty="0">
                <a:latin typeface="나눔고딕"/>
                <a:cs typeface="나눔고딕"/>
              </a:rPr>
              <a:t> </a:t>
            </a:r>
            <a:r>
              <a:rPr sz="900" spc="-70" dirty="0">
                <a:latin typeface="나눔고딕"/>
                <a:cs typeface="나눔고딕"/>
              </a:rPr>
              <a:t>150</a:t>
            </a:r>
            <a:r>
              <a:rPr sz="900" spc="-45" dirty="0">
                <a:latin typeface="나눔고딕"/>
                <a:cs typeface="나눔고딕"/>
              </a:rPr>
              <a:t>평</a:t>
            </a:r>
            <a:r>
              <a:rPr sz="900" dirty="0">
                <a:latin typeface="나눔고딕"/>
                <a:cs typeface="나눔고딕"/>
              </a:rPr>
              <a:t>)</a:t>
            </a:r>
            <a:r>
              <a:rPr sz="900" spc="-40" dirty="0">
                <a:latin typeface="나눔고딕"/>
                <a:cs typeface="나눔고딕"/>
              </a:rPr>
              <a:t> </a:t>
            </a:r>
            <a:r>
              <a:rPr sz="900" spc="-70" dirty="0">
                <a:latin typeface="나눔고딕"/>
                <a:cs typeface="나눔고딕"/>
              </a:rPr>
              <a:t>1</a:t>
            </a:r>
            <a:r>
              <a:rPr sz="900" spc="-45" dirty="0">
                <a:latin typeface="나눔고딕"/>
                <a:cs typeface="나눔고딕"/>
              </a:rPr>
              <a:t>년</a:t>
            </a:r>
            <a:r>
              <a:rPr sz="900" dirty="0">
                <a:latin typeface="나눔고딕"/>
                <a:cs typeface="나눔고딕"/>
              </a:rPr>
              <a:t>간</a:t>
            </a:r>
            <a:r>
              <a:rPr sz="900" spc="-130" dirty="0">
                <a:latin typeface="나눔고딕"/>
                <a:cs typeface="나눔고딕"/>
              </a:rPr>
              <a:t> </a:t>
            </a:r>
            <a:r>
              <a:rPr sz="900" spc="-70" dirty="0">
                <a:latin typeface="나눔고딕"/>
                <a:cs typeface="나눔고딕"/>
              </a:rPr>
              <a:t>70</a:t>
            </a:r>
            <a:r>
              <a:rPr sz="900" spc="-45" dirty="0">
                <a:latin typeface="나눔고딕"/>
                <a:cs typeface="나눔고딕"/>
              </a:rPr>
              <a:t>개</a:t>
            </a:r>
            <a:r>
              <a:rPr sz="900" dirty="0">
                <a:latin typeface="나눔고딕"/>
                <a:cs typeface="나눔고딕"/>
              </a:rPr>
              <a:t>점</a:t>
            </a:r>
            <a:r>
              <a:rPr sz="900" spc="-95" dirty="0">
                <a:latin typeface="나눔고딕"/>
                <a:cs typeface="나눔고딕"/>
              </a:rPr>
              <a:t> </a:t>
            </a:r>
            <a:r>
              <a:rPr sz="900" spc="-45" dirty="0">
                <a:latin typeface="나눔고딕"/>
                <a:cs typeface="나눔고딕"/>
              </a:rPr>
              <a:t>신</a:t>
            </a:r>
            <a:r>
              <a:rPr sz="900" spc="95" dirty="0">
                <a:latin typeface="나눔고딕"/>
                <a:cs typeface="나눔고딕"/>
              </a:rPr>
              <a:t>규</a:t>
            </a:r>
            <a:r>
              <a:rPr sz="900" spc="-45" dirty="0">
                <a:latin typeface="나눔고딕"/>
                <a:cs typeface="나눔고딕"/>
              </a:rPr>
              <a:t>오</a:t>
            </a:r>
            <a:r>
              <a:rPr sz="900" spc="95" dirty="0">
                <a:latin typeface="나눔고딕"/>
                <a:cs typeface="나눔고딕"/>
              </a:rPr>
              <a:t>픈</a:t>
            </a:r>
            <a:r>
              <a:rPr sz="900" spc="-45" dirty="0">
                <a:latin typeface="나눔고딕"/>
                <a:cs typeface="나눔고딕"/>
              </a:rPr>
              <a:t>성</a:t>
            </a:r>
            <a:r>
              <a:rPr sz="900" dirty="0">
                <a:latin typeface="나눔고딕"/>
                <a:cs typeface="나눔고딕"/>
              </a:rPr>
              <a:t>공</a:t>
            </a:r>
            <a:r>
              <a:rPr sz="900" spc="-155" dirty="0">
                <a:latin typeface="나눔고딕"/>
                <a:cs typeface="나눔고딕"/>
              </a:rPr>
              <a:t> </a:t>
            </a:r>
            <a:r>
              <a:rPr sz="900" spc="-45" dirty="0">
                <a:latin typeface="나눔고딕"/>
                <a:cs typeface="나눔고딕"/>
              </a:rPr>
              <a:t>기록</a:t>
            </a:r>
            <a:endParaRPr sz="900" dirty="0">
              <a:latin typeface="나눔고딕"/>
              <a:cs typeface="나눔고딕"/>
            </a:endParaRPr>
          </a:p>
          <a:p>
            <a:pPr marL="86360" indent="-73660">
              <a:lnSpc>
                <a:spcPct val="100000"/>
              </a:lnSpc>
              <a:buChar char="-"/>
              <a:tabLst>
                <a:tab pos="86360" algn="l"/>
              </a:tabLst>
            </a:pPr>
            <a:r>
              <a:rPr sz="900" dirty="0">
                <a:latin typeface="나눔고딕"/>
                <a:cs typeface="나눔고딕"/>
              </a:rPr>
              <a:t>제주도까지</a:t>
            </a:r>
            <a:r>
              <a:rPr sz="900" spc="-40" dirty="0">
                <a:latin typeface="나눔고딕"/>
                <a:cs typeface="나눔고딕"/>
              </a:rPr>
              <a:t> </a:t>
            </a:r>
            <a:r>
              <a:rPr sz="900" dirty="0">
                <a:latin typeface="나눔고딕"/>
                <a:cs typeface="나눔고딕"/>
              </a:rPr>
              <a:t>전국</a:t>
            </a:r>
            <a:r>
              <a:rPr sz="900" spc="-20" dirty="0">
                <a:latin typeface="나눔고딕"/>
                <a:cs typeface="나눔고딕"/>
              </a:rPr>
              <a:t> </a:t>
            </a:r>
            <a:r>
              <a:rPr sz="900" spc="-15" dirty="0">
                <a:latin typeface="나눔고딕"/>
                <a:cs typeface="나눔고딕"/>
              </a:rPr>
              <a:t>150개</a:t>
            </a:r>
            <a:r>
              <a:rPr sz="900" spc="40" dirty="0">
                <a:latin typeface="나눔고딕"/>
                <a:cs typeface="나눔고딕"/>
              </a:rPr>
              <a:t> </a:t>
            </a:r>
            <a:r>
              <a:rPr sz="900" dirty="0">
                <a:latin typeface="나눔고딕"/>
                <a:cs typeface="나눔고딕"/>
              </a:rPr>
              <a:t>중/대형</a:t>
            </a:r>
            <a:r>
              <a:rPr sz="900" spc="-25" dirty="0">
                <a:latin typeface="나눔고딕"/>
                <a:cs typeface="나눔고딕"/>
              </a:rPr>
              <a:t> </a:t>
            </a:r>
            <a:r>
              <a:rPr sz="900" dirty="0">
                <a:latin typeface="나눔고딕"/>
                <a:cs typeface="나눔고딕"/>
              </a:rPr>
              <a:t>매장</a:t>
            </a:r>
            <a:r>
              <a:rPr sz="900" spc="-5" dirty="0">
                <a:latin typeface="나눔고딕"/>
                <a:cs typeface="나눔고딕"/>
              </a:rPr>
              <a:t> </a:t>
            </a:r>
            <a:r>
              <a:rPr sz="900" dirty="0">
                <a:latin typeface="나눔고딕"/>
                <a:cs typeface="나눔고딕"/>
              </a:rPr>
              <a:t>구축</a:t>
            </a:r>
            <a:r>
              <a:rPr sz="900" spc="-25" dirty="0">
                <a:latin typeface="나눔고딕"/>
                <a:cs typeface="나눔고딕"/>
              </a:rPr>
              <a:t> </a:t>
            </a:r>
            <a:r>
              <a:rPr sz="900" spc="5" dirty="0">
                <a:latin typeface="나눔고딕"/>
                <a:cs typeface="나눔고딕"/>
              </a:rPr>
              <a:t>성공</a:t>
            </a:r>
            <a:endParaRPr sz="900" dirty="0">
              <a:latin typeface="나눔고딕"/>
              <a:cs typeface="나눔고딕"/>
            </a:endParaRPr>
          </a:p>
          <a:p>
            <a:pPr marL="86360" indent="-73660">
              <a:lnSpc>
                <a:spcPct val="100000"/>
              </a:lnSpc>
              <a:buChar char="-"/>
              <a:tabLst>
                <a:tab pos="86360" algn="l"/>
              </a:tabLst>
            </a:pPr>
            <a:r>
              <a:rPr sz="900" spc="-5" dirty="0">
                <a:latin typeface="나눔고딕"/>
                <a:cs typeface="나눔고딕"/>
              </a:rPr>
              <a:t>‘98</a:t>
            </a:r>
            <a:r>
              <a:rPr sz="900" spc="-30" dirty="0">
                <a:latin typeface="나눔고딕"/>
                <a:cs typeface="나눔고딕"/>
              </a:rPr>
              <a:t> </a:t>
            </a:r>
            <a:r>
              <a:rPr sz="900" dirty="0">
                <a:latin typeface="나눔고딕"/>
                <a:cs typeface="나눔고딕"/>
              </a:rPr>
              <a:t>매일경제</a:t>
            </a:r>
            <a:r>
              <a:rPr sz="900" spc="-25" dirty="0">
                <a:latin typeface="나눔고딕"/>
                <a:cs typeface="나눔고딕"/>
              </a:rPr>
              <a:t> </a:t>
            </a:r>
            <a:r>
              <a:rPr sz="900" dirty="0">
                <a:latin typeface="나눔고딕"/>
                <a:cs typeface="나눔고딕"/>
              </a:rPr>
              <a:t>우수 프랜차이즈</a:t>
            </a:r>
            <a:r>
              <a:rPr sz="900" spc="-20" dirty="0">
                <a:latin typeface="나눔고딕"/>
                <a:cs typeface="나눔고딕"/>
              </a:rPr>
              <a:t> </a:t>
            </a:r>
            <a:r>
              <a:rPr sz="900" dirty="0">
                <a:latin typeface="나눔고딕"/>
                <a:cs typeface="나눔고딕"/>
              </a:rPr>
              <a:t>본사</a:t>
            </a:r>
            <a:r>
              <a:rPr sz="900" spc="-25" dirty="0">
                <a:latin typeface="나눔고딕"/>
                <a:cs typeface="나눔고딕"/>
              </a:rPr>
              <a:t> </a:t>
            </a:r>
            <a:r>
              <a:rPr sz="900" dirty="0">
                <a:latin typeface="나눔고딕"/>
                <a:cs typeface="나눔고딕"/>
              </a:rPr>
              <a:t>대상 </a:t>
            </a:r>
            <a:r>
              <a:rPr sz="900" spc="5" dirty="0">
                <a:latin typeface="나눔고딕"/>
                <a:cs typeface="나눔고딕"/>
              </a:rPr>
              <a:t>선정</a:t>
            </a:r>
            <a:endParaRPr sz="900" dirty="0">
              <a:latin typeface="나눔고딕"/>
              <a:cs typeface="나눔고딕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285744" y="3777996"/>
            <a:ext cx="5416550" cy="0"/>
          </a:xfrm>
          <a:custGeom>
            <a:avLst/>
            <a:gdLst/>
            <a:ahLst/>
            <a:cxnLst/>
            <a:rect l="l" t="t" r="r" b="b"/>
            <a:pathLst>
              <a:path w="5416550">
                <a:moveTo>
                  <a:pt x="0" y="0"/>
                </a:moveTo>
                <a:lnTo>
                  <a:pt x="5416296" y="0"/>
                </a:lnTo>
              </a:path>
            </a:pathLst>
          </a:custGeom>
          <a:ln w="12192">
            <a:solidFill>
              <a:srgbClr val="7D7D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3414702" y="5428331"/>
            <a:ext cx="1357758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20" dirty="0">
                <a:latin typeface="나눔고딕 ExtraBold"/>
                <a:cs typeface="나눔고딕 ExtraBold"/>
              </a:rPr>
              <a:t>‘터보앤컴퍼니’</a:t>
            </a:r>
            <a:r>
              <a:rPr sz="1000" b="1" spc="-30" dirty="0">
                <a:latin typeface="나눔고딕 ExtraBold"/>
                <a:cs typeface="나눔고딕 ExtraBold"/>
              </a:rPr>
              <a:t> </a:t>
            </a:r>
            <a:r>
              <a:rPr sz="1000" b="1" spc="-5" dirty="0">
                <a:latin typeface="나눔고딕 ExtraBold"/>
                <a:cs typeface="나눔고딕 ExtraBold"/>
              </a:rPr>
              <a:t>/</a:t>
            </a:r>
            <a:r>
              <a:rPr sz="1000" b="1" spc="-55" dirty="0">
                <a:latin typeface="나눔고딕 ExtraBold"/>
                <a:cs typeface="나눔고딕 ExtraBold"/>
              </a:rPr>
              <a:t> </a:t>
            </a:r>
            <a:r>
              <a:rPr sz="1000" b="1" spc="-5" dirty="0">
                <a:latin typeface="나눔고딕 ExtraBold"/>
                <a:cs typeface="나눔고딕 ExtraBold"/>
              </a:rPr>
              <a:t>CEO</a:t>
            </a:r>
            <a:endParaRPr sz="1000" dirty="0">
              <a:latin typeface="나눔고딕 ExtraBold"/>
              <a:cs typeface="나눔고딕 ExtraBold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419872" y="5589240"/>
            <a:ext cx="1867787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latin typeface="나눔고딕"/>
                <a:cs typeface="나눔고딕"/>
              </a:rPr>
              <a:t>-</a:t>
            </a:r>
            <a:r>
              <a:rPr sz="900" spc="-45" dirty="0">
                <a:latin typeface="나눔고딕"/>
                <a:cs typeface="나눔고딕"/>
              </a:rPr>
              <a:t> </a:t>
            </a:r>
            <a:r>
              <a:rPr sz="900" dirty="0">
                <a:latin typeface="나눔고딕"/>
                <a:cs typeface="나눔고딕"/>
              </a:rPr>
              <a:t>코스닥상장사</a:t>
            </a:r>
            <a:r>
              <a:rPr sz="900" spc="-45" dirty="0">
                <a:latin typeface="나눔고딕"/>
                <a:cs typeface="나눔고딕"/>
              </a:rPr>
              <a:t> </a:t>
            </a:r>
            <a:r>
              <a:rPr sz="900" dirty="0">
                <a:latin typeface="나눔고딕"/>
                <a:cs typeface="나눔고딕"/>
              </a:rPr>
              <a:t>,</a:t>
            </a:r>
            <a:r>
              <a:rPr sz="900" spc="-35" dirty="0">
                <a:latin typeface="나눔고딕"/>
                <a:cs typeface="나눔고딕"/>
              </a:rPr>
              <a:t> </a:t>
            </a:r>
            <a:r>
              <a:rPr sz="900" dirty="0">
                <a:latin typeface="나눔고딕"/>
                <a:cs typeface="나눔고딕"/>
              </a:rPr>
              <a:t>터보테크</a:t>
            </a:r>
            <a:r>
              <a:rPr sz="900" spc="-35" dirty="0">
                <a:latin typeface="나눔고딕"/>
                <a:cs typeface="나눔고딕"/>
              </a:rPr>
              <a:t> </a:t>
            </a:r>
            <a:r>
              <a:rPr sz="900" spc="5" dirty="0">
                <a:latin typeface="나눔고딕"/>
                <a:cs typeface="나눔고딕"/>
              </a:rPr>
              <a:t>계열사</a:t>
            </a:r>
            <a:endParaRPr sz="900" dirty="0">
              <a:latin typeface="나눔고딕"/>
              <a:cs typeface="나눔고딕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652120" y="5445224"/>
            <a:ext cx="24098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6995" indent="-74930">
              <a:lnSpc>
                <a:spcPct val="100000"/>
              </a:lnSpc>
              <a:spcBef>
                <a:spcPts val="100"/>
              </a:spcBef>
              <a:buChar char="-"/>
              <a:tabLst>
                <a:tab pos="87630" algn="l"/>
              </a:tabLst>
            </a:pPr>
            <a:r>
              <a:rPr sz="900" dirty="0">
                <a:latin typeface="나눔고딕"/>
                <a:cs typeface="나눔고딕"/>
              </a:rPr>
              <a:t>아이템</a:t>
            </a:r>
            <a:r>
              <a:rPr sz="900" spc="-45" dirty="0">
                <a:latin typeface="나눔고딕"/>
                <a:cs typeface="나눔고딕"/>
              </a:rPr>
              <a:t> </a:t>
            </a:r>
            <a:r>
              <a:rPr sz="900" dirty="0">
                <a:latin typeface="나눔고딕"/>
                <a:cs typeface="나눔고딕"/>
              </a:rPr>
              <a:t>:</a:t>
            </a:r>
            <a:r>
              <a:rPr sz="900" spc="-20" dirty="0">
                <a:latin typeface="나눔고딕"/>
                <a:cs typeface="나눔고딕"/>
              </a:rPr>
              <a:t> </a:t>
            </a:r>
            <a:r>
              <a:rPr sz="900" spc="-5" dirty="0">
                <a:latin typeface="나눔고딕"/>
                <a:cs typeface="나눔고딕"/>
              </a:rPr>
              <a:t>IT</a:t>
            </a:r>
            <a:r>
              <a:rPr sz="900" spc="-50" dirty="0">
                <a:latin typeface="나눔고딕"/>
                <a:cs typeface="나눔고딕"/>
              </a:rPr>
              <a:t> </a:t>
            </a:r>
            <a:r>
              <a:rPr sz="900" dirty="0">
                <a:latin typeface="나눔고딕"/>
                <a:cs typeface="나눔고딕"/>
              </a:rPr>
              <a:t>수치</a:t>
            </a:r>
            <a:r>
              <a:rPr sz="900" spc="-30" dirty="0">
                <a:latin typeface="나눔고딕"/>
                <a:cs typeface="나눔고딕"/>
              </a:rPr>
              <a:t> </a:t>
            </a:r>
            <a:r>
              <a:rPr sz="900" dirty="0">
                <a:latin typeface="나눔고딕"/>
                <a:cs typeface="나눔고딕"/>
              </a:rPr>
              <a:t>제어</a:t>
            </a:r>
            <a:r>
              <a:rPr sz="900" spc="-30" dirty="0">
                <a:latin typeface="나눔고딕"/>
                <a:cs typeface="나눔고딕"/>
              </a:rPr>
              <a:t> </a:t>
            </a:r>
            <a:r>
              <a:rPr sz="900" spc="5" dirty="0">
                <a:latin typeface="나눔고딕"/>
                <a:cs typeface="나눔고딕"/>
              </a:rPr>
              <a:t>시스템</a:t>
            </a:r>
            <a:endParaRPr sz="900" dirty="0">
              <a:latin typeface="나눔고딕"/>
              <a:cs typeface="나눔고딕"/>
            </a:endParaRPr>
          </a:p>
          <a:p>
            <a:pPr marL="86995" indent="-74930">
              <a:lnSpc>
                <a:spcPct val="100000"/>
              </a:lnSpc>
              <a:buChar char="-"/>
              <a:tabLst>
                <a:tab pos="87630" algn="l"/>
              </a:tabLst>
            </a:pPr>
            <a:r>
              <a:rPr sz="900" dirty="0">
                <a:latin typeface="나눔고딕"/>
                <a:cs typeface="나눔고딕"/>
              </a:rPr>
              <a:t>터보테크의</a:t>
            </a:r>
            <a:r>
              <a:rPr sz="900" spc="-40" dirty="0">
                <a:latin typeface="나눔고딕"/>
                <a:cs typeface="나눔고딕"/>
              </a:rPr>
              <a:t> </a:t>
            </a:r>
            <a:r>
              <a:rPr sz="900" dirty="0">
                <a:latin typeface="나눔고딕"/>
                <a:cs typeface="나눔고딕"/>
              </a:rPr>
              <a:t>유통망</a:t>
            </a:r>
            <a:r>
              <a:rPr sz="900" spc="-25" dirty="0">
                <a:latin typeface="나눔고딕"/>
                <a:cs typeface="나눔고딕"/>
              </a:rPr>
              <a:t> </a:t>
            </a:r>
            <a:r>
              <a:rPr sz="900" dirty="0">
                <a:latin typeface="나눔고딕"/>
                <a:cs typeface="나눔고딕"/>
              </a:rPr>
              <a:t>확보를 위한</a:t>
            </a:r>
            <a:r>
              <a:rPr sz="900" spc="-30" dirty="0">
                <a:latin typeface="나눔고딕"/>
                <a:cs typeface="나눔고딕"/>
              </a:rPr>
              <a:t> </a:t>
            </a:r>
            <a:r>
              <a:rPr sz="900" dirty="0">
                <a:latin typeface="나눔고딕"/>
                <a:cs typeface="나눔고딕"/>
              </a:rPr>
              <a:t>유통시스템</a:t>
            </a:r>
            <a:r>
              <a:rPr sz="900" spc="-35" dirty="0">
                <a:latin typeface="나눔고딕"/>
                <a:cs typeface="나눔고딕"/>
              </a:rPr>
              <a:t> </a:t>
            </a:r>
            <a:r>
              <a:rPr sz="900" spc="5" dirty="0">
                <a:latin typeface="나눔고딕"/>
                <a:cs typeface="나눔고딕"/>
              </a:rPr>
              <a:t>구축</a:t>
            </a:r>
            <a:endParaRPr sz="900" dirty="0">
              <a:latin typeface="나눔고딕"/>
              <a:cs typeface="나눔고딕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419872" y="4775097"/>
            <a:ext cx="2013331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20" dirty="0">
                <a:latin typeface="나눔고딕 ExtraBold"/>
                <a:cs typeface="나눔고딕 ExtraBold"/>
              </a:rPr>
              <a:t>‘KDNet’</a:t>
            </a:r>
            <a:r>
              <a:rPr sz="1000" b="1" spc="35" dirty="0">
                <a:latin typeface="나눔고딕 ExtraBold"/>
                <a:cs typeface="나눔고딕 ExtraBold"/>
              </a:rPr>
              <a:t> </a:t>
            </a:r>
            <a:r>
              <a:rPr sz="1000" b="1" spc="-5" dirty="0">
                <a:latin typeface="나눔고딕 ExtraBold"/>
                <a:cs typeface="나눔고딕 ExtraBold"/>
              </a:rPr>
              <a:t>/</a:t>
            </a:r>
            <a:r>
              <a:rPr sz="1000" b="1" spc="-35" dirty="0">
                <a:latin typeface="나눔고딕 ExtraBold"/>
                <a:cs typeface="나눔고딕 ExtraBold"/>
              </a:rPr>
              <a:t> </a:t>
            </a:r>
            <a:r>
              <a:rPr sz="1000" b="1" spc="-20" dirty="0">
                <a:latin typeface="나눔고딕 ExtraBold"/>
                <a:cs typeface="나눔고딕 ExtraBold"/>
              </a:rPr>
              <a:t>프랜차이즈</a:t>
            </a:r>
            <a:r>
              <a:rPr sz="1000" b="1" spc="-15" dirty="0">
                <a:latin typeface="나눔고딕 ExtraBold"/>
                <a:cs typeface="나눔고딕 ExtraBold"/>
              </a:rPr>
              <a:t> </a:t>
            </a:r>
            <a:r>
              <a:rPr sz="1000" b="1" spc="-10" dirty="0">
                <a:latin typeface="나눔고딕 ExtraBold"/>
                <a:cs typeface="나눔고딕 ExtraBold"/>
              </a:rPr>
              <a:t>사업</a:t>
            </a:r>
            <a:r>
              <a:rPr sz="1000" b="1" spc="-40" dirty="0">
                <a:latin typeface="나눔고딕 ExtraBold"/>
                <a:cs typeface="나눔고딕 ExtraBold"/>
              </a:rPr>
              <a:t> </a:t>
            </a:r>
            <a:r>
              <a:rPr sz="1000" b="1" spc="-20" dirty="0">
                <a:latin typeface="나눔고딕 ExtraBold"/>
                <a:cs typeface="나눔고딕 ExtraBold"/>
              </a:rPr>
              <a:t>본부장</a:t>
            </a:r>
            <a:endParaRPr sz="1000" dirty="0">
              <a:latin typeface="나눔고딕 ExtraBold"/>
              <a:cs typeface="나눔고딕 ExtraBold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419872" y="4941168"/>
            <a:ext cx="1021589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latin typeface="나눔고딕"/>
                <a:cs typeface="나눔고딕"/>
              </a:rPr>
              <a:t>-</a:t>
            </a:r>
            <a:r>
              <a:rPr sz="900" spc="-5" dirty="0">
                <a:latin typeface="나눔고딕"/>
                <a:cs typeface="나눔고딕"/>
              </a:rPr>
              <a:t> </a:t>
            </a:r>
            <a:r>
              <a:rPr sz="900" spc="5" dirty="0">
                <a:latin typeface="나눔고딕"/>
                <a:cs typeface="나눔고딕"/>
              </a:rPr>
              <a:t>한국통</a:t>
            </a:r>
            <a:r>
              <a:rPr sz="900" dirty="0">
                <a:latin typeface="나눔고딕"/>
                <a:cs typeface="나눔고딕"/>
              </a:rPr>
              <a:t>신</a:t>
            </a:r>
            <a:r>
              <a:rPr sz="900" spc="-55" dirty="0">
                <a:latin typeface="나눔고딕"/>
                <a:cs typeface="나눔고딕"/>
              </a:rPr>
              <a:t> </a:t>
            </a:r>
            <a:r>
              <a:rPr sz="900" spc="5" dirty="0">
                <a:latin typeface="나눔고딕"/>
                <a:cs typeface="나눔고딕"/>
              </a:rPr>
              <a:t>자회사</a:t>
            </a:r>
            <a:endParaRPr sz="900" dirty="0">
              <a:latin typeface="나눔고딕"/>
              <a:cs typeface="나눔고딕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419872" y="5956117"/>
            <a:ext cx="2133182" cy="3173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ko-KR" altLang="en-US" sz="1000" b="1" spc="-20" dirty="0">
                <a:latin typeface="나눔고딕 ExtraBold" panose="020D0904000000000000" pitchFamily="50" charset="-127"/>
                <a:ea typeface="나눔고딕 ExtraBold" panose="020D0904000000000000" pitchFamily="50" charset="-127"/>
                <a:cs typeface="나눔고딕 ExtraBold"/>
              </a:rPr>
              <a:t>경복궁 외식그룹 </a:t>
            </a:r>
            <a:r>
              <a:rPr sz="1000" b="1" spc="-30" dirty="0">
                <a:latin typeface="나눔고딕 ExtraBold" panose="020D0904000000000000" pitchFamily="50" charset="-127"/>
                <a:ea typeface="나눔고딕 ExtraBold" panose="020D0904000000000000" pitchFamily="50" charset="-127"/>
                <a:cs typeface="나눔고딕 ExtraBold"/>
              </a:rPr>
              <a:t> </a:t>
            </a:r>
            <a:r>
              <a:rPr sz="1000" b="1" spc="-5" dirty="0">
                <a:latin typeface="나눔고딕 ExtraBold" panose="020D0904000000000000" pitchFamily="50" charset="-127"/>
                <a:ea typeface="나눔고딕 ExtraBold" panose="020D0904000000000000" pitchFamily="50" charset="-127"/>
                <a:cs typeface="나눔고딕 ExtraBold"/>
              </a:rPr>
              <a:t>/</a:t>
            </a:r>
            <a:r>
              <a:rPr sz="1000" b="1" spc="-55" dirty="0">
                <a:latin typeface="나눔고딕 ExtraBold" panose="020D0904000000000000" pitchFamily="50" charset="-127"/>
                <a:ea typeface="나눔고딕 ExtraBold" panose="020D0904000000000000" pitchFamily="50" charset="-127"/>
                <a:cs typeface="나눔고딕 ExtraBold"/>
              </a:rPr>
              <a:t> </a:t>
            </a:r>
            <a:r>
              <a:rPr sz="1000" b="1" spc="-5" dirty="0">
                <a:latin typeface="나눔고딕 ExtraBold" panose="020D0904000000000000" pitchFamily="50" charset="-127"/>
                <a:ea typeface="나눔고딕 ExtraBold" panose="020D0904000000000000" pitchFamily="50" charset="-127"/>
                <a:cs typeface="나눔고딕 ExtraBold"/>
              </a:rPr>
              <a:t>CEO</a:t>
            </a:r>
            <a:endParaRPr lang="en-US" sz="1000" b="1" spc="-5" dirty="0">
              <a:latin typeface="나눔고딕 ExtraBold" panose="020D0904000000000000" pitchFamily="50" charset="-127"/>
              <a:ea typeface="나눔고딕 ExtraBold" panose="020D0904000000000000" pitchFamily="50" charset="-127"/>
              <a:cs typeface="나눔고딕 ExtraBold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900" dirty="0">
                <a:latin typeface="나눔고딕"/>
                <a:cs typeface="나눔고딕"/>
              </a:rPr>
              <a:t>-</a:t>
            </a:r>
            <a:r>
              <a:rPr sz="900" spc="-75" dirty="0">
                <a:latin typeface="나눔고딕"/>
                <a:cs typeface="나눔고딕"/>
              </a:rPr>
              <a:t> </a:t>
            </a:r>
            <a:r>
              <a:rPr sz="900" spc="5" dirty="0" err="1">
                <a:latin typeface="나눔고딕"/>
                <a:cs typeface="나눔고딕"/>
              </a:rPr>
              <a:t>엔타</a:t>
            </a:r>
            <a:r>
              <a:rPr sz="900" dirty="0" err="1">
                <a:latin typeface="나눔고딕"/>
                <a:cs typeface="나눔고딕"/>
              </a:rPr>
              <a:t>스</a:t>
            </a:r>
            <a:r>
              <a:rPr sz="900" spc="-30" dirty="0">
                <a:latin typeface="나눔고딕"/>
                <a:cs typeface="나눔고딕"/>
              </a:rPr>
              <a:t> </a:t>
            </a:r>
            <a:r>
              <a:rPr lang="ko-KR" altLang="en-US" sz="900" spc="5" dirty="0">
                <a:latin typeface="나눔고딕"/>
                <a:cs typeface="나눔고딕"/>
              </a:rPr>
              <a:t>퍼시픽 ㈜ </a:t>
            </a:r>
            <a:r>
              <a:rPr lang="en-US" altLang="ko-KR" sz="900" spc="5" dirty="0">
                <a:latin typeface="나눔고딕"/>
                <a:cs typeface="나눔고딕"/>
              </a:rPr>
              <a:t>CEO</a:t>
            </a:r>
            <a:endParaRPr sz="900" dirty="0">
              <a:latin typeface="나눔고딕"/>
              <a:cs typeface="나눔고딕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3118039" y="2009774"/>
            <a:ext cx="5697220" cy="4413885"/>
            <a:chOff x="3117976" y="2199004"/>
            <a:chExt cx="5697220" cy="4413885"/>
          </a:xfrm>
        </p:grpSpPr>
        <p:sp>
          <p:nvSpPr>
            <p:cNvPr id="20" name="object 20"/>
            <p:cNvSpPr/>
            <p:nvPr/>
          </p:nvSpPr>
          <p:spPr>
            <a:xfrm>
              <a:off x="3285743" y="6080759"/>
              <a:ext cx="5416550" cy="0"/>
            </a:xfrm>
            <a:custGeom>
              <a:avLst/>
              <a:gdLst/>
              <a:ahLst/>
              <a:cxnLst/>
              <a:rect l="l" t="t" r="r" b="b"/>
              <a:pathLst>
                <a:path w="5416550">
                  <a:moveTo>
                    <a:pt x="0" y="0"/>
                  </a:moveTo>
                  <a:lnTo>
                    <a:pt x="5416296" y="0"/>
                  </a:lnTo>
                </a:path>
              </a:pathLst>
            </a:custGeom>
            <a:ln w="12192">
              <a:solidFill>
                <a:srgbClr val="7D7D7D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1" name="object 21"/>
            <p:cNvSpPr/>
            <p:nvPr/>
          </p:nvSpPr>
          <p:spPr>
            <a:xfrm>
              <a:off x="3132581" y="2213609"/>
              <a:ext cx="5668010" cy="4384675"/>
            </a:xfrm>
            <a:custGeom>
              <a:avLst/>
              <a:gdLst/>
              <a:ahLst/>
              <a:cxnLst/>
              <a:rect l="l" t="t" r="r" b="b"/>
              <a:pathLst>
                <a:path w="5668009" h="4384675">
                  <a:moveTo>
                    <a:pt x="0" y="4384167"/>
                  </a:moveTo>
                  <a:lnTo>
                    <a:pt x="5667502" y="4384167"/>
                  </a:lnTo>
                  <a:lnTo>
                    <a:pt x="5667502" y="0"/>
                  </a:lnTo>
                  <a:lnTo>
                    <a:pt x="0" y="0"/>
                  </a:lnTo>
                  <a:lnTo>
                    <a:pt x="0" y="4384167"/>
                  </a:lnTo>
                  <a:close/>
                </a:path>
              </a:pathLst>
            </a:custGeom>
            <a:ln w="28956">
              <a:solidFill>
                <a:srgbClr val="E6EBF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>
            <a:spLocks noGrp="1"/>
          </p:cNvSpPr>
          <p:nvPr>
            <p:ph type="title"/>
          </p:nvPr>
        </p:nvSpPr>
        <p:spPr>
          <a:xfrm>
            <a:off x="251459" y="260648"/>
            <a:ext cx="493354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375410" algn="l"/>
                <a:tab pos="1651000" algn="l"/>
              </a:tabLst>
            </a:pPr>
            <a:r>
              <a:rPr dirty="0"/>
              <a:t>유재은</a:t>
            </a:r>
            <a:r>
              <a:rPr spc="-55" dirty="0"/>
              <a:t> </a:t>
            </a:r>
            <a:r>
              <a:rPr dirty="0"/>
              <a:t>CEO	/	프랜차이즈</a:t>
            </a:r>
            <a:r>
              <a:rPr spc="-110" dirty="0"/>
              <a:t> </a:t>
            </a:r>
            <a:r>
              <a:rPr dirty="0"/>
              <a:t>본사</a:t>
            </a:r>
            <a:r>
              <a:rPr spc="-75" dirty="0"/>
              <a:t> </a:t>
            </a:r>
            <a:r>
              <a:rPr dirty="0"/>
              <a:t>실무경력</a:t>
            </a:r>
          </a:p>
        </p:txBody>
      </p:sp>
      <p:grpSp>
        <p:nvGrpSpPr>
          <p:cNvPr id="23" name="object 23"/>
          <p:cNvGrpSpPr/>
          <p:nvPr/>
        </p:nvGrpSpPr>
        <p:grpSpPr>
          <a:xfrm>
            <a:off x="251459" y="650763"/>
            <a:ext cx="8327390" cy="42545"/>
            <a:chOff x="251459" y="650763"/>
            <a:chExt cx="8327390" cy="42545"/>
          </a:xfrm>
        </p:grpSpPr>
        <p:sp>
          <p:nvSpPr>
            <p:cNvPr id="24" name="object 24"/>
            <p:cNvSpPr/>
            <p:nvPr/>
          </p:nvSpPr>
          <p:spPr>
            <a:xfrm>
              <a:off x="2816352" y="650763"/>
              <a:ext cx="5762625" cy="42545"/>
            </a:xfrm>
            <a:custGeom>
              <a:avLst/>
              <a:gdLst/>
              <a:ahLst/>
              <a:cxnLst/>
              <a:rect l="l" t="t" r="r" b="b"/>
              <a:pathLst>
                <a:path w="5762625" h="42545">
                  <a:moveTo>
                    <a:pt x="5762244" y="0"/>
                  </a:moveTo>
                  <a:lnTo>
                    <a:pt x="0" y="0"/>
                  </a:lnTo>
                  <a:lnTo>
                    <a:pt x="0" y="42402"/>
                  </a:lnTo>
                  <a:lnTo>
                    <a:pt x="5762244" y="42402"/>
                  </a:lnTo>
                  <a:lnTo>
                    <a:pt x="5762244" y="0"/>
                  </a:lnTo>
                  <a:close/>
                </a:path>
              </a:pathLst>
            </a:custGeom>
            <a:solidFill>
              <a:srgbClr val="E6EB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251459" y="650763"/>
              <a:ext cx="2688590" cy="42545"/>
            </a:xfrm>
            <a:custGeom>
              <a:avLst/>
              <a:gdLst/>
              <a:ahLst/>
              <a:cxnLst/>
              <a:rect l="l" t="t" r="r" b="b"/>
              <a:pathLst>
                <a:path w="2688590" h="42545">
                  <a:moveTo>
                    <a:pt x="2688082" y="0"/>
                  </a:moveTo>
                  <a:lnTo>
                    <a:pt x="0" y="0"/>
                  </a:lnTo>
                  <a:lnTo>
                    <a:pt x="0" y="42402"/>
                  </a:lnTo>
                  <a:lnTo>
                    <a:pt x="2688082" y="42402"/>
                  </a:lnTo>
                  <a:lnTo>
                    <a:pt x="2688082" y="0"/>
                  </a:lnTo>
                  <a:close/>
                </a:path>
              </a:pathLst>
            </a:custGeom>
            <a:solidFill>
              <a:srgbClr val="93B3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3466392" y="4251285"/>
            <a:ext cx="1846961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latin typeface="나눔고딕 ExtraBold"/>
                <a:cs typeface="나눔고딕 ExtraBold"/>
              </a:rPr>
              <a:t>→</a:t>
            </a:r>
            <a:r>
              <a:rPr sz="900" b="1" spc="-25" dirty="0">
                <a:latin typeface="나눔고딕 ExtraBold"/>
                <a:cs typeface="나눔고딕 ExtraBold"/>
              </a:rPr>
              <a:t> </a:t>
            </a:r>
            <a:r>
              <a:rPr sz="900" b="1" dirty="0">
                <a:latin typeface="나눔고딕 ExtraBold"/>
                <a:cs typeface="나눔고딕 ExtraBold"/>
              </a:rPr>
              <a:t>한국</a:t>
            </a:r>
            <a:r>
              <a:rPr sz="900" b="1" spc="-35" dirty="0">
                <a:latin typeface="나눔고딕 ExtraBold"/>
                <a:cs typeface="나눔고딕 ExtraBold"/>
              </a:rPr>
              <a:t> </a:t>
            </a:r>
            <a:r>
              <a:rPr sz="900" b="1" dirty="0">
                <a:latin typeface="나눔고딕 ExtraBold"/>
                <a:cs typeface="나눔고딕 ExtraBold"/>
              </a:rPr>
              <a:t>이자까야</a:t>
            </a:r>
            <a:r>
              <a:rPr sz="900" b="1" spc="-40" dirty="0">
                <a:latin typeface="나눔고딕 ExtraBold"/>
                <a:cs typeface="나눔고딕 ExtraBold"/>
              </a:rPr>
              <a:t> </a:t>
            </a:r>
            <a:r>
              <a:rPr sz="900" b="1" dirty="0">
                <a:latin typeface="나눔고딕 ExtraBold"/>
                <a:cs typeface="나눔고딕 ExtraBold"/>
              </a:rPr>
              <a:t>프랜차이즈의</a:t>
            </a:r>
            <a:r>
              <a:rPr sz="900" b="1" spc="-40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효시</a:t>
            </a:r>
            <a:endParaRPr sz="900" dirty="0">
              <a:latin typeface="나눔고딕 ExtraBold"/>
              <a:cs typeface="나눔고딕 ExtraBold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3437562" y="2750967"/>
            <a:ext cx="5382028" cy="28148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7145">
              <a:lnSpc>
                <a:spcPct val="100000"/>
              </a:lnSpc>
              <a:spcBef>
                <a:spcPts val="95"/>
              </a:spcBef>
            </a:pPr>
            <a:r>
              <a:rPr sz="1000" b="1" spc="-20" dirty="0">
                <a:latin typeface="나눔고딕 ExtraBold"/>
                <a:cs typeface="나눔고딕 ExtraBold"/>
              </a:rPr>
              <a:t>‘바이더웨이</a:t>
            </a:r>
            <a:r>
              <a:rPr sz="1000" b="1" spc="-45" dirty="0">
                <a:latin typeface="나눔고딕 ExtraBold"/>
                <a:cs typeface="나눔고딕 ExtraBold"/>
              </a:rPr>
              <a:t> </a:t>
            </a:r>
            <a:r>
              <a:rPr sz="1000" b="1" spc="-15" dirty="0">
                <a:latin typeface="나눔고딕 ExtraBold"/>
                <a:cs typeface="나눔고딕 ExtraBold"/>
              </a:rPr>
              <a:t>공채</a:t>
            </a:r>
            <a:r>
              <a:rPr sz="1000" b="1" spc="-50" dirty="0">
                <a:latin typeface="나눔고딕 ExtraBold"/>
                <a:cs typeface="나눔고딕 ExtraBold"/>
              </a:rPr>
              <a:t> </a:t>
            </a:r>
            <a:r>
              <a:rPr sz="1000" b="1" spc="-15" dirty="0">
                <a:latin typeface="나눔고딕 ExtraBold"/>
                <a:cs typeface="나눔고딕 ExtraBold"/>
              </a:rPr>
              <a:t>1기</a:t>
            </a:r>
            <a:endParaRPr sz="1000" dirty="0">
              <a:latin typeface="나눔고딕 ExtraBold"/>
              <a:cs typeface="나눔고딕 ExtraBold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750" dirty="0">
              <a:latin typeface="나눔고딕 ExtraBold"/>
              <a:cs typeface="나눔고딕 ExtraBold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3126548" y="773178"/>
            <a:ext cx="5680075" cy="1329055"/>
            <a:chOff x="3125723" y="809244"/>
            <a:chExt cx="5680075" cy="1329055"/>
          </a:xfrm>
        </p:grpSpPr>
        <p:sp>
          <p:nvSpPr>
            <p:cNvPr id="29" name="object 29"/>
            <p:cNvSpPr/>
            <p:nvPr/>
          </p:nvSpPr>
          <p:spPr>
            <a:xfrm>
              <a:off x="3131819" y="815340"/>
              <a:ext cx="5668010" cy="1316355"/>
            </a:xfrm>
            <a:custGeom>
              <a:avLst/>
              <a:gdLst/>
              <a:ahLst/>
              <a:cxnLst/>
              <a:rect l="l" t="t" r="r" b="b"/>
              <a:pathLst>
                <a:path w="5668009" h="1316355">
                  <a:moveTo>
                    <a:pt x="5587873" y="0"/>
                  </a:moveTo>
                  <a:lnTo>
                    <a:pt x="79756" y="0"/>
                  </a:lnTo>
                  <a:lnTo>
                    <a:pt x="48641" y="6223"/>
                  </a:lnTo>
                  <a:lnTo>
                    <a:pt x="23368" y="23368"/>
                  </a:lnTo>
                  <a:lnTo>
                    <a:pt x="6223" y="48640"/>
                  </a:lnTo>
                  <a:lnTo>
                    <a:pt x="0" y="79756"/>
                  </a:lnTo>
                  <a:lnTo>
                    <a:pt x="0" y="1236599"/>
                  </a:lnTo>
                  <a:lnTo>
                    <a:pt x="6223" y="1267714"/>
                  </a:lnTo>
                  <a:lnTo>
                    <a:pt x="23368" y="1292987"/>
                  </a:lnTo>
                  <a:lnTo>
                    <a:pt x="48641" y="1310132"/>
                  </a:lnTo>
                  <a:lnTo>
                    <a:pt x="79756" y="1316355"/>
                  </a:lnTo>
                  <a:lnTo>
                    <a:pt x="5587873" y="1316355"/>
                  </a:lnTo>
                  <a:lnTo>
                    <a:pt x="5618860" y="1310132"/>
                  </a:lnTo>
                  <a:lnTo>
                    <a:pt x="5644133" y="1292987"/>
                  </a:lnTo>
                  <a:lnTo>
                    <a:pt x="5661279" y="1267714"/>
                  </a:lnTo>
                  <a:lnTo>
                    <a:pt x="5667502" y="1236599"/>
                  </a:lnTo>
                  <a:lnTo>
                    <a:pt x="5667502" y="79756"/>
                  </a:lnTo>
                  <a:lnTo>
                    <a:pt x="5661279" y="48640"/>
                  </a:lnTo>
                  <a:lnTo>
                    <a:pt x="5644133" y="23368"/>
                  </a:lnTo>
                  <a:lnTo>
                    <a:pt x="5618860" y="6223"/>
                  </a:lnTo>
                  <a:lnTo>
                    <a:pt x="5587873" y="0"/>
                  </a:lnTo>
                  <a:close/>
                </a:path>
              </a:pathLst>
            </a:custGeom>
            <a:solidFill>
              <a:srgbClr val="F0F0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3131819" y="815340"/>
              <a:ext cx="5668010" cy="1316355"/>
            </a:xfrm>
            <a:custGeom>
              <a:avLst/>
              <a:gdLst/>
              <a:ahLst/>
              <a:cxnLst/>
              <a:rect l="l" t="t" r="r" b="b"/>
              <a:pathLst>
                <a:path w="5668009" h="1316355">
                  <a:moveTo>
                    <a:pt x="0" y="79756"/>
                  </a:moveTo>
                  <a:lnTo>
                    <a:pt x="6223" y="48640"/>
                  </a:lnTo>
                  <a:lnTo>
                    <a:pt x="23368" y="23368"/>
                  </a:lnTo>
                  <a:lnTo>
                    <a:pt x="48641" y="6223"/>
                  </a:lnTo>
                  <a:lnTo>
                    <a:pt x="79756" y="0"/>
                  </a:lnTo>
                  <a:lnTo>
                    <a:pt x="5587873" y="0"/>
                  </a:lnTo>
                  <a:lnTo>
                    <a:pt x="5618860" y="6223"/>
                  </a:lnTo>
                  <a:lnTo>
                    <a:pt x="5644133" y="23368"/>
                  </a:lnTo>
                  <a:lnTo>
                    <a:pt x="5661279" y="48640"/>
                  </a:lnTo>
                  <a:lnTo>
                    <a:pt x="5667502" y="79756"/>
                  </a:lnTo>
                  <a:lnTo>
                    <a:pt x="5667502" y="1236599"/>
                  </a:lnTo>
                  <a:lnTo>
                    <a:pt x="5661279" y="1267714"/>
                  </a:lnTo>
                  <a:lnTo>
                    <a:pt x="5644133" y="1292987"/>
                  </a:lnTo>
                  <a:lnTo>
                    <a:pt x="5618860" y="1310132"/>
                  </a:lnTo>
                  <a:lnTo>
                    <a:pt x="5587873" y="1316355"/>
                  </a:lnTo>
                  <a:lnTo>
                    <a:pt x="79756" y="1316355"/>
                  </a:lnTo>
                  <a:lnTo>
                    <a:pt x="48641" y="1310132"/>
                  </a:lnTo>
                  <a:lnTo>
                    <a:pt x="23368" y="1292987"/>
                  </a:lnTo>
                  <a:lnTo>
                    <a:pt x="6223" y="1267714"/>
                  </a:lnTo>
                  <a:lnTo>
                    <a:pt x="0" y="1236599"/>
                  </a:lnTo>
                  <a:lnTo>
                    <a:pt x="0" y="79756"/>
                  </a:lnTo>
                  <a:close/>
                </a:path>
              </a:pathLst>
            </a:custGeom>
            <a:ln w="12192">
              <a:solidFill>
                <a:srgbClr val="09095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3530378" y="908720"/>
            <a:ext cx="846406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dirty="0" err="1">
                <a:latin typeface="나눔고딕 ExtraBold" panose="020D0904000000000000" pitchFamily="50" charset="-127"/>
                <a:ea typeface="나눔고딕 ExtraBold" panose="020D0904000000000000" pitchFamily="50" charset="-127"/>
                <a:cs typeface="나눔고딕 ExtraBold"/>
              </a:rPr>
              <a:t>서강대</a:t>
            </a:r>
            <a:r>
              <a:rPr sz="900" b="1" spc="-60" dirty="0">
                <a:latin typeface="나눔고딕 ExtraBold" panose="020D0904000000000000" pitchFamily="50" charset="-127"/>
                <a:ea typeface="나눔고딕 ExtraBold" panose="020D0904000000000000" pitchFamily="50" charset="-127"/>
                <a:cs typeface="나눔고딕 ExtraBold"/>
              </a:rPr>
              <a:t> </a:t>
            </a:r>
            <a:r>
              <a:rPr sz="900" b="1" dirty="0">
                <a:latin typeface="나눔고딕 ExtraBold" panose="020D0904000000000000" pitchFamily="50" charset="-127"/>
                <a:ea typeface="나눔고딕 ExtraBold" panose="020D0904000000000000" pitchFamily="50" charset="-127"/>
                <a:cs typeface="나눔고딕 ExtraBold"/>
              </a:rPr>
              <a:t>졸</a:t>
            </a:r>
            <a:r>
              <a:rPr lang="ko-KR" altLang="en-US" sz="900" b="1" dirty="0">
                <a:latin typeface="나눔고딕 ExtraBold" panose="020D0904000000000000" pitchFamily="50" charset="-127"/>
                <a:ea typeface="나눔고딕 ExtraBold" panose="020D0904000000000000" pitchFamily="50" charset="-127"/>
                <a:cs typeface="나눔고딕 ExtraBold"/>
              </a:rPr>
              <a:t>업</a:t>
            </a:r>
            <a:endParaRPr sz="900" dirty="0">
              <a:latin typeface="나눔고딕 ExtraBold" panose="020D0904000000000000" pitchFamily="50" charset="-127"/>
              <a:ea typeface="나눔고딕 ExtraBold" panose="020D0904000000000000" pitchFamily="50" charset="-127"/>
              <a:cs typeface="나눔고딕 ExtraBold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3531848" y="1335634"/>
            <a:ext cx="2552320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latin typeface="나눔고딕 ExtraBold"/>
                <a:cs typeface="나눔고딕 ExtraBold"/>
              </a:rPr>
              <a:t>유재은</a:t>
            </a:r>
            <a:r>
              <a:rPr sz="900" b="1" spc="-40" dirty="0">
                <a:latin typeface="나눔고딕 ExtraBold"/>
                <a:cs typeface="나눔고딕 ExtraBold"/>
              </a:rPr>
              <a:t> </a:t>
            </a:r>
            <a:r>
              <a:rPr sz="900" b="1" dirty="0" err="1">
                <a:latin typeface="나눔고딕 ExtraBold"/>
                <a:cs typeface="나눔고딕 ExtraBold"/>
              </a:rPr>
              <a:t>프랜차이즈</a:t>
            </a:r>
            <a:r>
              <a:rPr sz="900" b="1" spc="-30" dirty="0">
                <a:latin typeface="나눔고딕 ExtraBold"/>
                <a:cs typeface="나눔고딕 ExtraBold"/>
              </a:rPr>
              <a:t> </a:t>
            </a:r>
            <a:r>
              <a:rPr sz="900" b="1" dirty="0" err="1">
                <a:latin typeface="나눔고딕 ExtraBold"/>
                <a:cs typeface="나눔고딕 ExtraBold"/>
              </a:rPr>
              <a:t>연구소</a:t>
            </a:r>
            <a:r>
              <a:rPr sz="900" b="1" spc="-20" dirty="0">
                <a:latin typeface="나눔고딕 ExtraBold"/>
                <a:cs typeface="나눔고딕 ExtraBold"/>
              </a:rPr>
              <a:t> </a:t>
            </a:r>
            <a:r>
              <a:rPr sz="900" b="1" spc="5" dirty="0" err="1">
                <a:latin typeface="나눔고딕 ExtraBold"/>
                <a:cs typeface="나눔고딕 ExtraBold"/>
              </a:rPr>
              <a:t>대표컨설턴트</a:t>
            </a:r>
            <a:endParaRPr sz="900" dirty="0">
              <a:latin typeface="나눔고딕 ExtraBold"/>
              <a:cs typeface="나눔고딕 ExtraBold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3285744" y="2595372"/>
            <a:ext cx="5416550" cy="0"/>
          </a:xfrm>
          <a:custGeom>
            <a:avLst/>
            <a:gdLst/>
            <a:ahLst/>
            <a:cxnLst/>
            <a:rect l="l" t="t" r="r" b="b"/>
            <a:pathLst>
              <a:path w="5416550">
                <a:moveTo>
                  <a:pt x="0" y="0"/>
                </a:moveTo>
                <a:lnTo>
                  <a:pt x="5416296" y="0"/>
                </a:lnTo>
              </a:path>
            </a:pathLst>
          </a:custGeom>
          <a:ln w="12192">
            <a:solidFill>
              <a:srgbClr val="7D7D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3480029" y="1755146"/>
            <a:ext cx="1893016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900" b="1" spc="-5" dirty="0">
                <a:latin typeface="나눔고딕 ExtraBold"/>
                <a:cs typeface="나눔고딕 ExtraBold"/>
              </a:rPr>
              <a:t> </a:t>
            </a:r>
            <a:r>
              <a:rPr sz="900" b="1" spc="-25" dirty="0">
                <a:latin typeface="나눔고딕 ExtraBold"/>
                <a:cs typeface="나눔고딕 ExtraBold"/>
              </a:rPr>
              <a:t> </a:t>
            </a:r>
            <a:r>
              <a:rPr sz="900" b="1" dirty="0">
                <a:latin typeface="나눔고딕 ExtraBold"/>
                <a:cs typeface="나눔고딕 ExtraBold"/>
              </a:rPr>
              <a:t>한국프랜차이즈협회</a:t>
            </a:r>
            <a:r>
              <a:rPr sz="900" b="1" spc="-40" dirty="0">
                <a:latin typeface="나눔고딕 ExtraBold"/>
                <a:cs typeface="나눔고딕 ExtraBold"/>
              </a:rPr>
              <a:t> </a:t>
            </a:r>
            <a:r>
              <a:rPr sz="900" b="1" dirty="0">
                <a:latin typeface="나눔고딕 ExtraBold"/>
                <a:cs typeface="나눔고딕 ExtraBold"/>
              </a:rPr>
              <a:t>/</a:t>
            </a:r>
            <a:r>
              <a:rPr sz="900" b="1" spc="-40" dirty="0">
                <a:latin typeface="나눔고딕 ExtraBold"/>
                <a:cs typeface="나눔고딕 ExtraBold"/>
              </a:rPr>
              <a:t> </a:t>
            </a:r>
            <a:r>
              <a:rPr sz="900" b="1" dirty="0">
                <a:latin typeface="나눔고딕 ExtraBold"/>
                <a:cs typeface="나눔고딕 ExtraBold"/>
              </a:rPr>
              <a:t>이사,</a:t>
            </a:r>
            <a:r>
              <a:rPr sz="900" b="1" spc="-40" dirty="0">
                <a:latin typeface="나눔고딕 ExtraBold"/>
                <a:cs typeface="나눔고딕 ExtraBold"/>
              </a:rPr>
              <a:t> </a:t>
            </a:r>
            <a:r>
              <a:rPr sz="900" b="1" dirty="0">
                <a:latin typeface="나눔고딕 ExtraBold"/>
                <a:cs typeface="나눔고딕 ExtraBold"/>
              </a:rPr>
              <a:t>전문위원</a:t>
            </a:r>
            <a:endParaRPr sz="900" dirty="0">
              <a:latin typeface="나눔고딕 ExtraBold"/>
              <a:cs typeface="나눔고딕 ExtraBold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6051930" y="1647528"/>
            <a:ext cx="2650363" cy="26930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040"/>
              </a:lnSpc>
              <a:spcBef>
                <a:spcPts val="100"/>
              </a:spcBef>
            </a:pPr>
            <a:r>
              <a:rPr lang="en-US" sz="900" b="1" spc="-5" dirty="0">
                <a:latin typeface="나눔고딕 ExtraBold" panose="020D0904000000000000" pitchFamily="50" charset="-127"/>
                <a:ea typeface="나눔고딕 ExtraBold" panose="020D0904000000000000" pitchFamily="50" charset="-127"/>
                <a:cs typeface="나눔고딕 ExtraBold"/>
              </a:rPr>
              <a:t>  2024 </a:t>
            </a:r>
            <a:r>
              <a:rPr sz="900" b="1" dirty="0" err="1">
                <a:latin typeface="나눔고딕 ExtraBold" panose="020D0904000000000000" pitchFamily="50" charset="-127"/>
                <a:ea typeface="나눔고딕 ExtraBold" panose="020D0904000000000000" pitchFamily="50" charset="-127"/>
                <a:cs typeface="나눔고딕 ExtraBold"/>
              </a:rPr>
              <a:t>대한상공회의소</a:t>
            </a:r>
            <a:r>
              <a:rPr lang="en-US" sz="900" b="1" dirty="0">
                <a:latin typeface="나눔고딕 ExtraBold" panose="020D0904000000000000" pitchFamily="50" charset="-127"/>
                <a:ea typeface="나눔고딕 ExtraBold" panose="020D0904000000000000" pitchFamily="50" charset="-127"/>
                <a:cs typeface="나눔고딕 ExtraBold"/>
              </a:rPr>
              <a:t> / </a:t>
            </a:r>
            <a:r>
              <a:rPr lang="ko-KR" altLang="en-US" sz="900" b="1" dirty="0">
                <a:latin typeface="나눔고딕 ExtraBold" panose="020D0904000000000000" pitchFamily="50" charset="-127"/>
                <a:ea typeface="나눔고딕 ExtraBold" panose="020D0904000000000000" pitchFamily="50" charset="-127"/>
                <a:cs typeface="나눔고딕 ExtraBold"/>
              </a:rPr>
              <a:t>전문위원</a:t>
            </a:r>
            <a:br>
              <a:rPr lang="en-US" sz="900" dirty="0">
                <a:latin typeface="나눔고딕 ExtraBold" panose="020D0904000000000000" pitchFamily="50" charset="-127"/>
                <a:ea typeface="나눔고딕 ExtraBold" panose="020D0904000000000000" pitchFamily="50" charset="-127"/>
                <a:cs typeface="나눔고딕 ExtraBold"/>
              </a:rPr>
            </a:br>
            <a:r>
              <a:rPr lang="en-US" sz="900" dirty="0">
                <a:latin typeface="나눔고딕 ExtraBold" panose="020D0904000000000000" pitchFamily="50" charset="-127"/>
                <a:ea typeface="나눔고딕 ExtraBold" panose="020D0904000000000000" pitchFamily="50" charset="-127"/>
                <a:cs typeface="나눔고딕 ExtraBold"/>
              </a:rPr>
              <a:t>            </a:t>
            </a:r>
            <a:r>
              <a:rPr sz="900" b="1" dirty="0" err="1">
                <a:latin typeface="나눔고딕 ExtraBold" panose="020D0904000000000000" pitchFamily="50" charset="-127"/>
                <a:ea typeface="나눔고딕 ExtraBold" panose="020D0904000000000000" pitchFamily="50" charset="-127"/>
                <a:cs typeface="나눔고딕 ExtraBold"/>
              </a:rPr>
              <a:t>한국,해외</a:t>
            </a:r>
            <a:r>
              <a:rPr sz="900" b="1" spc="-30" dirty="0">
                <a:latin typeface="나눔고딕 ExtraBold" panose="020D0904000000000000" pitchFamily="50" charset="-127"/>
                <a:ea typeface="나눔고딕 ExtraBold" panose="020D0904000000000000" pitchFamily="50" charset="-127"/>
                <a:cs typeface="나눔고딕 ExtraBold"/>
              </a:rPr>
              <a:t> </a:t>
            </a:r>
            <a:r>
              <a:rPr sz="900" b="1" dirty="0">
                <a:latin typeface="나눔고딕 ExtraBold" panose="020D0904000000000000" pitchFamily="50" charset="-127"/>
                <a:ea typeface="나눔고딕 ExtraBold" panose="020D0904000000000000" pitchFamily="50" charset="-127"/>
                <a:cs typeface="나눔고딕 ExtraBold"/>
              </a:rPr>
              <a:t>프랜차이즈</a:t>
            </a:r>
            <a:r>
              <a:rPr sz="900" b="1" spc="-30" dirty="0">
                <a:latin typeface="나눔고딕 ExtraBold" panose="020D0904000000000000" pitchFamily="50" charset="-127"/>
                <a:ea typeface="나눔고딕 ExtraBold" panose="020D0904000000000000" pitchFamily="50" charset="-127"/>
                <a:cs typeface="나눔고딕 ExtraBold"/>
              </a:rPr>
              <a:t> </a:t>
            </a:r>
            <a:r>
              <a:rPr sz="900" b="1" dirty="0" err="1">
                <a:latin typeface="나눔고딕 ExtraBold" panose="020D0904000000000000" pitchFamily="50" charset="-127"/>
                <a:ea typeface="나눔고딕 ExtraBold" panose="020D0904000000000000" pitchFamily="50" charset="-127"/>
                <a:cs typeface="나눔고딕 ExtraBold"/>
              </a:rPr>
              <a:t>진출</a:t>
            </a:r>
            <a:r>
              <a:rPr sz="900" b="1" spc="-20" dirty="0">
                <a:latin typeface="나눔고딕 ExtraBold" panose="020D0904000000000000" pitchFamily="50" charset="-127"/>
                <a:ea typeface="나눔고딕 ExtraBold" panose="020D0904000000000000" pitchFamily="50" charset="-127"/>
                <a:cs typeface="나눔고딕 ExtraBold"/>
              </a:rPr>
              <a:t> </a:t>
            </a:r>
            <a:r>
              <a:rPr sz="900" b="1" dirty="0" err="1">
                <a:latin typeface="나눔고딕 ExtraBold" panose="020D0904000000000000" pitchFamily="50" charset="-127"/>
                <a:ea typeface="나눔고딕 ExtraBold" panose="020D0904000000000000" pitchFamily="50" charset="-127"/>
                <a:cs typeface="나눔고딕 ExtraBold"/>
              </a:rPr>
              <a:t>실태조사</a:t>
            </a:r>
            <a:endParaRPr sz="900" dirty="0">
              <a:latin typeface="나눔고딕 ExtraBold" panose="020D0904000000000000" pitchFamily="50" charset="-127"/>
              <a:ea typeface="나눔고딕 ExtraBold" panose="020D0904000000000000" pitchFamily="50" charset="-127"/>
              <a:cs typeface="나눔고딕 ExtraBold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4504054" y="6594998"/>
            <a:ext cx="151130" cy="142875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z="800" b="1" dirty="0">
                <a:latin typeface="나눔고딕 ExtraBold"/>
                <a:cs typeface="나눔고딕 ExtraBold"/>
              </a:rPr>
              <a:pPr marL="38100">
                <a:lnSpc>
                  <a:spcPct val="100000"/>
                </a:lnSpc>
                <a:spcBef>
                  <a:spcPts val="40"/>
                </a:spcBef>
              </a:pPr>
              <a:t>4</a:t>
            </a:fld>
            <a:endParaRPr sz="800">
              <a:latin typeface="나눔고딕 ExtraBold"/>
              <a:cs typeface="나눔고딕 ExtraBold"/>
            </a:endParaRPr>
          </a:p>
        </p:txBody>
      </p:sp>
      <p:pic>
        <p:nvPicPr>
          <p:cNvPr id="1026" name="Picture 2" descr="한국시장의 프랜차이즈 전략">
            <a:extLst>
              <a:ext uri="{FF2B5EF4-FFF2-40B4-BE49-F238E27FC236}">
                <a16:creationId xmlns:a16="http://schemas.microsoft.com/office/drawing/2014/main" id="{026DAB83-D10D-D454-673B-A7FDE7989D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380" y="4544414"/>
            <a:ext cx="999719" cy="148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한국시장의 프랜차이즈 전략 2">
            <a:extLst>
              <a:ext uri="{FF2B5EF4-FFF2-40B4-BE49-F238E27FC236}">
                <a16:creationId xmlns:a16="http://schemas.microsoft.com/office/drawing/2014/main" id="{25FB2D58-F298-F906-C041-BAC608E7E0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351" y="3570482"/>
            <a:ext cx="992824" cy="147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object 20">
            <a:extLst>
              <a:ext uri="{FF2B5EF4-FFF2-40B4-BE49-F238E27FC236}">
                <a16:creationId xmlns:a16="http://schemas.microsoft.com/office/drawing/2014/main" id="{16308FC3-9820-75DB-DB1C-9B06F34E6494}"/>
              </a:ext>
            </a:extLst>
          </p:cNvPr>
          <p:cNvSpPr/>
          <p:nvPr/>
        </p:nvSpPr>
        <p:spPr>
          <a:xfrm>
            <a:off x="3285744" y="5343383"/>
            <a:ext cx="5416550" cy="0"/>
          </a:xfrm>
          <a:custGeom>
            <a:avLst/>
            <a:gdLst/>
            <a:ahLst/>
            <a:cxnLst/>
            <a:rect l="l" t="t" r="r" b="b"/>
            <a:pathLst>
              <a:path w="5416550">
                <a:moveTo>
                  <a:pt x="0" y="0"/>
                </a:moveTo>
                <a:lnTo>
                  <a:pt x="5416296" y="0"/>
                </a:lnTo>
              </a:path>
            </a:pathLst>
          </a:custGeom>
          <a:ln w="12192">
            <a:solidFill>
              <a:srgbClr val="7D7D7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1" name="object 20">
            <a:extLst>
              <a:ext uri="{FF2B5EF4-FFF2-40B4-BE49-F238E27FC236}">
                <a16:creationId xmlns:a16="http://schemas.microsoft.com/office/drawing/2014/main" id="{40B730D4-9934-5155-0F80-8E8BCCBAE91A}"/>
              </a:ext>
            </a:extLst>
          </p:cNvPr>
          <p:cNvSpPr/>
          <p:nvPr/>
        </p:nvSpPr>
        <p:spPr>
          <a:xfrm>
            <a:off x="3283077" y="4581525"/>
            <a:ext cx="5416550" cy="0"/>
          </a:xfrm>
          <a:custGeom>
            <a:avLst/>
            <a:gdLst/>
            <a:ahLst/>
            <a:cxnLst/>
            <a:rect l="l" t="t" r="r" b="b"/>
            <a:pathLst>
              <a:path w="5416550">
                <a:moveTo>
                  <a:pt x="0" y="0"/>
                </a:moveTo>
                <a:lnTo>
                  <a:pt x="5416296" y="0"/>
                </a:lnTo>
              </a:path>
            </a:pathLst>
          </a:custGeom>
          <a:ln w="12192">
            <a:solidFill>
              <a:srgbClr val="7D7D7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4D464B26-D3F7-A8E5-B486-47E0C96EEEE5}"/>
              </a:ext>
            </a:extLst>
          </p:cNvPr>
          <p:cNvSpPr txBox="1"/>
          <p:nvPr/>
        </p:nvSpPr>
        <p:spPr>
          <a:xfrm>
            <a:off x="3347864" y="3933056"/>
            <a:ext cx="23102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‘</a:t>
            </a:r>
            <a:r>
              <a:rPr lang="ko-KR" altLang="en-US" sz="10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천하일품</a:t>
            </a:r>
            <a:r>
              <a:rPr lang="en-US" altLang="ko-KR" sz="10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’ </a:t>
            </a:r>
            <a:r>
              <a:rPr lang="ko-KR" altLang="en-US" sz="10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외식 프랜차이즈</a:t>
            </a:r>
            <a:r>
              <a:rPr lang="en-US" altLang="ko-KR" sz="10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/</a:t>
            </a:r>
            <a:r>
              <a:rPr lang="ko-KR" altLang="en-US" sz="10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사업 본부장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F516A3F-50F6-0924-5B69-1912FD2C7B70}"/>
              </a:ext>
            </a:extLst>
          </p:cNvPr>
          <p:cNvSpPr txBox="1"/>
          <p:nvPr/>
        </p:nvSpPr>
        <p:spPr>
          <a:xfrm>
            <a:off x="3255984" y="3209201"/>
            <a:ext cx="4809985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397760" indent="-73660">
              <a:lnSpc>
                <a:spcPct val="100000"/>
              </a:lnSpc>
              <a:buChar char="-"/>
              <a:tabLst>
                <a:tab pos="2398395" algn="l"/>
              </a:tabLst>
            </a:pPr>
            <a:r>
              <a:rPr lang="ko-KR" altLang="en-US" sz="900" dirty="0">
                <a:latin typeface="나눔고딕"/>
                <a:cs typeface="나눔고딕"/>
              </a:rPr>
              <a:t>성균관대</a:t>
            </a:r>
            <a:r>
              <a:rPr lang="ko-KR" altLang="en-US" sz="900" spc="-40" dirty="0">
                <a:latin typeface="나눔고딕"/>
                <a:cs typeface="나눔고딕"/>
              </a:rPr>
              <a:t> </a:t>
            </a:r>
            <a:r>
              <a:rPr lang="ko-KR" altLang="en-US" sz="900" dirty="0">
                <a:latin typeface="나눔고딕"/>
                <a:cs typeface="나눔고딕"/>
              </a:rPr>
              <a:t>직영점</a:t>
            </a:r>
            <a:r>
              <a:rPr lang="ko-KR" altLang="en-US" sz="900" spc="-30" dirty="0">
                <a:latin typeface="나눔고딕"/>
                <a:cs typeface="나눔고딕"/>
              </a:rPr>
              <a:t> </a:t>
            </a:r>
            <a:r>
              <a:rPr lang="ko-KR" altLang="en-US" sz="900" dirty="0">
                <a:latin typeface="나눔고딕"/>
                <a:cs typeface="나눔고딕"/>
              </a:rPr>
              <a:t>일 평균</a:t>
            </a:r>
            <a:r>
              <a:rPr lang="ko-KR" altLang="en-US" sz="900" spc="-20" dirty="0">
                <a:latin typeface="나눔고딕"/>
                <a:cs typeface="나눔고딕"/>
              </a:rPr>
              <a:t> </a:t>
            </a:r>
            <a:r>
              <a:rPr lang="en-US" altLang="ko-KR" sz="900" spc="-5" dirty="0">
                <a:latin typeface="나눔고딕"/>
                <a:cs typeface="나눔고딕"/>
              </a:rPr>
              <a:t>18</a:t>
            </a:r>
            <a:r>
              <a:rPr lang="ko-KR" altLang="en-US" sz="900" spc="-5" dirty="0">
                <a:latin typeface="나눔고딕"/>
                <a:cs typeface="나눔고딕"/>
              </a:rPr>
              <a:t>회전</a:t>
            </a:r>
            <a:r>
              <a:rPr lang="en-US" altLang="ko-KR" sz="900" spc="-5" dirty="0">
                <a:latin typeface="나눔고딕"/>
                <a:cs typeface="나눔고딕"/>
              </a:rPr>
              <a:t>(10</a:t>
            </a:r>
            <a:r>
              <a:rPr lang="ko-KR" altLang="en-US" sz="900" spc="-5" dirty="0">
                <a:latin typeface="나눔고딕"/>
                <a:cs typeface="나눔고딕"/>
              </a:rPr>
              <a:t>석</a:t>
            </a:r>
            <a:r>
              <a:rPr lang="en-US" altLang="ko-KR" sz="900" spc="-5" dirty="0">
                <a:latin typeface="나눔고딕"/>
                <a:cs typeface="나눔고딕"/>
              </a:rPr>
              <a:t>)</a:t>
            </a:r>
            <a:r>
              <a:rPr lang="ko-KR" altLang="en-US" sz="900" spc="-10" dirty="0">
                <a:latin typeface="나눔고딕"/>
                <a:cs typeface="나눔고딕"/>
              </a:rPr>
              <a:t> </a:t>
            </a:r>
            <a:r>
              <a:rPr lang="ko-KR" altLang="en-US" sz="900" spc="5" dirty="0">
                <a:latin typeface="나눔고딕"/>
                <a:cs typeface="나눔고딕"/>
              </a:rPr>
              <a:t>달성</a:t>
            </a:r>
            <a:endParaRPr lang="ko-KR" altLang="en-US" sz="900" dirty="0">
              <a:latin typeface="나눔고딕"/>
              <a:cs typeface="나눔고딕"/>
            </a:endParaRPr>
          </a:p>
          <a:p>
            <a:pPr marL="2397760" indent="-73660">
              <a:lnSpc>
                <a:spcPct val="100000"/>
              </a:lnSpc>
              <a:buChar char="-"/>
              <a:tabLst>
                <a:tab pos="2398395" algn="l"/>
              </a:tabLst>
            </a:pPr>
            <a:r>
              <a:rPr lang="ko-KR" altLang="en-US" sz="900" dirty="0">
                <a:latin typeface="나눔고딕"/>
                <a:cs typeface="나눔고딕"/>
              </a:rPr>
              <a:t>인하대</a:t>
            </a:r>
            <a:r>
              <a:rPr lang="ko-KR" altLang="en-US" sz="900" spc="-30" dirty="0">
                <a:latin typeface="나눔고딕"/>
                <a:cs typeface="나눔고딕"/>
              </a:rPr>
              <a:t> </a:t>
            </a:r>
            <a:r>
              <a:rPr lang="ko-KR" altLang="en-US" sz="900" dirty="0">
                <a:latin typeface="나눔고딕"/>
                <a:cs typeface="나눔고딕"/>
              </a:rPr>
              <a:t>직영점</a:t>
            </a:r>
            <a:r>
              <a:rPr lang="ko-KR" altLang="en-US" sz="900" spc="-20" dirty="0">
                <a:latin typeface="나눔고딕"/>
                <a:cs typeface="나눔고딕"/>
              </a:rPr>
              <a:t> </a:t>
            </a:r>
            <a:r>
              <a:rPr lang="ko-KR" altLang="en-US" sz="900" dirty="0">
                <a:latin typeface="나눔고딕"/>
                <a:cs typeface="나눔고딕"/>
              </a:rPr>
              <a:t>일</a:t>
            </a:r>
            <a:r>
              <a:rPr lang="ko-KR" altLang="en-US" sz="900" spc="-25" dirty="0">
                <a:latin typeface="나눔고딕"/>
                <a:cs typeface="나눔고딕"/>
              </a:rPr>
              <a:t> </a:t>
            </a:r>
            <a:r>
              <a:rPr lang="ko-KR" altLang="en-US" sz="900" dirty="0">
                <a:latin typeface="나눔고딕"/>
                <a:cs typeface="나눔고딕"/>
              </a:rPr>
              <a:t>평균</a:t>
            </a:r>
            <a:r>
              <a:rPr lang="ko-KR" altLang="en-US" sz="900" spc="-20" dirty="0">
                <a:latin typeface="나눔고딕"/>
                <a:cs typeface="나눔고딕"/>
              </a:rPr>
              <a:t> </a:t>
            </a:r>
            <a:r>
              <a:rPr lang="en-US" altLang="ko-KR" sz="900" spc="-5" dirty="0">
                <a:latin typeface="나눔고딕"/>
                <a:cs typeface="나눔고딕"/>
              </a:rPr>
              <a:t>10</a:t>
            </a:r>
            <a:r>
              <a:rPr lang="ko-KR" altLang="en-US" sz="900" spc="-5" dirty="0">
                <a:latin typeface="나눔고딕"/>
                <a:cs typeface="나눔고딕"/>
              </a:rPr>
              <a:t>회전 </a:t>
            </a:r>
            <a:r>
              <a:rPr lang="en-US" altLang="ko-KR" sz="900" spc="-5" dirty="0">
                <a:latin typeface="나눔고딕"/>
                <a:cs typeface="나눔고딕"/>
              </a:rPr>
              <a:t>(43</a:t>
            </a:r>
            <a:r>
              <a:rPr lang="ko-KR" altLang="en-US" sz="900" spc="-5" dirty="0">
                <a:latin typeface="나눔고딕"/>
                <a:cs typeface="나눔고딕"/>
              </a:rPr>
              <a:t>석</a:t>
            </a:r>
            <a:r>
              <a:rPr lang="en-US" altLang="ko-KR" sz="900" spc="-5" dirty="0">
                <a:latin typeface="나눔고딕"/>
                <a:cs typeface="나눔고딕"/>
              </a:rPr>
              <a:t>)</a:t>
            </a:r>
            <a:r>
              <a:rPr lang="ko-KR" altLang="en-US" sz="900" spc="-20" dirty="0">
                <a:latin typeface="나눔고딕"/>
                <a:cs typeface="나눔고딕"/>
              </a:rPr>
              <a:t> </a:t>
            </a:r>
            <a:r>
              <a:rPr lang="ko-KR" altLang="en-US" sz="900" spc="5" dirty="0">
                <a:latin typeface="나눔고딕"/>
                <a:cs typeface="나눔고딕"/>
              </a:rPr>
              <a:t>달성</a:t>
            </a:r>
            <a:endParaRPr lang="ko-KR" altLang="en-US" sz="900" dirty="0">
              <a:latin typeface="나눔고딕"/>
              <a:cs typeface="나눔고딕"/>
            </a:endParaRPr>
          </a:p>
          <a:p>
            <a:pPr marL="2397760" indent="-73660">
              <a:lnSpc>
                <a:spcPct val="100000"/>
              </a:lnSpc>
              <a:buChar char="-"/>
              <a:tabLst>
                <a:tab pos="2398395" algn="l"/>
              </a:tabLst>
            </a:pPr>
            <a:r>
              <a:rPr lang="ko-KR" altLang="en-US" sz="900" dirty="0">
                <a:latin typeface="나눔고딕"/>
                <a:cs typeface="나눔고딕"/>
              </a:rPr>
              <a:t>직영점</a:t>
            </a:r>
            <a:r>
              <a:rPr lang="ko-KR" altLang="en-US" sz="900" spc="-35" dirty="0">
                <a:latin typeface="나눔고딕"/>
                <a:cs typeface="나눔고딕"/>
              </a:rPr>
              <a:t> </a:t>
            </a:r>
            <a:r>
              <a:rPr lang="en-US" altLang="ko-KR" sz="900" spc="-5" dirty="0">
                <a:latin typeface="나눔고딕"/>
                <a:cs typeface="나눔고딕"/>
              </a:rPr>
              <a:t>3</a:t>
            </a:r>
            <a:r>
              <a:rPr lang="ko-KR" altLang="en-US" sz="900" spc="-5" dirty="0">
                <a:latin typeface="나눔고딕"/>
                <a:cs typeface="나눔고딕"/>
              </a:rPr>
              <a:t>개</a:t>
            </a:r>
            <a:r>
              <a:rPr lang="en-US" altLang="ko-KR" sz="900" spc="-5" dirty="0">
                <a:latin typeface="나눔고딕"/>
                <a:cs typeface="나눔고딕"/>
              </a:rPr>
              <a:t>,</a:t>
            </a:r>
            <a:r>
              <a:rPr lang="ko-KR" altLang="en-US" sz="900" spc="-20" dirty="0">
                <a:latin typeface="나눔고딕"/>
                <a:cs typeface="나눔고딕"/>
              </a:rPr>
              <a:t> </a:t>
            </a:r>
            <a:r>
              <a:rPr lang="ko-KR" altLang="en-US" sz="900" dirty="0">
                <a:latin typeface="나눔고딕"/>
                <a:cs typeface="나눔고딕"/>
              </a:rPr>
              <a:t>가맹점</a:t>
            </a:r>
            <a:r>
              <a:rPr lang="ko-KR" altLang="en-US" sz="900" spc="-40" dirty="0">
                <a:latin typeface="나눔고딕"/>
                <a:cs typeface="나눔고딕"/>
              </a:rPr>
              <a:t> </a:t>
            </a:r>
            <a:r>
              <a:rPr lang="en-US" altLang="ko-KR" sz="900" spc="-5" dirty="0">
                <a:latin typeface="나눔고딕"/>
                <a:cs typeface="나눔고딕"/>
              </a:rPr>
              <a:t>7</a:t>
            </a:r>
            <a:r>
              <a:rPr lang="ko-KR" altLang="en-US" sz="900" spc="-5" dirty="0">
                <a:latin typeface="나눔고딕"/>
                <a:cs typeface="나눔고딕"/>
              </a:rPr>
              <a:t>개</a:t>
            </a:r>
            <a:r>
              <a:rPr lang="ko-KR" altLang="en-US" sz="900" spc="-20" dirty="0">
                <a:latin typeface="나눔고딕"/>
                <a:cs typeface="나눔고딕"/>
              </a:rPr>
              <a:t> </a:t>
            </a:r>
            <a:r>
              <a:rPr lang="ko-KR" altLang="en-US" sz="900" dirty="0">
                <a:latin typeface="나눔고딕"/>
                <a:cs typeface="나눔고딕"/>
              </a:rPr>
              <a:t>오픈</a:t>
            </a:r>
            <a:r>
              <a:rPr lang="ko-KR" altLang="en-US" sz="900" spc="-20" dirty="0">
                <a:latin typeface="나눔고딕"/>
                <a:cs typeface="나눔고딕"/>
              </a:rPr>
              <a:t> </a:t>
            </a:r>
            <a:r>
              <a:rPr lang="ko-KR" altLang="en-US" sz="900" spc="5" dirty="0">
                <a:latin typeface="나눔고딕"/>
                <a:cs typeface="나눔고딕"/>
              </a:rPr>
              <a:t>운영</a:t>
            </a:r>
            <a:endParaRPr lang="ko-KR" altLang="en-US" sz="900" dirty="0">
              <a:latin typeface="나눔고딕"/>
              <a:cs typeface="나눔고딕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46CA08CA-6412-1C3B-28E6-D616EDF172CF}"/>
              </a:ext>
            </a:extLst>
          </p:cNvPr>
          <p:cNvSpPr txBox="1"/>
          <p:nvPr/>
        </p:nvSpPr>
        <p:spPr>
          <a:xfrm>
            <a:off x="3347864" y="3326795"/>
            <a:ext cx="221086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‘</a:t>
            </a:r>
            <a:r>
              <a:rPr lang="ko-KR" altLang="en-US" sz="10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오병이어</a:t>
            </a:r>
            <a:r>
              <a:rPr lang="en-US" altLang="ko-KR" sz="10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’ </a:t>
            </a:r>
            <a:r>
              <a:rPr lang="ko-KR" altLang="en-US" sz="10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외식 프랜차이즈 </a:t>
            </a:r>
            <a:r>
              <a:rPr lang="en-US" altLang="ko-KR" sz="10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CEO/</a:t>
            </a:r>
            <a:r>
              <a:rPr lang="ko-KR" altLang="en-US" sz="10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대표</a:t>
            </a:r>
          </a:p>
        </p:txBody>
      </p:sp>
      <p:sp>
        <p:nvSpPr>
          <p:cNvPr id="46" name="object 38">
            <a:extLst>
              <a:ext uri="{FF2B5EF4-FFF2-40B4-BE49-F238E27FC236}">
                <a16:creationId xmlns:a16="http://schemas.microsoft.com/office/drawing/2014/main" id="{87253A59-5C6F-28F3-341F-EFA691CB4840}"/>
              </a:ext>
            </a:extLst>
          </p:cNvPr>
          <p:cNvSpPr txBox="1"/>
          <p:nvPr/>
        </p:nvSpPr>
        <p:spPr>
          <a:xfrm>
            <a:off x="6046945" y="1301809"/>
            <a:ext cx="2650363" cy="26930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040"/>
              </a:lnSpc>
              <a:spcBef>
                <a:spcPts val="100"/>
              </a:spcBef>
            </a:pPr>
            <a:r>
              <a:rPr lang="en-US" sz="900" b="1" spc="-5" dirty="0">
                <a:latin typeface="나눔고딕 ExtraBold" panose="020D0904000000000000" pitchFamily="50" charset="-127"/>
                <a:ea typeface="나눔고딕 ExtraBold" panose="020D0904000000000000" pitchFamily="50" charset="-127"/>
                <a:cs typeface="나눔고딕 ExtraBold"/>
              </a:rPr>
              <a:t>  2024 </a:t>
            </a:r>
            <a:r>
              <a:rPr lang="ko-KR" altLang="en-US" sz="900" b="1" spc="-5" dirty="0">
                <a:latin typeface="나눔고딕 ExtraBold" panose="020D0904000000000000" pitchFamily="50" charset="-127"/>
                <a:ea typeface="나눔고딕 ExtraBold" panose="020D0904000000000000" pitchFamily="50" charset="-127"/>
                <a:cs typeface="나눔고딕 ExtraBold"/>
              </a:rPr>
              <a:t>해외진출 브랜드 </a:t>
            </a:r>
            <a:r>
              <a:rPr lang="en-US" altLang="ko-KR" sz="900" b="1" spc="-5" dirty="0">
                <a:latin typeface="나눔고딕 ExtraBold" panose="020D0904000000000000" pitchFamily="50" charset="-127"/>
                <a:ea typeface="나눔고딕 ExtraBold" panose="020D0904000000000000" pitchFamily="50" charset="-127"/>
                <a:cs typeface="나눔고딕 ExtraBold"/>
              </a:rPr>
              <a:t>/ </a:t>
            </a:r>
            <a:r>
              <a:rPr lang="ko-KR" altLang="en-US" sz="900" b="1" spc="-5" dirty="0">
                <a:latin typeface="나눔고딕 ExtraBold" panose="020D0904000000000000" pitchFamily="50" charset="-127"/>
                <a:ea typeface="나눔고딕 ExtraBold" panose="020D0904000000000000" pitchFamily="50" charset="-127"/>
                <a:cs typeface="나눔고딕 ExtraBold"/>
              </a:rPr>
              <a:t>전문위원</a:t>
            </a:r>
            <a:br>
              <a:rPr lang="en-US" sz="900" dirty="0">
                <a:latin typeface="나눔고딕 ExtraBold" panose="020D0904000000000000" pitchFamily="50" charset="-127"/>
                <a:ea typeface="나눔고딕 ExtraBold" panose="020D0904000000000000" pitchFamily="50" charset="-127"/>
                <a:cs typeface="나눔고딕 ExtraBold"/>
              </a:rPr>
            </a:br>
            <a:r>
              <a:rPr lang="en-US" sz="900" dirty="0">
                <a:latin typeface="나눔고딕 ExtraBold" panose="020D0904000000000000" pitchFamily="50" charset="-127"/>
                <a:ea typeface="나눔고딕 ExtraBold" panose="020D0904000000000000" pitchFamily="50" charset="-127"/>
                <a:cs typeface="나눔고딕 ExtraBold"/>
              </a:rPr>
              <a:t>            </a:t>
            </a:r>
            <a:r>
              <a:rPr lang="ko-KR" altLang="en-US" sz="900" b="1" dirty="0">
                <a:latin typeface="나눔고딕 ExtraBold" panose="020D0904000000000000" pitchFamily="50" charset="-127"/>
                <a:ea typeface="나눔고딕 ExtraBold" panose="020D0904000000000000" pitchFamily="50" charset="-127"/>
                <a:cs typeface="나눔고딕 ExtraBold"/>
              </a:rPr>
              <a:t>무역협회 브랜드 선정</a:t>
            </a:r>
            <a:endParaRPr sz="900" dirty="0">
              <a:latin typeface="나눔고딕 ExtraBold" panose="020D0904000000000000" pitchFamily="50" charset="-127"/>
              <a:ea typeface="나눔고딕 ExtraBold" panose="020D0904000000000000" pitchFamily="50" charset="-127"/>
              <a:cs typeface="나눔고딕 ExtraBold"/>
            </a:endParaRPr>
          </a:p>
        </p:txBody>
      </p:sp>
      <p:sp>
        <p:nvSpPr>
          <p:cNvPr id="47" name="object 38">
            <a:extLst>
              <a:ext uri="{FF2B5EF4-FFF2-40B4-BE49-F238E27FC236}">
                <a16:creationId xmlns:a16="http://schemas.microsoft.com/office/drawing/2014/main" id="{01713B3E-323A-3565-7B64-72FB65EB7A88}"/>
              </a:ext>
            </a:extLst>
          </p:cNvPr>
          <p:cNvSpPr txBox="1"/>
          <p:nvPr/>
        </p:nvSpPr>
        <p:spPr>
          <a:xfrm>
            <a:off x="6040104" y="959213"/>
            <a:ext cx="2650363" cy="26930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040"/>
              </a:lnSpc>
              <a:spcBef>
                <a:spcPts val="100"/>
              </a:spcBef>
            </a:pPr>
            <a:r>
              <a:rPr lang="en-US" sz="900" b="1" spc="-5" dirty="0">
                <a:latin typeface="나눔고딕 ExtraBold" panose="020D0904000000000000" pitchFamily="50" charset="-127"/>
                <a:ea typeface="나눔고딕 ExtraBold" panose="020D0904000000000000" pitchFamily="50" charset="-127"/>
                <a:cs typeface="나눔고딕 ExtraBold"/>
              </a:rPr>
              <a:t>  2024 </a:t>
            </a:r>
            <a:r>
              <a:rPr lang="ko-KR" altLang="en-US" sz="900" b="1" spc="-5" dirty="0">
                <a:latin typeface="나눔고딕 ExtraBold" panose="020D0904000000000000" pitchFamily="50" charset="-127"/>
                <a:ea typeface="나눔고딕 ExtraBold" panose="020D0904000000000000" pitchFamily="50" charset="-127"/>
                <a:cs typeface="나눔고딕 ExtraBold"/>
              </a:rPr>
              <a:t>산업자원부</a:t>
            </a:r>
            <a:r>
              <a:rPr lang="en-US" altLang="ko-KR" sz="900" b="1" spc="-5" dirty="0">
                <a:latin typeface="나눔고딕 ExtraBold" panose="020D0904000000000000" pitchFamily="50" charset="-127"/>
                <a:ea typeface="나눔고딕 ExtraBold" panose="020D0904000000000000" pitchFamily="50" charset="-127"/>
                <a:cs typeface="나눔고딕 ExtraBold"/>
              </a:rPr>
              <a:t> / </a:t>
            </a:r>
            <a:r>
              <a:rPr lang="ko-KR" altLang="en-US" sz="900" b="1" spc="-5" dirty="0">
                <a:latin typeface="나눔고딕 ExtraBold" panose="020D0904000000000000" pitchFamily="50" charset="-127"/>
                <a:ea typeface="나눔고딕 ExtraBold" panose="020D0904000000000000" pitchFamily="50" charset="-127"/>
                <a:cs typeface="나눔고딕 ExtraBold"/>
              </a:rPr>
              <a:t>전문위원 </a:t>
            </a:r>
            <a:br>
              <a:rPr lang="en-US" sz="900" dirty="0">
                <a:latin typeface="나눔고딕 ExtraBold" panose="020D0904000000000000" pitchFamily="50" charset="-127"/>
                <a:ea typeface="나눔고딕 ExtraBold" panose="020D0904000000000000" pitchFamily="50" charset="-127"/>
                <a:cs typeface="나눔고딕 ExtraBold"/>
              </a:rPr>
            </a:br>
            <a:r>
              <a:rPr lang="en-US" sz="900" dirty="0">
                <a:latin typeface="나눔고딕 ExtraBold" panose="020D0904000000000000" pitchFamily="50" charset="-127"/>
                <a:ea typeface="나눔고딕 ExtraBold" panose="020D0904000000000000" pitchFamily="50" charset="-127"/>
                <a:cs typeface="나눔고딕 ExtraBold"/>
              </a:rPr>
              <a:t>            </a:t>
            </a:r>
            <a:r>
              <a:rPr lang="ko-KR" altLang="en-US" sz="900" b="1" dirty="0">
                <a:latin typeface="나눔고딕 ExtraBold" panose="020D0904000000000000" pitchFamily="50" charset="-127"/>
                <a:ea typeface="나눔고딕 ExtraBold" panose="020D0904000000000000" pitchFamily="50" charset="-127"/>
                <a:cs typeface="나눔고딕 ExtraBold"/>
              </a:rPr>
              <a:t>프랜차이즈 종합시스템 구축</a:t>
            </a:r>
            <a:endParaRPr sz="900" dirty="0">
              <a:latin typeface="나눔고딕 ExtraBold" panose="020D0904000000000000" pitchFamily="50" charset="-127"/>
              <a:ea typeface="나눔고딕 ExtraBold" panose="020D0904000000000000" pitchFamily="50" charset="-127"/>
              <a:cs typeface="나눔고딕 ExtraBold"/>
            </a:endParaRPr>
          </a:p>
        </p:txBody>
      </p:sp>
      <p:pic>
        <p:nvPicPr>
          <p:cNvPr id="4" name="object 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028015" y="2487584"/>
            <a:ext cx="995386" cy="1478080"/>
          </a:xfrm>
          <a:prstGeom prst="rect">
            <a:avLst/>
          </a:prstGeom>
        </p:spPr>
      </p:pic>
      <p:pic>
        <p:nvPicPr>
          <p:cNvPr id="39" name="그림 38">
            <a:extLst>
              <a:ext uri="{FF2B5EF4-FFF2-40B4-BE49-F238E27FC236}">
                <a16:creationId xmlns:a16="http://schemas.microsoft.com/office/drawing/2014/main" id="{19615371-10A8-B8ED-DD8F-1913A18266D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4331" y="783819"/>
            <a:ext cx="1867142" cy="80616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object 38"/>
          <p:cNvSpPr txBox="1">
            <a:spLocks noGrp="1"/>
          </p:cNvSpPr>
          <p:nvPr>
            <p:ph type="sldNum" sz="quarter" idx="7"/>
          </p:nvPr>
        </p:nvSpPr>
        <p:spPr>
          <a:xfrm>
            <a:off x="4471670" y="6603186"/>
            <a:ext cx="214629" cy="142875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pPr marL="38100">
                <a:lnSpc>
                  <a:spcPct val="100000"/>
                </a:lnSpc>
                <a:spcBef>
                  <a:spcPts val="40"/>
                </a:spcBef>
              </a:pPr>
              <a:t>40</a:t>
            </a:fld>
            <a:endParaRPr dirty="0"/>
          </a:p>
        </p:txBody>
      </p:sp>
      <p:sp>
        <p:nvSpPr>
          <p:cNvPr id="23" name="object 6">
            <a:extLst>
              <a:ext uri="{FF2B5EF4-FFF2-40B4-BE49-F238E27FC236}">
                <a16:creationId xmlns:a16="http://schemas.microsoft.com/office/drawing/2014/main" id="{3E370663-E319-06A7-E72D-B2EBD3A753D0}"/>
              </a:ext>
            </a:extLst>
          </p:cNvPr>
          <p:cNvSpPr/>
          <p:nvPr/>
        </p:nvSpPr>
        <p:spPr>
          <a:xfrm>
            <a:off x="257139" y="836712"/>
            <a:ext cx="8703409" cy="2822006"/>
          </a:xfrm>
          <a:custGeom>
            <a:avLst/>
            <a:gdLst/>
            <a:ahLst/>
            <a:cxnLst/>
            <a:rect l="l" t="t" r="r" b="b"/>
            <a:pathLst>
              <a:path w="4276090" h="1723389">
                <a:moveTo>
                  <a:pt x="0" y="1723136"/>
                </a:moveTo>
                <a:lnTo>
                  <a:pt x="4276090" y="1723136"/>
                </a:lnTo>
                <a:lnTo>
                  <a:pt x="4276090" y="0"/>
                </a:lnTo>
                <a:lnTo>
                  <a:pt x="0" y="0"/>
                </a:lnTo>
                <a:lnTo>
                  <a:pt x="0" y="1723136"/>
                </a:lnTo>
                <a:close/>
              </a:path>
            </a:pathLst>
          </a:custGeom>
          <a:ln w="28955">
            <a:solidFill>
              <a:srgbClr val="E6EBF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18">
            <a:extLst>
              <a:ext uri="{FF2B5EF4-FFF2-40B4-BE49-F238E27FC236}">
                <a16:creationId xmlns:a16="http://schemas.microsoft.com/office/drawing/2014/main" id="{1F8D4137-BE4E-839D-0FB4-469C9DD2F283}"/>
              </a:ext>
            </a:extLst>
          </p:cNvPr>
          <p:cNvSpPr txBox="1"/>
          <p:nvPr/>
        </p:nvSpPr>
        <p:spPr>
          <a:xfrm>
            <a:off x="414671" y="1772816"/>
            <a:ext cx="2213113" cy="682238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0"/>
              </a:spcBef>
            </a:pPr>
            <a:r>
              <a:rPr sz="900" b="1" spc="5" dirty="0">
                <a:latin typeface="나눔고딕 ExtraBold"/>
                <a:cs typeface="나눔고딕 ExtraBold"/>
              </a:rPr>
              <a:t>컨설</a:t>
            </a:r>
            <a:r>
              <a:rPr sz="900" b="1" dirty="0">
                <a:latin typeface="나눔고딕 ExtraBold"/>
                <a:cs typeface="나눔고딕 ExtraBold"/>
              </a:rPr>
              <a:t>팅</a:t>
            </a:r>
            <a:r>
              <a:rPr sz="900" b="1" spc="-55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내용</a:t>
            </a:r>
            <a:endParaRPr sz="900" dirty="0">
              <a:latin typeface="나눔고딕 ExtraBold"/>
              <a:cs typeface="나눔고딕 ExtraBold"/>
            </a:endParaRPr>
          </a:p>
          <a:p>
            <a:pPr marL="83820" indent="-71755">
              <a:lnSpc>
                <a:spcPct val="100000"/>
              </a:lnSpc>
              <a:spcBef>
                <a:spcPts val="300"/>
              </a:spcBef>
              <a:buChar char="-"/>
              <a:tabLst>
                <a:tab pos="84455" algn="l"/>
              </a:tabLst>
            </a:pPr>
            <a:r>
              <a:rPr lang="ko-KR" altLang="en-US" sz="900" b="1" dirty="0">
                <a:latin typeface="나눔고딕 ExtraBold"/>
                <a:cs typeface="나눔고딕 ExtraBold"/>
              </a:rPr>
              <a:t>식자재 프랜차이즈 시스템구축 </a:t>
            </a:r>
            <a:r>
              <a:rPr sz="900" b="1" dirty="0">
                <a:latin typeface="나눔고딕 ExtraBold"/>
                <a:cs typeface="나눔고딕 ExtraBold"/>
              </a:rPr>
              <a:t>&amp;</a:t>
            </a:r>
            <a:r>
              <a:rPr sz="900" b="1" spc="-30" dirty="0">
                <a:latin typeface="나눔고딕 ExtraBold"/>
                <a:cs typeface="나눔고딕 ExtraBold"/>
              </a:rPr>
              <a:t> </a:t>
            </a:r>
            <a:r>
              <a:rPr sz="900" b="1" dirty="0">
                <a:latin typeface="나눔고딕 ExtraBold"/>
                <a:cs typeface="나눔고딕 ExtraBold"/>
              </a:rPr>
              <a:t>사업전략</a:t>
            </a:r>
            <a:r>
              <a:rPr sz="900" b="1" spc="-25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컨설팅</a:t>
            </a:r>
            <a:endParaRPr sz="900" dirty="0">
              <a:latin typeface="나눔고딕 ExtraBold"/>
              <a:cs typeface="나눔고딕 ExtraBold"/>
            </a:endParaRPr>
          </a:p>
          <a:p>
            <a:pPr marL="82550" indent="-70485">
              <a:lnSpc>
                <a:spcPct val="100000"/>
              </a:lnSpc>
              <a:spcBef>
                <a:spcPts val="300"/>
              </a:spcBef>
              <a:buChar char="-"/>
              <a:tabLst>
                <a:tab pos="83185" algn="l"/>
              </a:tabLst>
            </a:pPr>
            <a:r>
              <a:rPr sz="900" b="1" spc="5" dirty="0">
                <a:latin typeface="나눔고딕 ExtraBold"/>
                <a:cs typeface="나눔고딕 ExtraBold"/>
              </a:rPr>
              <a:t>컨설</a:t>
            </a:r>
            <a:r>
              <a:rPr sz="900" b="1" dirty="0">
                <a:latin typeface="나눔고딕 ExtraBold"/>
                <a:cs typeface="나눔고딕 ExtraBold"/>
              </a:rPr>
              <a:t>팅</a:t>
            </a:r>
            <a:r>
              <a:rPr sz="900" b="1" spc="-30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기</a:t>
            </a:r>
            <a:r>
              <a:rPr sz="900" b="1" dirty="0">
                <a:latin typeface="나눔고딕 ExtraBold"/>
                <a:cs typeface="나눔고딕 ExtraBold"/>
              </a:rPr>
              <a:t>간</a:t>
            </a:r>
            <a:r>
              <a:rPr sz="900" b="1" spc="-10" dirty="0">
                <a:latin typeface="나눔고딕 ExtraBold"/>
                <a:cs typeface="나눔고딕 ExtraBold"/>
              </a:rPr>
              <a:t> </a:t>
            </a:r>
            <a:r>
              <a:rPr sz="900" b="1" spc="-15" dirty="0">
                <a:latin typeface="나눔고딕 ExtraBold"/>
                <a:cs typeface="나눔고딕 ExtraBold"/>
              </a:rPr>
              <a:t>:</a:t>
            </a:r>
            <a:r>
              <a:rPr sz="900" b="1" spc="-35" dirty="0">
                <a:latin typeface="나눔고딕 ExtraBold"/>
                <a:cs typeface="나눔고딕 ExtraBold"/>
              </a:rPr>
              <a:t> </a:t>
            </a:r>
            <a:r>
              <a:rPr sz="900" b="1" spc="-10" dirty="0">
                <a:latin typeface="나눔고딕 ExtraBold"/>
                <a:cs typeface="나눔고딕 ExtraBold"/>
              </a:rPr>
              <a:t>3</a:t>
            </a:r>
            <a:r>
              <a:rPr sz="900" b="1" spc="5" dirty="0">
                <a:latin typeface="나눔고딕 ExtraBold"/>
                <a:cs typeface="나눔고딕 ExtraBold"/>
              </a:rPr>
              <a:t>개월</a:t>
            </a:r>
            <a:endParaRPr sz="900" dirty="0">
              <a:latin typeface="나눔고딕 ExtraBold"/>
              <a:cs typeface="나눔고딕 ExtraBold"/>
            </a:endParaRPr>
          </a:p>
        </p:txBody>
      </p:sp>
      <p:grpSp>
        <p:nvGrpSpPr>
          <p:cNvPr id="25" name="object 19">
            <a:extLst>
              <a:ext uri="{FF2B5EF4-FFF2-40B4-BE49-F238E27FC236}">
                <a16:creationId xmlns:a16="http://schemas.microsoft.com/office/drawing/2014/main" id="{BE029553-CB2D-E297-1DE5-A90967EB19ED}"/>
              </a:ext>
            </a:extLst>
          </p:cNvPr>
          <p:cNvGrpSpPr/>
          <p:nvPr/>
        </p:nvGrpSpPr>
        <p:grpSpPr>
          <a:xfrm>
            <a:off x="462120" y="1207805"/>
            <a:ext cx="3919854" cy="460375"/>
            <a:chOff x="466344" y="1217675"/>
            <a:chExt cx="3919854" cy="460375"/>
          </a:xfrm>
        </p:grpSpPr>
        <p:pic>
          <p:nvPicPr>
            <p:cNvPr id="26" name="object 20">
              <a:extLst>
                <a:ext uri="{FF2B5EF4-FFF2-40B4-BE49-F238E27FC236}">
                  <a16:creationId xmlns:a16="http://schemas.microsoft.com/office/drawing/2014/main" id="{FBA124E3-437D-31DC-EEED-DB0EBBB1116E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66344" y="1237487"/>
              <a:ext cx="1287780" cy="284988"/>
            </a:xfrm>
            <a:prstGeom prst="rect">
              <a:avLst/>
            </a:prstGeom>
          </p:spPr>
        </p:pic>
        <p:pic>
          <p:nvPicPr>
            <p:cNvPr id="27" name="object 21">
              <a:extLst>
                <a:ext uri="{FF2B5EF4-FFF2-40B4-BE49-F238E27FC236}">
                  <a16:creationId xmlns:a16="http://schemas.microsoft.com/office/drawing/2014/main" id="{91C954F0-E5CC-3AA2-67CA-6EC9E06A221C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23744" y="1217675"/>
              <a:ext cx="1862328" cy="460248"/>
            </a:xfrm>
            <a:prstGeom prst="rect">
              <a:avLst/>
            </a:prstGeom>
          </p:spPr>
        </p:pic>
      </p:grpSp>
      <p:sp>
        <p:nvSpPr>
          <p:cNvPr id="28" name="object 22">
            <a:extLst>
              <a:ext uri="{FF2B5EF4-FFF2-40B4-BE49-F238E27FC236}">
                <a16:creationId xmlns:a16="http://schemas.microsoft.com/office/drawing/2014/main" id="{31214828-1414-8009-B5BC-91FD4FEB5E1C}"/>
              </a:ext>
            </a:extLst>
          </p:cNvPr>
          <p:cNvSpPr txBox="1"/>
          <p:nvPr/>
        </p:nvSpPr>
        <p:spPr>
          <a:xfrm>
            <a:off x="337090" y="939333"/>
            <a:ext cx="40132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20" dirty="0">
                <a:latin typeface="나눔고딕 ExtraBold"/>
                <a:cs typeface="나눔고딕 ExtraBold"/>
              </a:rPr>
              <a:t>2016</a:t>
            </a:r>
            <a:r>
              <a:rPr sz="900" b="1" dirty="0">
                <a:latin typeface="나눔고딕 ExtraBold"/>
                <a:cs typeface="나눔고딕 ExtraBold"/>
              </a:rPr>
              <a:t>년</a:t>
            </a:r>
            <a:endParaRPr sz="900" dirty="0">
              <a:latin typeface="나눔고딕 ExtraBold"/>
              <a:cs typeface="나눔고딕 ExtraBold"/>
            </a:endParaRPr>
          </a:p>
        </p:txBody>
      </p:sp>
      <p:sp>
        <p:nvSpPr>
          <p:cNvPr id="29" name="object 38">
            <a:extLst>
              <a:ext uri="{FF2B5EF4-FFF2-40B4-BE49-F238E27FC236}">
                <a16:creationId xmlns:a16="http://schemas.microsoft.com/office/drawing/2014/main" id="{FC2FE946-3652-0466-2081-381F40A6A46F}"/>
              </a:ext>
            </a:extLst>
          </p:cNvPr>
          <p:cNvSpPr txBox="1"/>
          <p:nvPr/>
        </p:nvSpPr>
        <p:spPr>
          <a:xfrm>
            <a:off x="2999326" y="2026575"/>
            <a:ext cx="1530350" cy="427990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900" b="1" spc="5" dirty="0">
                <a:latin typeface="나눔고딕 ExtraBold"/>
                <a:cs typeface="나눔고딕 ExtraBold"/>
              </a:rPr>
              <a:t>컨설</a:t>
            </a:r>
            <a:r>
              <a:rPr sz="900" b="1" dirty="0">
                <a:latin typeface="나눔고딕 ExtraBold"/>
                <a:cs typeface="나눔고딕 ExtraBold"/>
              </a:rPr>
              <a:t>팅</a:t>
            </a:r>
            <a:r>
              <a:rPr sz="900" b="1" spc="-30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프로젝</a:t>
            </a:r>
            <a:r>
              <a:rPr sz="900" b="1" dirty="0">
                <a:latin typeface="나눔고딕 ExtraBold"/>
                <a:cs typeface="나눔고딕 ExtraBold"/>
              </a:rPr>
              <a:t>트</a:t>
            </a:r>
            <a:r>
              <a:rPr sz="900" b="1" spc="-45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총</a:t>
            </a:r>
            <a:r>
              <a:rPr sz="900" b="1" dirty="0">
                <a:latin typeface="나눔고딕 ExtraBold"/>
                <a:cs typeface="나눔고딕 ExtraBold"/>
              </a:rPr>
              <a:t>괄</a:t>
            </a:r>
            <a:r>
              <a:rPr sz="900" b="1" spc="-20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매니저</a:t>
            </a:r>
            <a:endParaRPr sz="900" dirty="0">
              <a:latin typeface="나눔고딕 ExtraBold"/>
              <a:cs typeface="나눔고딕 ExtraBold"/>
            </a:endParaRPr>
          </a:p>
          <a:p>
            <a:pPr marL="76200">
              <a:lnSpc>
                <a:spcPct val="100000"/>
              </a:lnSpc>
              <a:spcBef>
                <a:spcPts val="505"/>
              </a:spcBef>
            </a:pPr>
            <a:r>
              <a:rPr sz="900" b="1" dirty="0">
                <a:latin typeface="나눔고딕 ExtraBold"/>
                <a:cs typeface="나눔고딕 ExtraBold"/>
              </a:rPr>
              <a:t>-</a:t>
            </a:r>
            <a:r>
              <a:rPr sz="900" b="1" spc="-40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유재</a:t>
            </a:r>
            <a:r>
              <a:rPr sz="900" b="1" dirty="0">
                <a:latin typeface="나눔고딕 ExtraBold"/>
                <a:cs typeface="나눔고딕 ExtraBold"/>
              </a:rPr>
              <a:t>은</a:t>
            </a:r>
            <a:r>
              <a:rPr sz="900" b="1" spc="-30" dirty="0">
                <a:latin typeface="나눔고딕 ExtraBold"/>
                <a:cs typeface="나눔고딕 ExtraBold"/>
              </a:rPr>
              <a:t> </a:t>
            </a:r>
            <a:r>
              <a:rPr sz="900" b="1" spc="-5" dirty="0">
                <a:latin typeface="나눔고딕 ExtraBold"/>
                <a:cs typeface="나눔고딕 ExtraBold"/>
              </a:rPr>
              <a:t>C</a:t>
            </a:r>
            <a:r>
              <a:rPr sz="900" b="1" dirty="0">
                <a:latin typeface="나눔고딕 ExtraBold"/>
                <a:cs typeface="나눔고딕 ExtraBold"/>
              </a:rPr>
              <a:t>EO</a:t>
            </a:r>
            <a:endParaRPr sz="900" dirty="0">
              <a:latin typeface="나눔고딕 ExtraBold"/>
              <a:cs typeface="나눔고딕 ExtraBold"/>
            </a:endParaRPr>
          </a:p>
        </p:txBody>
      </p:sp>
      <p:sp>
        <p:nvSpPr>
          <p:cNvPr id="7" name="object 7">
            <a:extLst>
              <a:ext uri="{FF2B5EF4-FFF2-40B4-BE49-F238E27FC236}">
                <a16:creationId xmlns:a16="http://schemas.microsoft.com/office/drawing/2014/main" id="{149A3B76-7B2E-0E5C-437B-A6F1F13B6584}"/>
              </a:ext>
            </a:extLst>
          </p:cNvPr>
          <p:cNvSpPr/>
          <p:nvPr/>
        </p:nvSpPr>
        <p:spPr>
          <a:xfrm>
            <a:off x="256698" y="3803646"/>
            <a:ext cx="4276090" cy="1723389"/>
          </a:xfrm>
          <a:custGeom>
            <a:avLst/>
            <a:gdLst/>
            <a:ahLst/>
            <a:cxnLst/>
            <a:rect l="l" t="t" r="r" b="b"/>
            <a:pathLst>
              <a:path w="4276090" h="1723389">
                <a:moveTo>
                  <a:pt x="0" y="1723136"/>
                </a:moveTo>
                <a:lnTo>
                  <a:pt x="4276090" y="1723136"/>
                </a:lnTo>
                <a:lnTo>
                  <a:pt x="4276090" y="0"/>
                </a:lnTo>
                <a:lnTo>
                  <a:pt x="0" y="0"/>
                </a:lnTo>
                <a:lnTo>
                  <a:pt x="0" y="1723136"/>
                </a:lnTo>
                <a:close/>
              </a:path>
            </a:pathLst>
          </a:custGeom>
          <a:ln w="28955">
            <a:solidFill>
              <a:srgbClr val="E6EBF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23">
            <a:extLst>
              <a:ext uri="{FF2B5EF4-FFF2-40B4-BE49-F238E27FC236}">
                <a16:creationId xmlns:a16="http://schemas.microsoft.com/office/drawing/2014/main" id="{62667D1D-74A4-B1D4-4F91-FB1FB9656425}"/>
              </a:ext>
            </a:extLst>
          </p:cNvPr>
          <p:cNvSpPr txBox="1"/>
          <p:nvPr/>
        </p:nvSpPr>
        <p:spPr>
          <a:xfrm>
            <a:off x="440466" y="4904228"/>
            <a:ext cx="2028317" cy="551180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0"/>
              </a:spcBef>
            </a:pPr>
            <a:r>
              <a:rPr sz="900" b="1" spc="5" dirty="0">
                <a:latin typeface="나눔고딕 ExtraBold"/>
                <a:cs typeface="나눔고딕 ExtraBold"/>
              </a:rPr>
              <a:t>컨설</a:t>
            </a:r>
            <a:r>
              <a:rPr sz="900" b="1" dirty="0">
                <a:latin typeface="나눔고딕 ExtraBold"/>
                <a:cs typeface="나눔고딕 ExtraBold"/>
              </a:rPr>
              <a:t>팅</a:t>
            </a:r>
            <a:r>
              <a:rPr sz="900" b="1" spc="-55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내용</a:t>
            </a:r>
            <a:endParaRPr sz="900">
              <a:latin typeface="나눔고딕 ExtraBold"/>
              <a:cs typeface="나눔고딕 ExtraBold"/>
            </a:endParaRPr>
          </a:p>
          <a:p>
            <a:pPr marL="83820" indent="-71755">
              <a:lnSpc>
                <a:spcPct val="100000"/>
              </a:lnSpc>
              <a:spcBef>
                <a:spcPts val="300"/>
              </a:spcBef>
              <a:buChar char="-"/>
              <a:tabLst>
                <a:tab pos="84455" algn="l"/>
              </a:tabLst>
            </a:pPr>
            <a:r>
              <a:rPr sz="900" b="1" dirty="0">
                <a:latin typeface="나눔고딕 ExtraBold"/>
                <a:cs typeface="나눔고딕 ExtraBold"/>
              </a:rPr>
              <a:t>상권전략</a:t>
            </a:r>
            <a:r>
              <a:rPr sz="900" b="1" spc="-45" dirty="0">
                <a:latin typeface="나눔고딕 ExtraBold"/>
                <a:cs typeface="나눔고딕 ExtraBold"/>
              </a:rPr>
              <a:t> </a:t>
            </a:r>
            <a:r>
              <a:rPr sz="900" b="1" dirty="0">
                <a:latin typeface="나눔고딕 ExtraBold"/>
                <a:cs typeface="나눔고딕 ExtraBold"/>
              </a:rPr>
              <a:t>&amp;</a:t>
            </a:r>
            <a:r>
              <a:rPr sz="900" b="1" spc="-45" dirty="0">
                <a:latin typeface="나눔고딕 ExtraBold"/>
                <a:cs typeface="나눔고딕 ExtraBold"/>
              </a:rPr>
              <a:t> </a:t>
            </a:r>
            <a:r>
              <a:rPr sz="900" b="1" dirty="0">
                <a:latin typeface="나눔고딕 ExtraBold"/>
                <a:cs typeface="나눔고딕 ExtraBold"/>
              </a:rPr>
              <a:t>입점</a:t>
            </a:r>
            <a:r>
              <a:rPr sz="900" b="1" spc="-10" dirty="0">
                <a:latin typeface="나눔고딕 ExtraBold"/>
                <a:cs typeface="나눔고딕 ExtraBold"/>
              </a:rPr>
              <a:t> </a:t>
            </a:r>
            <a:r>
              <a:rPr sz="900" b="1" dirty="0">
                <a:latin typeface="나눔고딕 ExtraBold"/>
                <a:cs typeface="나눔고딕 ExtraBold"/>
              </a:rPr>
              <a:t>타당성</a:t>
            </a:r>
            <a:r>
              <a:rPr sz="900" b="1" spc="-40" dirty="0">
                <a:latin typeface="나눔고딕 ExtraBold"/>
                <a:cs typeface="나눔고딕 ExtraBold"/>
              </a:rPr>
              <a:t> </a:t>
            </a:r>
            <a:r>
              <a:rPr sz="900" b="1" dirty="0">
                <a:latin typeface="나눔고딕 ExtraBold"/>
                <a:cs typeface="나눔고딕 ExtraBold"/>
              </a:rPr>
              <a:t>분석</a:t>
            </a:r>
            <a:r>
              <a:rPr sz="900" b="1" spc="-30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컨설팅</a:t>
            </a:r>
            <a:endParaRPr sz="900">
              <a:latin typeface="나눔고딕 ExtraBold"/>
              <a:cs typeface="나눔고딕 ExtraBold"/>
            </a:endParaRPr>
          </a:p>
          <a:p>
            <a:pPr marL="82550" indent="-70485">
              <a:lnSpc>
                <a:spcPct val="100000"/>
              </a:lnSpc>
              <a:spcBef>
                <a:spcPts val="300"/>
              </a:spcBef>
              <a:buChar char="-"/>
              <a:tabLst>
                <a:tab pos="83185" algn="l"/>
              </a:tabLst>
            </a:pPr>
            <a:r>
              <a:rPr sz="900" b="1" spc="5" dirty="0">
                <a:latin typeface="나눔고딕 ExtraBold"/>
                <a:cs typeface="나눔고딕 ExtraBold"/>
              </a:rPr>
              <a:t>컨설</a:t>
            </a:r>
            <a:r>
              <a:rPr sz="900" b="1" dirty="0">
                <a:latin typeface="나눔고딕 ExtraBold"/>
                <a:cs typeface="나눔고딕 ExtraBold"/>
              </a:rPr>
              <a:t>팅</a:t>
            </a:r>
            <a:r>
              <a:rPr sz="900" b="1" spc="-30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기</a:t>
            </a:r>
            <a:r>
              <a:rPr sz="900" b="1" dirty="0">
                <a:latin typeface="나눔고딕 ExtraBold"/>
                <a:cs typeface="나눔고딕 ExtraBold"/>
              </a:rPr>
              <a:t>간</a:t>
            </a:r>
            <a:r>
              <a:rPr sz="900" b="1" spc="-10" dirty="0">
                <a:latin typeface="나눔고딕 ExtraBold"/>
                <a:cs typeface="나눔고딕 ExtraBold"/>
              </a:rPr>
              <a:t> </a:t>
            </a:r>
            <a:r>
              <a:rPr sz="900" b="1" spc="-15" dirty="0">
                <a:latin typeface="나눔고딕 ExtraBold"/>
                <a:cs typeface="나눔고딕 ExtraBold"/>
              </a:rPr>
              <a:t>:</a:t>
            </a:r>
            <a:r>
              <a:rPr sz="900" b="1" spc="-35" dirty="0">
                <a:latin typeface="나눔고딕 ExtraBold"/>
                <a:cs typeface="나눔고딕 ExtraBold"/>
              </a:rPr>
              <a:t> </a:t>
            </a:r>
            <a:r>
              <a:rPr sz="900" b="1" spc="-10" dirty="0">
                <a:latin typeface="나눔고딕 ExtraBold"/>
                <a:cs typeface="나눔고딕 ExtraBold"/>
              </a:rPr>
              <a:t>1</a:t>
            </a:r>
            <a:r>
              <a:rPr sz="900" b="1" spc="5" dirty="0">
                <a:latin typeface="나눔고딕 ExtraBold"/>
                <a:cs typeface="나눔고딕 ExtraBold"/>
              </a:rPr>
              <a:t>개월</a:t>
            </a:r>
            <a:endParaRPr sz="900">
              <a:latin typeface="나눔고딕 ExtraBold"/>
              <a:cs typeface="나눔고딕 ExtraBold"/>
            </a:endParaRPr>
          </a:p>
        </p:txBody>
      </p:sp>
      <p:grpSp>
        <p:nvGrpSpPr>
          <p:cNvPr id="9" name="object 24">
            <a:extLst>
              <a:ext uri="{FF2B5EF4-FFF2-40B4-BE49-F238E27FC236}">
                <a16:creationId xmlns:a16="http://schemas.microsoft.com/office/drawing/2014/main" id="{6D501E02-13D9-66A7-B5A0-D47335008326}"/>
              </a:ext>
            </a:extLst>
          </p:cNvPr>
          <p:cNvGrpSpPr/>
          <p:nvPr/>
        </p:nvGrpSpPr>
        <p:grpSpPr>
          <a:xfrm>
            <a:off x="486060" y="4226555"/>
            <a:ext cx="3921760" cy="460375"/>
            <a:chOff x="4875276" y="1269491"/>
            <a:chExt cx="3921760" cy="460375"/>
          </a:xfrm>
        </p:grpSpPr>
        <p:pic>
          <p:nvPicPr>
            <p:cNvPr id="11" name="object 25">
              <a:extLst>
                <a:ext uri="{FF2B5EF4-FFF2-40B4-BE49-F238E27FC236}">
                  <a16:creationId xmlns:a16="http://schemas.microsoft.com/office/drawing/2014/main" id="{FAC8A913-8646-8FBC-CB16-6312FBB07628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875276" y="1289303"/>
              <a:ext cx="1287779" cy="284988"/>
            </a:xfrm>
            <a:prstGeom prst="rect">
              <a:avLst/>
            </a:prstGeom>
          </p:spPr>
        </p:pic>
        <p:pic>
          <p:nvPicPr>
            <p:cNvPr id="12" name="object 26">
              <a:extLst>
                <a:ext uri="{FF2B5EF4-FFF2-40B4-BE49-F238E27FC236}">
                  <a16:creationId xmlns:a16="http://schemas.microsoft.com/office/drawing/2014/main" id="{4A47A4F6-D521-D16B-4F53-890728F7987E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932676" y="1269491"/>
              <a:ext cx="1863852" cy="460248"/>
            </a:xfrm>
            <a:prstGeom prst="rect">
              <a:avLst/>
            </a:prstGeom>
          </p:spPr>
        </p:pic>
      </p:grpSp>
      <p:sp>
        <p:nvSpPr>
          <p:cNvPr id="13" name="object 27">
            <a:extLst>
              <a:ext uri="{FF2B5EF4-FFF2-40B4-BE49-F238E27FC236}">
                <a16:creationId xmlns:a16="http://schemas.microsoft.com/office/drawing/2014/main" id="{E40B102D-D9BB-2C2F-7D6D-6AD331919CE6}"/>
              </a:ext>
            </a:extLst>
          </p:cNvPr>
          <p:cNvSpPr txBox="1"/>
          <p:nvPr/>
        </p:nvSpPr>
        <p:spPr>
          <a:xfrm>
            <a:off x="366934" y="3910834"/>
            <a:ext cx="40132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20" dirty="0">
                <a:latin typeface="나눔고딕 ExtraBold"/>
                <a:cs typeface="나눔고딕 ExtraBold"/>
              </a:rPr>
              <a:t>2016</a:t>
            </a:r>
            <a:r>
              <a:rPr sz="900" b="1" dirty="0">
                <a:latin typeface="나눔고딕 ExtraBold"/>
                <a:cs typeface="나눔고딕 ExtraBold"/>
              </a:rPr>
              <a:t>년</a:t>
            </a:r>
            <a:endParaRPr sz="900">
              <a:latin typeface="나눔고딕 ExtraBold"/>
              <a:cs typeface="나눔고딕 ExtraBold"/>
            </a:endParaRPr>
          </a:p>
        </p:txBody>
      </p:sp>
      <p:sp>
        <p:nvSpPr>
          <p:cNvPr id="14" name="object 39">
            <a:extLst>
              <a:ext uri="{FF2B5EF4-FFF2-40B4-BE49-F238E27FC236}">
                <a16:creationId xmlns:a16="http://schemas.microsoft.com/office/drawing/2014/main" id="{9A8036FB-84A2-0339-2E6D-E265E6CAC09F}"/>
              </a:ext>
            </a:extLst>
          </p:cNvPr>
          <p:cNvSpPr txBox="1"/>
          <p:nvPr/>
        </p:nvSpPr>
        <p:spPr>
          <a:xfrm>
            <a:off x="3011709" y="5027926"/>
            <a:ext cx="1521079" cy="427990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900" b="1" dirty="0">
                <a:latin typeface="나눔고딕 ExtraBold"/>
                <a:cs typeface="나눔고딕 ExtraBold"/>
              </a:rPr>
              <a:t>컨설팅</a:t>
            </a:r>
            <a:r>
              <a:rPr sz="900" b="1" spc="-50" dirty="0">
                <a:latin typeface="나눔고딕 ExtraBold"/>
                <a:cs typeface="나눔고딕 ExtraBold"/>
              </a:rPr>
              <a:t> </a:t>
            </a:r>
            <a:r>
              <a:rPr sz="900" b="1" dirty="0">
                <a:latin typeface="나눔고딕 ExtraBold"/>
                <a:cs typeface="나눔고딕 ExtraBold"/>
              </a:rPr>
              <a:t>프로젝트</a:t>
            </a:r>
            <a:r>
              <a:rPr sz="900" b="1" spc="-50" dirty="0">
                <a:latin typeface="나눔고딕 ExtraBold"/>
                <a:cs typeface="나눔고딕 ExtraBold"/>
              </a:rPr>
              <a:t> </a:t>
            </a:r>
            <a:r>
              <a:rPr sz="900" b="1" dirty="0">
                <a:latin typeface="나눔고딕 ExtraBold"/>
                <a:cs typeface="나눔고딕 ExtraBold"/>
              </a:rPr>
              <a:t>총괄</a:t>
            </a:r>
            <a:r>
              <a:rPr sz="900" b="1" spc="-40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매니저</a:t>
            </a:r>
            <a:endParaRPr sz="900" dirty="0">
              <a:latin typeface="나눔고딕 ExtraBold"/>
              <a:cs typeface="나눔고딕 ExtraBold"/>
            </a:endParaRPr>
          </a:p>
          <a:p>
            <a:pPr marL="76200">
              <a:lnSpc>
                <a:spcPct val="100000"/>
              </a:lnSpc>
              <a:spcBef>
                <a:spcPts val="505"/>
              </a:spcBef>
            </a:pPr>
            <a:r>
              <a:rPr sz="900" b="1" dirty="0">
                <a:latin typeface="나눔고딕 ExtraBold"/>
                <a:cs typeface="나눔고딕 ExtraBold"/>
              </a:rPr>
              <a:t>-</a:t>
            </a:r>
            <a:r>
              <a:rPr sz="900" b="1" spc="-40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유재</a:t>
            </a:r>
            <a:r>
              <a:rPr sz="900" b="1" dirty="0">
                <a:latin typeface="나눔고딕 ExtraBold"/>
                <a:cs typeface="나눔고딕 ExtraBold"/>
              </a:rPr>
              <a:t>은</a:t>
            </a:r>
            <a:r>
              <a:rPr sz="900" b="1" spc="-30" dirty="0">
                <a:latin typeface="나눔고딕 ExtraBold"/>
                <a:cs typeface="나눔고딕 ExtraBold"/>
              </a:rPr>
              <a:t> </a:t>
            </a:r>
            <a:r>
              <a:rPr sz="900" b="1" spc="-5" dirty="0">
                <a:latin typeface="나눔고딕 ExtraBold"/>
                <a:cs typeface="나눔고딕 ExtraBold"/>
              </a:rPr>
              <a:t>C</a:t>
            </a:r>
            <a:r>
              <a:rPr sz="900" b="1" dirty="0">
                <a:latin typeface="나눔고딕 ExtraBold"/>
                <a:cs typeface="나눔고딕 ExtraBold"/>
              </a:rPr>
              <a:t>EO</a:t>
            </a:r>
            <a:endParaRPr sz="900" dirty="0">
              <a:latin typeface="나눔고딕 ExtraBold"/>
              <a:cs typeface="나눔고딕 ExtraBold"/>
            </a:endParaRPr>
          </a:p>
        </p:txBody>
      </p:sp>
      <p:grpSp>
        <p:nvGrpSpPr>
          <p:cNvPr id="15" name="object 8">
            <a:extLst>
              <a:ext uri="{FF2B5EF4-FFF2-40B4-BE49-F238E27FC236}">
                <a16:creationId xmlns:a16="http://schemas.microsoft.com/office/drawing/2014/main" id="{BB8C8A83-D3E8-A077-C424-8347472857D3}"/>
              </a:ext>
            </a:extLst>
          </p:cNvPr>
          <p:cNvGrpSpPr/>
          <p:nvPr/>
        </p:nvGrpSpPr>
        <p:grpSpPr>
          <a:xfrm>
            <a:off x="4644582" y="3789040"/>
            <a:ext cx="4305300" cy="1752600"/>
            <a:chOff x="246888" y="2642616"/>
            <a:chExt cx="4305300" cy="1752600"/>
          </a:xfrm>
        </p:grpSpPr>
        <p:sp>
          <p:nvSpPr>
            <p:cNvPr id="16" name="object 9">
              <a:extLst>
                <a:ext uri="{FF2B5EF4-FFF2-40B4-BE49-F238E27FC236}">
                  <a16:creationId xmlns:a16="http://schemas.microsoft.com/office/drawing/2014/main" id="{F0D8DD5A-6056-58E9-01AD-8630E65B9E82}"/>
                </a:ext>
              </a:extLst>
            </p:cNvPr>
            <p:cNvSpPr/>
            <p:nvPr/>
          </p:nvSpPr>
          <p:spPr>
            <a:xfrm>
              <a:off x="261366" y="2657094"/>
              <a:ext cx="4276090" cy="1723389"/>
            </a:xfrm>
            <a:custGeom>
              <a:avLst/>
              <a:gdLst/>
              <a:ahLst/>
              <a:cxnLst/>
              <a:rect l="l" t="t" r="r" b="b"/>
              <a:pathLst>
                <a:path w="4276090" h="1723389">
                  <a:moveTo>
                    <a:pt x="0" y="1723135"/>
                  </a:moveTo>
                  <a:lnTo>
                    <a:pt x="4276090" y="1723135"/>
                  </a:lnTo>
                  <a:lnTo>
                    <a:pt x="4276090" y="0"/>
                  </a:lnTo>
                  <a:lnTo>
                    <a:pt x="0" y="0"/>
                  </a:lnTo>
                  <a:lnTo>
                    <a:pt x="0" y="1723135"/>
                  </a:lnTo>
                  <a:close/>
                </a:path>
              </a:pathLst>
            </a:custGeom>
            <a:ln w="28955">
              <a:solidFill>
                <a:srgbClr val="E6EBF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10">
              <a:extLst>
                <a:ext uri="{FF2B5EF4-FFF2-40B4-BE49-F238E27FC236}">
                  <a16:creationId xmlns:a16="http://schemas.microsoft.com/office/drawing/2014/main" id="{CCA744FB-2AA1-127E-8FD6-13647CDBCC5E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59308" y="3195828"/>
              <a:ext cx="1135380" cy="432816"/>
            </a:xfrm>
            <a:prstGeom prst="rect">
              <a:avLst/>
            </a:prstGeom>
          </p:spPr>
        </p:pic>
        <p:pic>
          <p:nvPicPr>
            <p:cNvPr id="22" name="object 11">
              <a:extLst>
                <a:ext uri="{FF2B5EF4-FFF2-40B4-BE49-F238E27FC236}">
                  <a16:creationId xmlns:a16="http://schemas.microsoft.com/office/drawing/2014/main" id="{11AA8EBC-87AA-6A7D-FA1E-0A2A8EF9F541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790443" y="3037332"/>
              <a:ext cx="1427987" cy="722376"/>
            </a:xfrm>
            <a:prstGeom prst="rect">
              <a:avLst/>
            </a:prstGeom>
          </p:spPr>
        </p:pic>
      </p:grpSp>
      <p:sp>
        <p:nvSpPr>
          <p:cNvPr id="37" name="object 28">
            <a:extLst>
              <a:ext uri="{FF2B5EF4-FFF2-40B4-BE49-F238E27FC236}">
                <a16:creationId xmlns:a16="http://schemas.microsoft.com/office/drawing/2014/main" id="{34E20B85-C19A-272C-26A1-263B021616FC}"/>
              </a:ext>
            </a:extLst>
          </p:cNvPr>
          <p:cNvSpPr txBox="1"/>
          <p:nvPr/>
        </p:nvSpPr>
        <p:spPr>
          <a:xfrm>
            <a:off x="4848188" y="4853724"/>
            <a:ext cx="2314550" cy="621324"/>
          </a:xfrm>
          <a:prstGeom prst="rect">
            <a:avLst/>
          </a:prstGeom>
        </p:spPr>
        <p:txBody>
          <a:bodyPr vert="horz" wrap="square" lIns="0" tIns="768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605"/>
              </a:spcBef>
            </a:pPr>
            <a:r>
              <a:rPr sz="900" b="1" spc="5" dirty="0">
                <a:latin typeface="나눔고딕 ExtraBold"/>
                <a:cs typeface="나눔고딕 ExtraBold"/>
              </a:rPr>
              <a:t>컨설</a:t>
            </a:r>
            <a:r>
              <a:rPr sz="900" b="1" dirty="0">
                <a:latin typeface="나눔고딕 ExtraBold"/>
                <a:cs typeface="나눔고딕 ExtraBold"/>
              </a:rPr>
              <a:t>팅</a:t>
            </a:r>
            <a:r>
              <a:rPr sz="900" b="1" spc="-55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내용</a:t>
            </a:r>
            <a:endParaRPr sz="900" dirty="0">
              <a:latin typeface="나눔고딕 ExtraBold"/>
              <a:cs typeface="나눔고딕 ExtraBold"/>
            </a:endParaRPr>
          </a:p>
          <a:p>
            <a:pPr marL="73025" indent="-73660">
              <a:lnSpc>
                <a:spcPct val="100000"/>
              </a:lnSpc>
              <a:spcBef>
                <a:spcPts val="500"/>
              </a:spcBef>
              <a:buFont typeface=""/>
              <a:buChar char="-"/>
              <a:tabLst>
                <a:tab pos="73660" algn="l"/>
              </a:tabLst>
            </a:pPr>
            <a:r>
              <a:rPr lang="ko-KR" altLang="en-US" sz="900" b="1" dirty="0">
                <a:latin typeface="나눔고딕 ExtraBold"/>
                <a:cs typeface="나눔고딕 ExtraBold"/>
              </a:rPr>
              <a:t>외식브랜드 </a:t>
            </a:r>
            <a:r>
              <a:rPr sz="900" b="1" dirty="0" err="1">
                <a:latin typeface="나눔고딕 ExtraBold"/>
                <a:cs typeface="나눔고딕 ExtraBold"/>
              </a:rPr>
              <a:t>사업</a:t>
            </a:r>
            <a:r>
              <a:rPr sz="900" b="1" spc="-50" dirty="0">
                <a:latin typeface="나눔고딕 ExtraBold"/>
                <a:cs typeface="나눔고딕 ExtraBold"/>
              </a:rPr>
              <a:t> </a:t>
            </a:r>
            <a:r>
              <a:rPr sz="900" b="1" dirty="0">
                <a:latin typeface="나눔고딕 ExtraBold"/>
                <a:cs typeface="나눔고딕 ExtraBold"/>
              </a:rPr>
              <a:t>타당성</a:t>
            </a:r>
            <a:r>
              <a:rPr sz="900" b="1" spc="-35" dirty="0">
                <a:latin typeface="나눔고딕 ExtraBold"/>
                <a:cs typeface="나눔고딕 ExtraBold"/>
              </a:rPr>
              <a:t> </a:t>
            </a:r>
            <a:r>
              <a:rPr sz="900" b="1" dirty="0">
                <a:latin typeface="나눔고딕 ExtraBold"/>
                <a:cs typeface="나눔고딕 ExtraBold"/>
              </a:rPr>
              <a:t>분석</a:t>
            </a:r>
            <a:r>
              <a:rPr sz="900" b="1" spc="-40" dirty="0">
                <a:latin typeface="나눔고딕 ExtraBold"/>
                <a:cs typeface="나눔고딕 ExtraBold"/>
              </a:rPr>
              <a:t> </a:t>
            </a:r>
            <a:r>
              <a:rPr sz="900" b="1" dirty="0">
                <a:latin typeface="나눔고딕 ExtraBold"/>
                <a:cs typeface="나눔고딕 ExtraBold"/>
              </a:rPr>
              <a:t>및</a:t>
            </a:r>
            <a:r>
              <a:rPr sz="900" b="1" spc="-40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진단컨설팅</a:t>
            </a:r>
            <a:endParaRPr sz="900" dirty="0">
              <a:latin typeface="나눔고딕 ExtraBold"/>
              <a:cs typeface="나눔고딕 ExtraBold"/>
            </a:endParaRPr>
          </a:p>
          <a:p>
            <a:pPr marL="73025" indent="-73660">
              <a:lnSpc>
                <a:spcPct val="100000"/>
              </a:lnSpc>
              <a:spcBef>
                <a:spcPts val="495"/>
              </a:spcBef>
              <a:buFont typeface=""/>
              <a:buChar char="-"/>
              <a:tabLst>
                <a:tab pos="73660" algn="l"/>
              </a:tabLst>
            </a:pPr>
            <a:r>
              <a:rPr sz="900" b="1" spc="5" dirty="0">
                <a:latin typeface="나눔고딕 ExtraBold"/>
                <a:cs typeface="나눔고딕 ExtraBold"/>
              </a:rPr>
              <a:t>컨설</a:t>
            </a:r>
            <a:r>
              <a:rPr sz="900" b="1" dirty="0">
                <a:latin typeface="나눔고딕 ExtraBold"/>
                <a:cs typeface="나눔고딕 ExtraBold"/>
              </a:rPr>
              <a:t>팅</a:t>
            </a:r>
            <a:r>
              <a:rPr sz="900" b="1" spc="-30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기</a:t>
            </a:r>
            <a:r>
              <a:rPr sz="900" b="1" dirty="0">
                <a:latin typeface="나눔고딕 ExtraBold"/>
                <a:cs typeface="나눔고딕 ExtraBold"/>
              </a:rPr>
              <a:t>간</a:t>
            </a:r>
            <a:r>
              <a:rPr sz="900" b="1" spc="-20" dirty="0">
                <a:latin typeface="나눔고딕 ExtraBold"/>
                <a:cs typeface="나눔고딕 ExtraBold"/>
              </a:rPr>
              <a:t> </a:t>
            </a:r>
            <a:r>
              <a:rPr sz="900" b="1" spc="-15" dirty="0">
                <a:latin typeface="나눔고딕 ExtraBold"/>
                <a:cs typeface="나눔고딕 ExtraBold"/>
              </a:rPr>
              <a:t>:</a:t>
            </a:r>
            <a:r>
              <a:rPr sz="900" b="1" spc="-35" dirty="0">
                <a:latin typeface="나눔고딕 ExtraBold"/>
                <a:cs typeface="나눔고딕 ExtraBold"/>
              </a:rPr>
              <a:t> </a:t>
            </a:r>
            <a:r>
              <a:rPr sz="900" b="1" spc="-10" dirty="0">
                <a:latin typeface="나눔고딕 ExtraBold"/>
                <a:cs typeface="나눔고딕 ExtraBold"/>
              </a:rPr>
              <a:t>2</a:t>
            </a:r>
            <a:r>
              <a:rPr sz="900" b="1" spc="5" dirty="0">
                <a:latin typeface="나눔고딕 ExtraBold"/>
                <a:cs typeface="나눔고딕 ExtraBold"/>
              </a:rPr>
              <a:t>개월</a:t>
            </a:r>
            <a:endParaRPr sz="900" dirty="0">
              <a:latin typeface="나눔고딕 ExtraBold"/>
              <a:cs typeface="나눔고딕 ExtraBold"/>
            </a:endParaRPr>
          </a:p>
        </p:txBody>
      </p:sp>
      <p:sp>
        <p:nvSpPr>
          <p:cNvPr id="39" name="object 29">
            <a:extLst>
              <a:ext uri="{FF2B5EF4-FFF2-40B4-BE49-F238E27FC236}">
                <a16:creationId xmlns:a16="http://schemas.microsoft.com/office/drawing/2014/main" id="{CA773F8D-D830-1602-C18A-4D67A6BD1B02}"/>
              </a:ext>
            </a:extLst>
          </p:cNvPr>
          <p:cNvSpPr txBox="1"/>
          <p:nvPr/>
        </p:nvSpPr>
        <p:spPr>
          <a:xfrm>
            <a:off x="4744861" y="3925227"/>
            <a:ext cx="38862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900" b="1" spc="-20" dirty="0">
                <a:latin typeface="나눔고딕 ExtraBold"/>
                <a:cs typeface="나눔고딕 ExtraBold"/>
              </a:rPr>
              <a:t>2017</a:t>
            </a:r>
            <a:r>
              <a:rPr sz="900" b="1" dirty="0">
                <a:latin typeface="나눔고딕 ExtraBold"/>
                <a:cs typeface="나눔고딕 ExtraBold"/>
              </a:rPr>
              <a:t>년</a:t>
            </a:r>
            <a:endParaRPr sz="900">
              <a:latin typeface="나눔고딕 ExtraBold"/>
              <a:cs typeface="나눔고딕 ExtraBold"/>
            </a:endParaRPr>
          </a:p>
        </p:txBody>
      </p:sp>
      <p:sp>
        <p:nvSpPr>
          <p:cNvPr id="40" name="object 41">
            <a:extLst>
              <a:ext uri="{FF2B5EF4-FFF2-40B4-BE49-F238E27FC236}">
                <a16:creationId xmlns:a16="http://schemas.microsoft.com/office/drawing/2014/main" id="{143A91C0-C817-4AF6-35BE-0B54499D791F}"/>
              </a:ext>
            </a:extLst>
          </p:cNvPr>
          <p:cNvSpPr txBox="1"/>
          <p:nvPr/>
        </p:nvSpPr>
        <p:spPr>
          <a:xfrm>
            <a:off x="7416229" y="5026826"/>
            <a:ext cx="1544320" cy="427355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sz="900" b="1" spc="5" dirty="0">
                <a:latin typeface="나눔고딕 ExtraBold"/>
                <a:cs typeface="나눔고딕 ExtraBold"/>
              </a:rPr>
              <a:t>컨설</a:t>
            </a:r>
            <a:r>
              <a:rPr sz="900" b="1" dirty="0">
                <a:latin typeface="나눔고딕 ExtraBold"/>
                <a:cs typeface="나눔고딕 ExtraBold"/>
              </a:rPr>
              <a:t>팅</a:t>
            </a:r>
            <a:r>
              <a:rPr sz="900" b="1" spc="-30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프로젝</a:t>
            </a:r>
            <a:r>
              <a:rPr sz="900" b="1" dirty="0">
                <a:latin typeface="나눔고딕 ExtraBold"/>
                <a:cs typeface="나눔고딕 ExtraBold"/>
              </a:rPr>
              <a:t>트</a:t>
            </a:r>
            <a:r>
              <a:rPr sz="900" b="1" spc="-45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총</a:t>
            </a:r>
            <a:r>
              <a:rPr sz="900" b="1" dirty="0">
                <a:latin typeface="나눔고딕 ExtraBold"/>
                <a:cs typeface="나눔고딕 ExtraBold"/>
              </a:rPr>
              <a:t>괄</a:t>
            </a:r>
            <a:r>
              <a:rPr sz="900" b="1" spc="-20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매니저</a:t>
            </a:r>
            <a:endParaRPr sz="900">
              <a:latin typeface="나눔고딕 ExtraBold"/>
              <a:cs typeface="나눔고딕 ExtraBold"/>
            </a:endParaRPr>
          </a:p>
          <a:p>
            <a:pPr marL="63500">
              <a:lnSpc>
                <a:spcPct val="100000"/>
              </a:lnSpc>
              <a:spcBef>
                <a:spcPts val="505"/>
              </a:spcBef>
            </a:pPr>
            <a:r>
              <a:rPr sz="900" b="1" dirty="0">
                <a:latin typeface="나눔고딕 ExtraBold"/>
                <a:cs typeface="나눔고딕 ExtraBold"/>
              </a:rPr>
              <a:t>-</a:t>
            </a:r>
            <a:r>
              <a:rPr sz="900" b="1" spc="-40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유재</a:t>
            </a:r>
            <a:r>
              <a:rPr sz="900" b="1" dirty="0">
                <a:latin typeface="나눔고딕 ExtraBold"/>
                <a:cs typeface="나눔고딕 ExtraBold"/>
              </a:rPr>
              <a:t>은</a:t>
            </a:r>
            <a:r>
              <a:rPr sz="900" b="1" spc="-35" dirty="0">
                <a:latin typeface="나눔고딕 ExtraBold"/>
                <a:cs typeface="나눔고딕 ExtraBold"/>
              </a:rPr>
              <a:t> </a:t>
            </a:r>
            <a:r>
              <a:rPr sz="900" b="1" spc="-10" dirty="0">
                <a:latin typeface="나눔고딕 ExtraBold"/>
                <a:cs typeface="나눔고딕 ExtraBold"/>
              </a:rPr>
              <a:t>C</a:t>
            </a:r>
            <a:r>
              <a:rPr sz="900" b="1" spc="-5" dirty="0">
                <a:latin typeface="나눔고딕 ExtraBold"/>
                <a:cs typeface="나눔고딕 ExtraBold"/>
              </a:rPr>
              <a:t>E</a:t>
            </a:r>
            <a:r>
              <a:rPr sz="900" b="1" dirty="0">
                <a:latin typeface="나눔고딕 ExtraBold"/>
                <a:cs typeface="나눔고딕 ExtraBold"/>
              </a:rPr>
              <a:t>O</a:t>
            </a:r>
            <a:endParaRPr sz="900">
              <a:latin typeface="나눔고딕 ExtraBold"/>
              <a:cs typeface="나눔고딕 ExtraBold"/>
            </a:endParaRPr>
          </a:p>
        </p:txBody>
      </p:sp>
      <p:grpSp>
        <p:nvGrpSpPr>
          <p:cNvPr id="46" name="그룹 45">
            <a:extLst>
              <a:ext uri="{FF2B5EF4-FFF2-40B4-BE49-F238E27FC236}">
                <a16:creationId xmlns:a16="http://schemas.microsoft.com/office/drawing/2014/main" id="{039806B5-0F17-FB21-AB83-63CF608F6C61}"/>
              </a:ext>
            </a:extLst>
          </p:cNvPr>
          <p:cNvGrpSpPr/>
          <p:nvPr/>
        </p:nvGrpSpPr>
        <p:grpSpPr>
          <a:xfrm>
            <a:off x="1692221" y="2276872"/>
            <a:ext cx="8065224" cy="1218067"/>
            <a:chOff x="1585121" y="5084521"/>
            <a:chExt cx="7122934" cy="1057764"/>
          </a:xfrm>
        </p:grpSpPr>
        <p:sp>
          <p:nvSpPr>
            <p:cNvPr id="47" name="모서리가 둥근 직사각형 12">
              <a:extLst>
                <a:ext uri="{FF2B5EF4-FFF2-40B4-BE49-F238E27FC236}">
                  <a16:creationId xmlns:a16="http://schemas.microsoft.com/office/drawing/2014/main" id="{271B22F4-484E-E569-F5A9-64423CA85BF5}"/>
                </a:ext>
              </a:extLst>
            </p:cNvPr>
            <p:cNvSpPr/>
            <p:nvPr/>
          </p:nvSpPr>
          <p:spPr>
            <a:xfrm>
              <a:off x="1596008" y="5307680"/>
              <a:ext cx="6385823" cy="834605"/>
            </a:xfrm>
            <a:prstGeom prst="roundRect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48" name="직사각형 47">
              <a:extLst>
                <a:ext uri="{FF2B5EF4-FFF2-40B4-BE49-F238E27FC236}">
                  <a16:creationId xmlns:a16="http://schemas.microsoft.com/office/drawing/2014/main" id="{58A8D47B-D3D9-A05F-BE45-D9E4124E120A}"/>
                </a:ext>
              </a:extLst>
            </p:cNvPr>
            <p:cNvSpPr/>
            <p:nvPr/>
          </p:nvSpPr>
          <p:spPr>
            <a:xfrm>
              <a:off x="1585121" y="5320893"/>
              <a:ext cx="7122934" cy="78216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28600" indent="-228600">
                <a:lnSpc>
                  <a:spcPct val="150000"/>
                </a:lnSpc>
                <a:buAutoNum type="arabicPeriod"/>
              </a:pPr>
              <a:r>
                <a:rPr lang="ko-KR" altLang="en-US" sz="900" b="1" dirty="0">
                  <a:ea typeface="가는으뜸체" pitchFamily="18" charset="-127"/>
                </a:rPr>
                <a:t>본 컨설팅 실행 후 </a:t>
              </a:r>
              <a:r>
                <a:rPr lang="ko-KR" altLang="en-US" sz="900" b="1" dirty="0" err="1">
                  <a:ea typeface="가는으뜸체" pitchFamily="18" charset="-127"/>
                </a:rPr>
                <a:t>왕도매마트는</a:t>
              </a:r>
              <a:r>
                <a:rPr lang="ko-KR" altLang="en-US" sz="900" b="1" dirty="0">
                  <a:ea typeface="가는으뜸체" pitchFamily="18" charset="-127"/>
                </a:rPr>
                <a:t> 조직과 시스템이 안정화되었으며</a:t>
              </a:r>
              <a:r>
                <a:rPr lang="en-US" altLang="ko-KR" sz="900" b="1" dirty="0">
                  <a:ea typeface="가는으뜸체" pitchFamily="18" charset="-127"/>
                </a:rPr>
                <a:t>, </a:t>
              </a:r>
              <a:r>
                <a:rPr lang="ko-KR" altLang="en-US" sz="900" b="1" dirty="0">
                  <a:ea typeface="가는으뜸체" pitchFamily="18" charset="-127"/>
                </a:rPr>
                <a:t>컨설팅에서  제시한 </a:t>
              </a:r>
              <a:br>
                <a:rPr lang="en-US" altLang="ko-KR" sz="900" b="1" dirty="0">
                  <a:ea typeface="가는으뜸체" pitchFamily="18" charset="-127"/>
                </a:rPr>
              </a:br>
              <a:r>
                <a:rPr lang="en-US" altLang="ko-KR" sz="900" b="1" dirty="0">
                  <a:ea typeface="가는으뜸체" pitchFamily="18" charset="-127"/>
                </a:rPr>
                <a:t>‘</a:t>
              </a:r>
              <a:r>
                <a:rPr lang="ko-KR" altLang="en-US" sz="900" b="1" dirty="0">
                  <a:ea typeface="가는으뜸체" pitchFamily="18" charset="-127"/>
                </a:rPr>
                <a:t>왕도매 </a:t>
              </a:r>
              <a:r>
                <a:rPr lang="ko-KR" altLang="en-US" sz="900" b="1" dirty="0" err="1">
                  <a:ea typeface="가는으뜸체" pitchFamily="18" charset="-127"/>
                </a:rPr>
                <a:t>식자재</a:t>
              </a:r>
              <a:r>
                <a:rPr lang="ko-KR" altLang="en-US" sz="900" b="1" dirty="0">
                  <a:ea typeface="가는으뜸체" pitchFamily="18" charset="-127"/>
                </a:rPr>
                <a:t> </a:t>
              </a:r>
              <a:r>
                <a:rPr lang="en-US" altLang="ko-KR" sz="900" b="1" dirty="0">
                  <a:ea typeface="가는으뜸체" pitchFamily="18" charset="-127"/>
                </a:rPr>
                <a:t>Zone </a:t>
              </a:r>
              <a:r>
                <a:rPr lang="ko-KR" altLang="en-US" sz="900" b="1" dirty="0">
                  <a:ea typeface="가는으뜸체" pitchFamily="18" charset="-127"/>
                </a:rPr>
                <a:t>전략</a:t>
              </a:r>
              <a:r>
                <a:rPr lang="en-US" altLang="ko-KR" sz="900" b="1" dirty="0">
                  <a:ea typeface="가는으뜸체" pitchFamily="18" charset="-127"/>
                </a:rPr>
                <a:t>’</a:t>
              </a:r>
              <a:r>
                <a:rPr lang="ko-KR" altLang="en-US" sz="900" b="1" dirty="0">
                  <a:ea typeface="가는으뜸체" pitchFamily="18" charset="-127"/>
                </a:rPr>
                <a:t>은 전 매장에서 지금도 실행 중</a:t>
              </a:r>
              <a:r>
                <a:rPr lang="en-US" altLang="ko-KR" sz="900" b="1" dirty="0">
                  <a:ea typeface="가는으뜸체" pitchFamily="18" charset="-127"/>
                </a:rPr>
                <a:t>.</a:t>
              </a:r>
              <a:r>
                <a:rPr lang="ko-KR" altLang="en-US" sz="900" b="1" dirty="0">
                  <a:ea typeface="가는으뜸체" pitchFamily="18" charset="-127"/>
                </a:rPr>
                <a:t> 코스닥 </a:t>
              </a:r>
              <a:endParaRPr lang="en-US" altLang="ko-KR" sz="900" b="1" dirty="0">
                <a:ea typeface="가는으뜸체" pitchFamily="18" charset="-127"/>
              </a:endParaRPr>
            </a:p>
            <a:p>
              <a:pPr>
                <a:lnSpc>
                  <a:spcPct val="150000"/>
                </a:lnSpc>
              </a:pPr>
              <a:r>
                <a:rPr lang="en-US" altLang="ko-KR" sz="900" b="1" dirty="0">
                  <a:ea typeface="가는으뜸체" pitchFamily="18" charset="-127"/>
                </a:rPr>
                <a:t>2.   </a:t>
              </a:r>
              <a:r>
                <a:rPr lang="ko-KR" altLang="en-US" sz="900" b="1" dirty="0">
                  <a:ea typeface="가는으뜸체" pitchFamily="18" charset="-127"/>
                </a:rPr>
                <a:t>컨설팅성공  </a:t>
              </a:r>
              <a:r>
                <a:rPr lang="en-US" altLang="ko-KR" sz="900" b="1" dirty="0">
                  <a:ea typeface="가는으뜸체" pitchFamily="18" charset="-127"/>
                </a:rPr>
                <a:t>1</a:t>
              </a:r>
              <a:r>
                <a:rPr lang="ko-KR" altLang="en-US" sz="900" b="1" dirty="0">
                  <a:ea typeface="가는으뜸체" pitchFamily="18" charset="-127"/>
                </a:rPr>
                <a:t>년 후</a:t>
              </a:r>
              <a:r>
                <a:rPr lang="en-US" altLang="ko-KR" sz="900" b="1" dirty="0">
                  <a:ea typeface="가는으뜸체" pitchFamily="18" charset="-127"/>
                </a:rPr>
                <a:t>, </a:t>
              </a:r>
              <a:r>
                <a:rPr lang="ko-KR" altLang="en-US" sz="900" b="1" dirty="0">
                  <a:ea typeface="가는으뜸체" pitchFamily="18" charset="-127"/>
                </a:rPr>
                <a:t> </a:t>
              </a:r>
              <a:r>
                <a:rPr lang="en-US" altLang="ko-KR" sz="900" b="1" dirty="0">
                  <a:ea typeface="가는으뜸체" pitchFamily="18" charset="-127"/>
                </a:rPr>
                <a:t> VIP </a:t>
              </a:r>
              <a:r>
                <a:rPr lang="ko-KR" altLang="en-US" sz="900" b="1" dirty="0">
                  <a:ea typeface="가는으뜸체" pitchFamily="18" charset="-127"/>
                </a:rPr>
                <a:t>사모펀드에 성공적으로 매각되어 상장을 준비 중</a:t>
              </a:r>
              <a:endParaRPr lang="en-US" altLang="ko-KR" sz="900" b="1" dirty="0">
                <a:ea typeface="가는으뜸체" pitchFamily="18" charset="-127"/>
              </a:endParaRPr>
            </a:p>
            <a:p>
              <a:pPr>
                <a:lnSpc>
                  <a:spcPct val="150000"/>
                </a:lnSpc>
              </a:pPr>
              <a:r>
                <a:rPr lang="en-US" altLang="ko-KR" sz="900" b="1" dirty="0">
                  <a:ea typeface="가는으뜸체" pitchFamily="18" charset="-127"/>
                </a:rPr>
                <a:t> </a:t>
              </a:r>
              <a:r>
                <a:rPr lang="ko-KR" altLang="en-US" sz="900" b="1" dirty="0">
                  <a:ea typeface="가는으뜸체" pitchFamily="18" charset="-127"/>
                </a:rPr>
                <a:t>→ 왕도매 식자재 마트 컨설팅은 우수하게 실행되어 곧 바로  </a:t>
              </a:r>
              <a:r>
                <a:rPr lang="ko-KR" altLang="en-US" sz="900" b="1" dirty="0" err="1">
                  <a:ea typeface="가는으뜸체" pitchFamily="18" charset="-127"/>
                </a:rPr>
                <a:t>신월점</a:t>
              </a:r>
              <a:r>
                <a:rPr lang="ko-KR" altLang="en-US" sz="900" b="1" dirty="0">
                  <a:ea typeface="가는으뜸체" pitchFamily="18" charset="-127"/>
                </a:rPr>
                <a:t> </a:t>
              </a:r>
              <a:r>
                <a:rPr lang="en-US" altLang="ko-KR" sz="900" b="1" dirty="0">
                  <a:ea typeface="가는으뜸체" pitchFamily="18" charset="-127"/>
                </a:rPr>
                <a:t>(2000</a:t>
              </a:r>
              <a:r>
                <a:rPr lang="ko-KR" altLang="en-US" sz="900" b="1" dirty="0">
                  <a:ea typeface="가는으뜸체" pitchFamily="18" charset="-127"/>
                </a:rPr>
                <a:t>평</a:t>
              </a:r>
              <a:r>
                <a:rPr lang="en-US" altLang="ko-KR" sz="900" b="1" dirty="0">
                  <a:ea typeface="가는으뜸체" pitchFamily="18" charset="-127"/>
                </a:rPr>
                <a:t>) </a:t>
              </a:r>
              <a:r>
                <a:rPr lang="ko-KR" altLang="en-US" sz="900" b="1" dirty="0">
                  <a:ea typeface="가는으뜸체" pitchFamily="18" charset="-127"/>
                </a:rPr>
                <a:t>상권분석 및 </a:t>
              </a:r>
              <a:r>
                <a:rPr lang="ko-KR" altLang="en-US" sz="900" b="1" dirty="0" err="1">
                  <a:ea typeface="가는으뜸체" pitchFamily="18" charset="-127"/>
                </a:rPr>
                <a:t>입점</a:t>
              </a:r>
              <a:r>
                <a:rPr lang="ko-KR" altLang="en-US" sz="900" b="1" dirty="0">
                  <a:ea typeface="가는으뜸체" pitchFamily="18" charset="-127"/>
                </a:rPr>
                <a:t> 타당성 분석 컨설팅을 추가로 수행한 성공사례</a:t>
              </a:r>
              <a:endParaRPr lang="en-US" altLang="ko-KR" sz="900" b="1" dirty="0">
                <a:ea typeface="가는으뜸체" pitchFamily="18" charset="-127"/>
              </a:endParaRPr>
            </a:p>
          </p:txBody>
        </p:sp>
        <p:sp>
          <p:nvSpPr>
            <p:cNvPr id="49" name="직사각형 48">
              <a:extLst>
                <a:ext uri="{FF2B5EF4-FFF2-40B4-BE49-F238E27FC236}">
                  <a16:creationId xmlns:a16="http://schemas.microsoft.com/office/drawing/2014/main" id="{88A8E3CC-678B-B4E8-918B-AEE465DD42B8}"/>
                </a:ext>
              </a:extLst>
            </p:cNvPr>
            <p:cNvSpPr/>
            <p:nvPr/>
          </p:nvSpPr>
          <p:spPr>
            <a:xfrm>
              <a:off x="1766273" y="5084521"/>
              <a:ext cx="184731" cy="23637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lang="ko-KR" altLang="en-US" sz="1600" dirty="0"/>
            </a:p>
          </p:txBody>
        </p:sp>
      </p:grpSp>
      <p:sp>
        <p:nvSpPr>
          <p:cNvPr id="52" name="object 2">
            <a:extLst>
              <a:ext uri="{FF2B5EF4-FFF2-40B4-BE49-F238E27FC236}">
                <a16:creationId xmlns:a16="http://schemas.microsoft.com/office/drawing/2014/main" id="{EB0108F7-E226-94B6-1F7F-A87FD902528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37025" y="260648"/>
            <a:ext cx="3796961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ko-KR" altLang="en-US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프랜차이즈 기업 </a:t>
            </a:r>
            <a:r>
              <a:rPr dirty="0" err="1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컨설팅</a:t>
            </a:r>
            <a:r>
              <a:rPr spc="-14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주요실적</a:t>
            </a:r>
          </a:p>
        </p:txBody>
      </p:sp>
      <p:grpSp>
        <p:nvGrpSpPr>
          <p:cNvPr id="53" name="object 3">
            <a:extLst>
              <a:ext uri="{FF2B5EF4-FFF2-40B4-BE49-F238E27FC236}">
                <a16:creationId xmlns:a16="http://schemas.microsoft.com/office/drawing/2014/main" id="{1781F92D-EBF8-1C70-2BFA-428C6FCEEC4D}"/>
              </a:ext>
            </a:extLst>
          </p:cNvPr>
          <p:cNvGrpSpPr/>
          <p:nvPr/>
        </p:nvGrpSpPr>
        <p:grpSpPr>
          <a:xfrm>
            <a:off x="251459" y="650763"/>
            <a:ext cx="8327390" cy="42545"/>
            <a:chOff x="251459" y="650763"/>
            <a:chExt cx="8327390" cy="42545"/>
          </a:xfrm>
        </p:grpSpPr>
        <p:sp>
          <p:nvSpPr>
            <p:cNvPr id="54" name="object 4">
              <a:extLst>
                <a:ext uri="{FF2B5EF4-FFF2-40B4-BE49-F238E27FC236}">
                  <a16:creationId xmlns:a16="http://schemas.microsoft.com/office/drawing/2014/main" id="{559EC6C9-00A6-BA4D-85C6-DFC09E98BF13}"/>
                </a:ext>
              </a:extLst>
            </p:cNvPr>
            <p:cNvSpPr/>
            <p:nvPr/>
          </p:nvSpPr>
          <p:spPr>
            <a:xfrm>
              <a:off x="2816352" y="650763"/>
              <a:ext cx="5762625" cy="42545"/>
            </a:xfrm>
            <a:custGeom>
              <a:avLst/>
              <a:gdLst/>
              <a:ahLst/>
              <a:cxnLst/>
              <a:rect l="l" t="t" r="r" b="b"/>
              <a:pathLst>
                <a:path w="5762625" h="42545">
                  <a:moveTo>
                    <a:pt x="5762244" y="0"/>
                  </a:moveTo>
                  <a:lnTo>
                    <a:pt x="0" y="0"/>
                  </a:lnTo>
                  <a:lnTo>
                    <a:pt x="0" y="42402"/>
                  </a:lnTo>
                  <a:lnTo>
                    <a:pt x="5762244" y="42402"/>
                  </a:lnTo>
                  <a:lnTo>
                    <a:pt x="5762244" y="0"/>
                  </a:lnTo>
                  <a:close/>
                </a:path>
              </a:pathLst>
            </a:custGeom>
            <a:solidFill>
              <a:srgbClr val="E6EB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">
              <a:extLst>
                <a:ext uri="{FF2B5EF4-FFF2-40B4-BE49-F238E27FC236}">
                  <a16:creationId xmlns:a16="http://schemas.microsoft.com/office/drawing/2014/main" id="{80CEFB1C-B4C6-44BC-847B-4CFE7354EF8A}"/>
                </a:ext>
              </a:extLst>
            </p:cNvPr>
            <p:cNvSpPr/>
            <p:nvPr/>
          </p:nvSpPr>
          <p:spPr>
            <a:xfrm>
              <a:off x="251459" y="650763"/>
              <a:ext cx="2688590" cy="42545"/>
            </a:xfrm>
            <a:custGeom>
              <a:avLst/>
              <a:gdLst/>
              <a:ahLst/>
              <a:cxnLst/>
              <a:rect l="l" t="t" r="r" b="b"/>
              <a:pathLst>
                <a:path w="2688590" h="42545">
                  <a:moveTo>
                    <a:pt x="2688082" y="0"/>
                  </a:moveTo>
                  <a:lnTo>
                    <a:pt x="0" y="0"/>
                  </a:lnTo>
                  <a:lnTo>
                    <a:pt x="0" y="42402"/>
                  </a:lnTo>
                  <a:lnTo>
                    <a:pt x="2688082" y="42402"/>
                  </a:lnTo>
                  <a:lnTo>
                    <a:pt x="2688082" y="0"/>
                  </a:lnTo>
                  <a:close/>
                </a:path>
              </a:pathLst>
            </a:custGeom>
            <a:solidFill>
              <a:srgbClr val="93B3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9F6022FB-C880-4F08-99D8-3DC0E95F3BFE}"/>
              </a:ext>
            </a:extLst>
          </p:cNvPr>
          <p:cNvSpPr txBox="1"/>
          <p:nvPr/>
        </p:nvSpPr>
        <p:spPr>
          <a:xfrm>
            <a:off x="818359" y="905197"/>
            <a:ext cx="886191" cy="230832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sz="9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컨설팅 </a:t>
            </a:r>
            <a:r>
              <a:rPr lang="ko-KR" altLang="en-US" sz="900" dirty="0" err="1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재수주</a:t>
            </a:r>
            <a:endParaRPr lang="ko-KR" altLang="en-US" sz="900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93D78F9E-5837-496E-AC3C-DD2388C73B3F}"/>
              </a:ext>
            </a:extLst>
          </p:cNvPr>
          <p:cNvSpPr txBox="1"/>
          <p:nvPr/>
        </p:nvSpPr>
        <p:spPr>
          <a:xfrm>
            <a:off x="818358" y="3876698"/>
            <a:ext cx="886191" cy="230832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sz="9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컨설팅 </a:t>
            </a:r>
            <a:r>
              <a:rPr lang="ko-KR" altLang="en-US" sz="900" dirty="0" err="1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재수주</a:t>
            </a:r>
            <a:endParaRPr lang="ko-KR" altLang="en-US" sz="900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CF3A7EDA-482B-9CA5-2888-8AF7B422A762}"/>
              </a:ext>
            </a:extLst>
          </p:cNvPr>
          <p:cNvGrpSpPr/>
          <p:nvPr/>
        </p:nvGrpSpPr>
        <p:grpSpPr>
          <a:xfrm>
            <a:off x="467544" y="2883281"/>
            <a:ext cx="1133634" cy="179062"/>
            <a:chOff x="462120" y="2883281"/>
            <a:chExt cx="1133634" cy="179062"/>
          </a:xfrm>
        </p:grpSpPr>
        <p:pic>
          <p:nvPicPr>
            <p:cNvPr id="36" name="object 11">
              <a:extLst>
                <a:ext uri="{FF2B5EF4-FFF2-40B4-BE49-F238E27FC236}">
                  <a16:creationId xmlns:a16="http://schemas.microsoft.com/office/drawing/2014/main" id="{88C7D762-DDE0-4F66-A263-9FAA6DEA957B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347155" y="2888237"/>
              <a:ext cx="248599" cy="169150"/>
            </a:xfrm>
            <a:prstGeom prst="rect">
              <a:avLst/>
            </a:prstGeom>
          </p:spPr>
        </p:pic>
        <p:sp>
          <p:nvSpPr>
            <p:cNvPr id="2" name="사각형: 둥근 모서리 1">
              <a:extLst>
                <a:ext uri="{FF2B5EF4-FFF2-40B4-BE49-F238E27FC236}">
                  <a16:creationId xmlns:a16="http://schemas.microsoft.com/office/drawing/2014/main" id="{F034C34F-D0EB-2787-0667-A4E5A23318A2}"/>
                </a:ext>
              </a:extLst>
            </p:cNvPr>
            <p:cNvSpPr/>
            <p:nvPr/>
          </p:nvSpPr>
          <p:spPr>
            <a:xfrm>
              <a:off x="462120" y="2883281"/>
              <a:ext cx="746932" cy="179062"/>
            </a:xfrm>
            <a:prstGeom prst="roundRect">
              <a:avLst/>
            </a:prstGeom>
            <a:noFill/>
            <a:ln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900" dirty="0">
                  <a:solidFill>
                    <a:srgbClr val="FF0000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우수 성과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1697379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/>
          <p:cNvSpPr/>
          <p:nvPr/>
        </p:nvSpPr>
        <p:spPr>
          <a:xfrm>
            <a:off x="251520" y="841515"/>
            <a:ext cx="4276090" cy="1723389"/>
          </a:xfrm>
          <a:custGeom>
            <a:avLst/>
            <a:gdLst/>
            <a:ahLst/>
            <a:cxnLst/>
            <a:rect l="l" t="t" r="r" b="b"/>
            <a:pathLst>
              <a:path w="4276090" h="1723389">
                <a:moveTo>
                  <a:pt x="0" y="1723135"/>
                </a:moveTo>
                <a:lnTo>
                  <a:pt x="4276090" y="1723135"/>
                </a:lnTo>
                <a:lnTo>
                  <a:pt x="4276090" y="0"/>
                </a:lnTo>
                <a:lnTo>
                  <a:pt x="0" y="0"/>
                </a:lnTo>
                <a:lnTo>
                  <a:pt x="0" y="1723135"/>
                </a:lnTo>
                <a:close/>
              </a:path>
            </a:pathLst>
          </a:custGeom>
          <a:ln w="28955">
            <a:solidFill>
              <a:srgbClr val="E6EBF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3" name="object 13"/>
          <p:cNvGrpSpPr/>
          <p:nvPr/>
        </p:nvGrpSpPr>
        <p:grpSpPr>
          <a:xfrm>
            <a:off x="4648393" y="836712"/>
            <a:ext cx="4316095" cy="1752600"/>
            <a:chOff x="246888" y="4454652"/>
            <a:chExt cx="4316095" cy="1752600"/>
          </a:xfrm>
        </p:grpSpPr>
        <p:sp>
          <p:nvSpPr>
            <p:cNvPr id="14" name="object 14"/>
            <p:cNvSpPr/>
            <p:nvPr/>
          </p:nvSpPr>
          <p:spPr>
            <a:xfrm>
              <a:off x="261366" y="4469130"/>
              <a:ext cx="4276090" cy="1723389"/>
            </a:xfrm>
            <a:custGeom>
              <a:avLst/>
              <a:gdLst/>
              <a:ahLst/>
              <a:cxnLst/>
              <a:rect l="l" t="t" r="r" b="b"/>
              <a:pathLst>
                <a:path w="4276090" h="1723389">
                  <a:moveTo>
                    <a:pt x="0" y="1723136"/>
                  </a:moveTo>
                  <a:lnTo>
                    <a:pt x="4276090" y="1723136"/>
                  </a:lnTo>
                  <a:lnTo>
                    <a:pt x="4276090" y="0"/>
                  </a:lnTo>
                  <a:lnTo>
                    <a:pt x="0" y="0"/>
                  </a:lnTo>
                  <a:lnTo>
                    <a:pt x="0" y="1723136"/>
                  </a:lnTo>
                  <a:close/>
                </a:path>
              </a:pathLst>
            </a:custGeom>
            <a:ln w="28955">
              <a:solidFill>
                <a:srgbClr val="E6EBF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07492" y="5012436"/>
              <a:ext cx="1293876" cy="242315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23388" y="4846320"/>
              <a:ext cx="1839467" cy="664464"/>
            </a:xfrm>
            <a:prstGeom prst="rect">
              <a:avLst/>
            </a:prstGeom>
          </p:spPr>
        </p:pic>
      </p:grpSp>
      <p:sp>
        <p:nvSpPr>
          <p:cNvPr id="17" name="object 17"/>
          <p:cNvSpPr/>
          <p:nvPr/>
        </p:nvSpPr>
        <p:spPr>
          <a:xfrm>
            <a:off x="251520" y="2713723"/>
            <a:ext cx="4276090" cy="1723389"/>
          </a:xfrm>
          <a:custGeom>
            <a:avLst/>
            <a:gdLst/>
            <a:ahLst/>
            <a:cxnLst/>
            <a:rect l="l" t="t" r="r" b="b"/>
            <a:pathLst>
              <a:path w="4276090" h="1723389">
                <a:moveTo>
                  <a:pt x="0" y="1723136"/>
                </a:moveTo>
                <a:lnTo>
                  <a:pt x="4276090" y="1723136"/>
                </a:lnTo>
                <a:lnTo>
                  <a:pt x="4276090" y="0"/>
                </a:lnTo>
                <a:lnTo>
                  <a:pt x="0" y="0"/>
                </a:lnTo>
                <a:lnTo>
                  <a:pt x="0" y="1723136"/>
                </a:lnTo>
                <a:close/>
              </a:path>
            </a:pathLst>
          </a:custGeom>
          <a:ln w="28955">
            <a:solidFill>
              <a:srgbClr val="E6EBF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327720" y="920762"/>
            <a:ext cx="40132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20" dirty="0">
                <a:latin typeface="나눔고딕 ExtraBold"/>
                <a:cs typeface="나눔고딕 ExtraBold"/>
              </a:rPr>
              <a:t>2017</a:t>
            </a:r>
            <a:r>
              <a:rPr sz="900" b="1" dirty="0">
                <a:latin typeface="나눔고딕 ExtraBold"/>
                <a:cs typeface="나눔고딕 ExtraBold"/>
              </a:rPr>
              <a:t>년</a:t>
            </a:r>
            <a:endParaRPr sz="900">
              <a:latin typeface="나눔고딕 ExtraBold"/>
              <a:cs typeface="나눔고딕 ExtraBold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389441" y="1142504"/>
            <a:ext cx="4048125" cy="550545"/>
            <a:chOff x="4783835" y="2958083"/>
            <a:chExt cx="4048125" cy="550545"/>
          </a:xfrm>
        </p:grpSpPr>
        <p:pic>
          <p:nvPicPr>
            <p:cNvPr id="32" name="object 3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185659" y="2958083"/>
              <a:ext cx="1645920" cy="457200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783835" y="3238499"/>
              <a:ext cx="1330452" cy="269748"/>
            </a:xfrm>
            <a:prstGeom prst="rect">
              <a:avLst/>
            </a:prstGeom>
          </p:spPr>
        </p:pic>
      </p:grpSp>
      <p:sp>
        <p:nvSpPr>
          <p:cNvPr id="34" name="object 34"/>
          <p:cNvSpPr txBox="1"/>
          <p:nvPr/>
        </p:nvSpPr>
        <p:spPr>
          <a:xfrm>
            <a:off x="468816" y="1885709"/>
            <a:ext cx="59880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latin typeface="나눔고딕 ExtraBold"/>
                <a:cs typeface="나눔고딕 ExtraBold"/>
              </a:rPr>
              <a:t>컨설팅</a:t>
            </a:r>
            <a:r>
              <a:rPr sz="900" b="1" spc="-60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내용</a:t>
            </a:r>
            <a:endParaRPr sz="900">
              <a:latin typeface="나눔고딕 ExtraBold"/>
              <a:cs typeface="나눔고딕 ExtraBold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468815" y="2027441"/>
            <a:ext cx="2252345" cy="418063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85725" indent="-73660">
              <a:lnSpc>
                <a:spcPct val="100000"/>
              </a:lnSpc>
              <a:spcBef>
                <a:spcPts val="600"/>
              </a:spcBef>
              <a:buFont typeface=""/>
              <a:buChar char="-"/>
              <a:tabLst>
                <a:tab pos="86360" algn="l"/>
              </a:tabLst>
            </a:pPr>
            <a:r>
              <a:rPr lang="ko-KR" altLang="en-US" sz="900" b="1" dirty="0">
                <a:latin typeface="나눔고딕 ExtraBold"/>
                <a:cs typeface="나눔고딕 ExtraBold"/>
              </a:rPr>
              <a:t>서비스</a:t>
            </a:r>
            <a:r>
              <a:rPr sz="900" b="1" dirty="0" err="1">
                <a:latin typeface="나눔고딕 ExtraBold"/>
                <a:cs typeface="나눔고딕 ExtraBold"/>
              </a:rPr>
              <a:t>프랜차이즈</a:t>
            </a:r>
            <a:r>
              <a:rPr sz="900" b="1" spc="-65" dirty="0">
                <a:latin typeface="나눔고딕 ExtraBold"/>
                <a:cs typeface="나눔고딕 ExtraBold"/>
              </a:rPr>
              <a:t> </a:t>
            </a:r>
            <a:r>
              <a:rPr sz="900" b="1" dirty="0" err="1">
                <a:latin typeface="나눔고딕 ExtraBold"/>
                <a:cs typeface="나눔고딕 ExtraBold"/>
              </a:rPr>
              <a:t>시스템</a:t>
            </a:r>
            <a:r>
              <a:rPr lang="ko-KR" altLang="en-US" sz="900" b="1" dirty="0">
                <a:latin typeface="나눔고딕 ExtraBold"/>
                <a:cs typeface="나눔고딕 ExtraBold"/>
              </a:rPr>
              <a:t>구축</a:t>
            </a:r>
            <a:r>
              <a:rPr sz="900" b="1" spc="-45" dirty="0">
                <a:latin typeface="나눔고딕 ExtraBold"/>
                <a:cs typeface="나눔고딕 ExtraBold"/>
              </a:rPr>
              <a:t> </a:t>
            </a:r>
            <a:r>
              <a:rPr sz="900" b="1" dirty="0">
                <a:latin typeface="나눔고딕 ExtraBold"/>
                <a:cs typeface="나눔고딕 ExtraBold"/>
              </a:rPr>
              <a:t>&amp;</a:t>
            </a:r>
            <a:r>
              <a:rPr sz="900" b="1" spc="-55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진단컨설팅</a:t>
            </a:r>
            <a:endParaRPr sz="900" dirty="0">
              <a:latin typeface="나눔고딕 ExtraBold"/>
              <a:cs typeface="나눔고딕 ExtraBold"/>
            </a:endParaRPr>
          </a:p>
          <a:p>
            <a:pPr marL="85725" indent="-73660">
              <a:lnSpc>
                <a:spcPct val="100000"/>
              </a:lnSpc>
              <a:spcBef>
                <a:spcPts val="505"/>
              </a:spcBef>
              <a:buFont typeface=""/>
              <a:buChar char="-"/>
              <a:tabLst>
                <a:tab pos="86360" algn="l"/>
              </a:tabLst>
            </a:pPr>
            <a:r>
              <a:rPr sz="900" b="1" spc="5" dirty="0">
                <a:latin typeface="나눔고딕 ExtraBold"/>
                <a:cs typeface="나눔고딕 ExtraBold"/>
              </a:rPr>
              <a:t>컨설</a:t>
            </a:r>
            <a:r>
              <a:rPr sz="900" b="1" dirty="0">
                <a:latin typeface="나눔고딕 ExtraBold"/>
                <a:cs typeface="나눔고딕 ExtraBold"/>
              </a:rPr>
              <a:t>팅</a:t>
            </a:r>
            <a:r>
              <a:rPr sz="900" b="1" spc="-30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기</a:t>
            </a:r>
            <a:r>
              <a:rPr sz="900" b="1" dirty="0">
                <a:latin typeface="나눔고딕 ExtraBold"/>
                <a:cs typeface="나눔고딕 ExtraBold"/>
              </a:rPr>
              <a:t>간</a:t>
            </a:r>
            <a:r>
              <a:rPr sz="900" b="1" spc="-20" dirty="0">
                <a:latin typeface="나눔고딕 ExtraBold"/>
                <a:cs typeface="나눔고딕 ExtraBold"/>
              </a:rPr>
              <a:t> </a:t>
            </a:r>
            <a:r>
              <a:rPr sz="900" b="1" spc="-15" dirty="0">
                <a:latin typeface="나눔고딕 ExtraBold"/>
                <a:cs typeface="나눔고딕 ExtraBold"/>
              </a:rPr>
              <a:t>:</a:t>
            </a:r>
            <a:r>
              <a:rPr sz="900" b="1" spc="-35" dirty="0">
                <a:latin typeface="나눔고딕 ExtraBold"/>
                <a:cs typeface="나눔고딕 ExtraBold"/>
              </a:rPr>
              <a:t> </a:t>
            </a:r>
            <a:r>
              <a:rPr sz="900" b="1" spc="-10" dirty="0">
                <a:latin typeface="나눔고딕 ExtraBold"/>
                <a:cs typeface="나눔고딕 ExtraBold"/>
              </a:rPr>
              <a:t>4</a:t>
            </a:r>
            <a:r>
              <a:rPr sz="900" b="1" spc="5" dirty="0">
                <a:latin typeface="나눔고딕 ExtraBold"/>
                <a:cs typeface="나눔고딕 ExtraBold"/>
              </a:rPr>
              <a:t>개월</a:t>
            </a:r>
            <a:endParaRPr sz="900" dirty="0">
              <a:latin typeface="나눔고딕 ExtraBold"/>
              <a:cs typeface="나눔고딕 ExtraBold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4888066" y="1851492"/>
            <a:ext cx="2486680" cy="621324"/>
          </a:xfrm>
          <a:prstGeom prst="rect">
            <a:avLst/>
          </a:prstGeom>
        </p:spPr>
        <p:txBody>
          <a:bodyPr vert="horz" wrap="square" lIns="0" tIns="768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5"/>
              </a:spcBef>
            </a:pPr>
            <a:r>
              <a:rPr sz="900" b="1" spc="5" dirty="0">
                <a:latin typeface="나눔고딕 ExtraBold"/>
                <a:cs typeface="나눔고딕 ExtraBold"/>
              </a:rPr>
              <a:t>컨설</a:t>
            </a:r>
            <a:r>
              <a:rPr sz="900" b="1" dirty="0">
                <a:latin typeface="나눔고딕 ExtraBold"/>
                <a:cs typeface="나눔고딕 ExtraBold"/>
              </a:rPr>
              <a:t>팅</a:t>
            </a:r>
            <a:r>
              <a:rPr sz="900" b="1" spc="-55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내용</a:t>
            </a:r>
            <a:endParaRPr sz="900" dirty="0">
              <a:latin typeface="나눔고딕 ExtraBold"/>
              <a:cs typeface="나눔고딕 ExtraBold"/>
            </a:endParaRPr>
          </a:p>
          <a:p>
            <a:pPr marL="12700">
              <a:lnSpc>
                <a:spcPct val="100000"/>
              </a:lnSpc>
              <a:spcBef>
                <a:spcPts val="505"/>
              </a:spcBef>
            </a:pPr>
            <a:r>
              <a:rPr sz="900" b="1" dirty="0">
                <a:latin typeface="나눔고딕 ExtraBold"/>
                <a:cs typeface="나눔고딕 ExtraBold"/>
              </a:rPr>
              <a:t>–</a:t>
            </a:r>
            <a:r>
              <a:rPr sz="900" b="1" spc="-25" dirty="0">
                <a:latin typeface="나눔고딕 ExtraBold"/>
                <a:cs typeface="나눔고딕 ExtraBold"/>
              </a:rPr>
              <a:t> </a:t>
            </a:r>
            <a:r>
              <a:rPr sz="900" b="1" dirty="0">
                <a:latin typeface="나눔고딕 ExtraBold"/>
                <a:cs typeface="나눔고딕 ExtraBold"/>
              </a:rPr>
              <a:t>신규</a:t>
            </a:r>
            <a:r>
              <a:rPr sz="900" b="1" spc="-20" dirty="0">
                <a:latin typeface="나눔고딕 ExtraBold"/>
                <a:cs typeface="나눔고딕 ExtraBold"/>
              </a:rPr>
              <a:t> </a:t>
            </a:r>
            <a:r>
              <a:rPr sz="900" b="1" dirty="0" err="1">
                <a:latin typeface="나눔고딕 ExtraBold"/>
                <a:cs typeface="나눔고딕 ExtraBold"/>
              </a:rPr>
              <a:t>프랜차이즈</a:t>
            </a:r>
            <a:r>
              <a:rPr sz="900" b="1" spc="-40" dirty="0">
                <a:latin typeface="나눔고딕 ExtraBold"/>
                <a:cs typeface="나눔고딕 ExtraBold"/>
              </a:rPr>
              <a:t> </a:t>
            </a:r>
            <a:r>
              <a:rPr sz="900" b="1" dirty="0" err="1">
                <a:latin typeface="나눔고딕 ExtraBold"/>
                <a:cs typeface="나눔고딕 ExtraBold"/>
              </a:rPr>
              <a:t>시스템</a:t>
            </a:r>
            <a:r>
              <a:rPr lang="ko-KR" altLang="en-US" sz="900" b="1" dirty="0">
                <a:latin typeface="나눔고딕 ExtraBold"/>
                <a:cs typeface="나눔고딕 ExtraBold"/>
              </a:rPr>
              <a:t>구축</a:t>
            </a:r>
            <a:r>
              <a:rPr sz="900" b="1" spc="-30" dirty="0">
                <a:latin typeface="나눔고딕 ExtraBold"/>
                <a:cs typeface="나눔고딕 ExtraBold"/>
              </a:rPr>
              <a:t> </a:t>
            </a:r>
            <a:r>
              <a:rPr sz="900" b="1" dirty="0">
                <a:latin typeface="나눔고딕 ExtraBold"/>
                <a:cs typeface="나눔고딕 ExtraBold"/>
              </a:rPr>
              <a:t>&amp;</a:t>
            </a:r>
            <a:r>
              <a:rPr sz="900" b="1" spc="-45" dirty="0">
                <a:latin typeface="나눔고딕 ExtraBold"/>
                <a:cs typeface="나눔고딕 ExtraBold"/>
              </a:rPr>
              <a:t> </a:t>
            </a:r>
            <a:r>
              <a:rPr lang="ko-KR" altLang="en-US" sz="900" b="1" spc="5" dirty="0">
                <a:latin typeface="나눔고딕 ExtraBold"/>
                <a:cs typeface="나눔고딕 ExtraBold"/>
              </a:rPr>
              <a:t>사업전략</a:t>
            </a:r>
            <a:r>
              <a:rPr sz="900" b="1" spc="5" dirty="0" err="1">
                <a:latin typeface="나눔고딕 ExtraBold"/>
                <a:cs typeface="나눔고딕 ExtraBold"/>
              </a:rPr>
              <a:t>컨설팅</a:t>
            </a:r>
            <a:endParaRPr sz="900" dirty="0">
              <a:latin typeface="나눔고딕 ExtraBold"/>
              <a:cs typeface="나눔고딕 ExtraBold"/>
            </a:endParaRPr>
          </a:p>
          <a:p>
            <a:pPr marL="12700">
              <a:lnSpc>
                <a:spcPct val="100000"/>
              </a:lnSpc>
              <a:spcBef>
                <a:spcPts val="495"/>
              </a:spcBef>
            </a:pPr>
            <a:r>
              <a:rPr sz="900" b="1" dirty="0">
                <a:latin typeface="나눔고딕 ExtraBold"/>
                <a:cs typeface="나눔고딕 ExtraBold"/>
              </a:rPr>
              <a:t>-</a:t>
            </a:r>
            <a:r>
              <a:rPr sz="900" b="1" spc="-30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컨설</a:t>
            </a:r>
            <a:r>
              <a:rPr sz="900" b="1" dirty="0">
                <a:latin typeface="나눔고딕 ExtraBold"/>
                <a:cs typeface="나눔고딕 ExtraBold"/>
              </a:rPr>
              <a:t>팅</a:t>
            </a:r>
            <a:r>
              <a:rPr sz="900" b="1" spc="-30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기</a:t>
            </a:r>
            <a:r>
              <a:rPr sz="900" b="1" dirty="0">
                <a:latin typeface="나눔고딕 ExtraBold"/>
                <a:cs typeface="나눔고딕 ExtraBold"/>
              </a:rPr>
              <a:t>간</a:t>
            </a:r>
            <a:r>
              <a:rPr sz="900" b="1" spc="-10" dirty="0">
                <a:latin typeface="나눔고딕 ExtraBold"/>
                <a:cs typeface="나눔고딕 ExtraBold"/>
              </a:rPr>
              <a:t> </a:t>
            </a:r>
            <a:r>
              <a:rPr sz="900" b="1" spc="-15" dirty="0">
                <a:latin typeface="나눔고딕 ExtraBold"/>
                <a:cs typeface="나눔고딕 ExtraBold"/>
              </a:rPr>
              <a:t>:</a:t>
            </a:r>
            <a:r>
              <a:rPr sz="900" b="1" spc="-35" dirty="0">
                <a:latin typeface="나눔고딕 ExtraBold"/>
                <a:cs typeface="나눔고딕 ExtraBold"/>
              </a:rPr>
              <a:t> </a:t>
            </a:r>
            <a:r>
              <a:rPr sz="900" b="1" spc="-10" dirty="0">
                <a:latin typeface="나눔고딕 ExtraBold"/>
                <a:cs typeface="나눔고딕 ExtraBold"/>
              </a:rPr>
              <a:t>3</a:t>
            </a:r>
            <a:r>
              <a:rPr sz="900" b="1" spc="5" dirty="0">
                <a:latin typeface="나눔고딕 ExtraBold"/>
                <a:cs typeface="나눔고딕 ExtraBold"/>
              </a:rPr>
              <a:t>개월</a:t>
            </a:r>
            <a:endParaRPr sz="900" dirty="0">
              <a:latin typeface="나눔고딕 ExtraBold"/>
              <a:cs typeface="나눔고딕 ExtraBold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4746945" y="943518"/>
            <a:ext cx="40132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20" dirty="0">
                <a:latin typeface="나눔고딕 ExtraBold"/>
                <a:cs typeface="나눔고딕 ExtraBold"/>
              </a:rPr>
              <a:t>2017</a:t>
            </a:r>
            <a:r>
              <a:rPr sz="900" b="1" dirty="0">
                <a:latin typeface="나눔고딕 ExtraBold"/>
                <a:cs typeface="나눔고딕 ExtraBold"/>
              </a:rPr>
              <a:t>년</a:t>
            </a:r>
            <a:endParaRPr sz="900">
              <a:latin typeface="나눔고딕 ExtraBold"/>
              <a:cs typeface="나눔고딕 ExtraBold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3006531" y="2067954"/>
            <a:ext cx="1481709" cy="427990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900" b="1" dirty="0">
                <a:latin typeface="나눔고딕 ExtraBold"/>
                <a:cs typeface="나눔고딕 ExtraBold"/>
              </a:rPr>
              <a:t>컨설팅</a:t>
            </a:r>
            <a:r>
              <a:rPr sz="900" b="1" spc="-50" dirty="0">
                <a:latin typeface="나눔고딕 ExtraBold"/>
                <a:cs typeface="나눔고딕 ExtraBold"/>
              </a:rPr>
              <a:t> </a:t>
            </a:r>
            <a:r>
              <a:rPr sz="900" b="1" dirty="0">
                <a:latin typeface="나눔고딕 ExtraBold"/>
                <a:cs typeface="나눔고딕 ExtraBold"/>
              </a:rPr>
              <a:t>프로젝트</a:t>
            </a:r>
            <a:r>
              <a:rPr sz="900" b="1" spc="-50" dirty="0">
                <a:latin typeface="나눔고딕 ExtraBold"/>
                <a:cs typeface="나눔고딕 ExtraBold"/>
              </a:rPr>
              <a:t> </a:t>
            </a:r>
            <a:r>
              <a:rPr sz="900" b="1" dirty="0">
                <a:latin typeface="나눔고딕 ExtraBold"/>
                <a:cs typeface="나눔고딕 ExtraBold"/>
              </a:rPr>
              <a:t>총괄</a:t>
            </a:r>
            <a:r>
              <a:rPr sz="900" b="1" spc="-40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매니저</a:t>
            </a:r>
            <a:endParaRPr sz="900" dirty="0">
              <a:latin typeface="나눔고딕 ExtraBold"/>
              <a:cs typeface="나눔고딕 ExtraBold"/>
            </a:endParaRPr>
          </a:p>
          <a:p>
            <a:pPr marL="76200">
              <a:lnSpc>
                <a:spcPct val="100000"/>
              </a:lnSpc>
              <a:spcBef>
                <a:spcPts val="505"/>
              </a:spcBef>
            </a:pPr>
            <a:r>
              <a:rPr sz="900" b="1" dirty="0">
                <a:latin typeface="나눔고딕 ExtraBold"/>
                <a:cs typeface="나눔고딕 ExtraBold"/>
              </a:rPr>
              <a:t>-</a:t>
            </a:r>
            <a:r>
              <a:rPr sz="900" b="1" spc="-40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유재</a:t>
            </a:r>
            <a:r>
              <a:rPr sz="900" b="1" dirty="0">
                <a:latin typeface="나눔고딕 ExtraBold"/>
                <a:cs typeface="나눔고딕 ExtraBold"/>
              </a:rPr>
              <a:t>은</a:t>
            </a:r>
            <a:r>
              <a:rPr sz="900" b="1" spc="-30" dirty="0">
                <a:latin typeface="나눔고딕 ExtraBold"/>
                <a:cs typeface="나눔고딕 ExtraBold"/>
              </a:rPr>
              <a:t> </a:t>
            </a:r>
            <a:r>
              <a:rPr sz="900" b="1" spc="-5" dirty="0">
                <a:latin typeface="나눔고딕 ExtraBold"/>
                <a:cs typeface="나눔고딕 ExtraBold"/>
              </a:rPr>
              <a:t>C</a:t>
            </a:r>
            <a:r>
              <a:rPr sz="900" b="1" dirty="0">
                <a:latin typeface="나눔고딕 ExtraBold"/>
                <a:cs typeface="나눔고딕 ExtraBold"/>
              </a:rPr>
              <a:t>EO</a:t>
            </a:r>
            <a:endParaRPr sz="900" dirty="0">
              <a:latin typeface="나눔고딕 ExtraBold"/>
              <a:cs typeface="나눔고딕 ExtraBold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7400145" y="1932137"/>
            <a:ext cx="1564215" cy="427990"/>
          </a:xfrm>
          <a:prstGeom prst="rect">
            <a:avLst/>
          </a:prstGeom>
        </p:spPr>
        <p:txBody>
          <a:bodyPr vert="horz" wrap="square" lIns="0" tIns="768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5"/>
              </a:spcBef>
            </a:pPr>
            <a:r>
              <a:rPr sz="900" b="1" spc="5" dirty="0">
                <a:latin typeface="나눔고딕 ExtraBold"/>
                <a:cs typeface="나눔고딕 ExtraBold"/>
              </a:rPr>
              <a:t>컨설</a:t>
            </a:r>
            <a:r>
              <a:rPr sz="900" b="1" dirty="0">
                <a:latin typeface="나눔고딕 ExtraBold"/>
                <a:cs typeface="나눔고딕 ExtraBold"/>
              </a:rPr>
              <a:t>팅</a:t>
            </a:r>
            <a:r>
              <a:rPr sz="900" b="1" spc="-30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프로젝</a:t>
            </a:r>
            <a:r>
              <a:rPr sz="900" b="1" dirty="0">
                <a:latin typeface="나눔고딕 ExtraBold"/>
                <a:cs typeface="나눔고딕 ExtraBold"/>
              </a:rPr>
              <a:t>트</a:t>
            </a:r>
            <a:r>
              <a:rPr sz="900" b="1" spc="-45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총</a:t>
            </a:r>
            <a:r>
              <a:rPr sz="900" b="1" dirty="0">
                <a:latin typeface="나눔고딕 ExtraBold"/>
                <a:cs typeface="나눔고딕 ExtraBold"/>
              </a:rPr>
              <a:t>괄</a:t>
            </a:r>
            <a:r>
              <a:rPr sz="900" b="1" spc="-20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매니저</a:t>
            </a:r>
            <a:endParaRPr sz="900">
              <a:latin typeface="나눔고딕 ExtraBold"/>
              <a:cs typeface="나눔고딕 ExtraBold"/>
            </a:endParaRPr>
          </a:p>
          <a:p>
            <a:pPr marL="76200">
              <a:lnSpc>
                <a:spcPct val="100000"/>
              </a:lnSpc>
              <a:spcBef>
                <a:spcPts val="500"/>
              </a:spcBef>
            </a:pPr>
            <a:r>
              <a:rPr sz="900" b="1" dirty="0">
                <a:latin typeface="나눔고딕 ExtraBold"/>
                <a:cs typeface="나눔고딕 ExtraBold"/>
              </a:rPr>
              <a:t>-</a:t>
            </a:r>
            <a:r>
              <a:rPr sz="900" b="1" spc="-40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유재</a:t>
            </a:r>
            <a:r>
              <a:rPr sz="900" b="1" dirty="0">
                <a:latin typeface="나눔고딕 ExtraBold"/>
                <a:cs typeface="나눔고딕 ExtraBold"/>
              </a:rPr>
              <a:t>은</a:t>
            </a:r>
            <a:r>
              <a:rPr sz="900" b="1" spc="-30" dirty="0">
                <a:latin typeface="나눔고딕 ExtraBold"/>
                <a:cs typeface="나눔고딕 ExtraBold"/>
              </a:rPr>
              <a:t> </a:t>
            </a:r>
            <a:r>
              <a:rPr sz="900" b="1" spc="-5" dirty="0">
                <a:latin typeface="나눔고딕 ExtraBold"/>
                <a:cs typeface="나눔고딕 ExtraBold"/>
              </a:rPr>
              <a:t>C</a:t>
            </a:r>
            <a:r>
              <a:rPr sz="900" b="1" dirty="0">
                <a:latin typeface="나눔고딕 ExtraBold"/>
                <a:cs typeface="나눔고딕 ExtraBold"/>
              </a:rPr>
              <a:t>EO</a:t>
            </a:r>
            <a:endParaRPr sz="900">
              <a:latin typeface="나눔고딕 ExtraBold"/>
              <a:cs typeface="나눔고딕 ExtraBold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468816" y="3790531"/>
            <a:ext cx="2484375" cy="543739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0"/>
              </a:spcBef>
            </a:pPr>
            <a:r>
              <a:rPr sz="900" b="1" spc="5" dirty="0">
                <a:latin typeface="나눔고딕 ExtraBold"/>
                <a:cs typeface="나눔고딕 ExtraBold"/>
              </a:rPr>
              <a:t>컨설</a:t>
            </a:r>
            <a:r>
              <a:rPr sz="900" b="1" dirty="0">
                <a:latin typeface="나눔고딕 ExtraBold"/>
                <a:cs typeface="나눔고딕 ExtraBold"/>
              </a:rPr>
              <a:t>팅</a:t>
            </a:r>
            <a:r>
              <a:rPr sz="900" b="1" spc="-55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내용</a:t>
            </a:r>
            <a:endParaRPr sz="900" dirty="0">
              <a:latin typeface="나눔고딕 ExtraBold"/>
              <a:cs typeface="나눔고딕 ExtraBold"/>
            </a:endParaRPr>
          </a:p>
          <a:p>
            <a:pPr marL="82550" indent="-70485">
              <a:lnSpc>
                <a:spcPct val="100000"/>
              </a:lnSpc>
              <a:spcBef>
                <a:spcPts val="300"/>
              </a:spcBef>
              <a:buChar char="-"/>
              <a:tabLst>
                <a:tab pos="83185" algn="l"/>
              </a:tabLst>
            </a:pPr>
            <a:r>
              <a:rPr sz="900" b="1" dirty="0" err="1">
                <a:latin typeface="나눔고딕 ExtraBold"/>
                <a:cs typeface="나눔고딕 ExtraBold"/>
              </a:rPr>
              <a:t>풀잎채</a:t>
            </a:r>
            <a:r>
              <a:rPr sz="900" b="1" spc="-40" dirty="0">
                <a:latin typeface="나눔고딕 ExtraBold"/>
                <a:cs typeface="나눔고딕 ExtraBold"/>
              </a:rPr>
              <a:t> </a:t>
            </a:r>
            <a:r>
              <a:rPr sz="900" b="1" dirty="0" err="1">
                <a:latin typeface="나눔고딕 ExtraBold"/>
                <a:cs typeface="나눔고딕 ExtraBold"/>
              </a:rPr>
              <a:t>신규</a:t>
            </a:r>
            <a:r>
              <a:rPr lang="en-US" sz="900" b="1" dirty="0">
                <a:latin typeface="나눔고딕 ExtraBold"/>
                <a:cs typeface="나눔고딕 ExtraBold"/>
              </a:rPr>
              <a:t> </a:t>
            </a:r>
            <a:r>
              <a:rPr lang="ko-KR" altLang="en-US" sz="900" b="1" dirty="0">
                <a:latin typeface="나눔고딕 ExtraBold"/>
                <a:cs typeface="나눔고딕 ExtraBold"/>
              </a:rPr>
              <a:t>외식브랜드 </a:t>
            </a:r>
            <a:r>
              <a:rPr sz="900" b="1" dirty="0" err="1">
                <a:latin typeface="나눔고딕 ExtraBold"/>
                <a:cs typeface="나눔고딕 ExtraBold"/>
              </a:rPr>
              <a:t>사업</a:t>
            </a:r>
            <a:r>
              <a:rPr sz="900" b="1" spc="-45" dirty="0">
                <a:latin typeface="나눔고딕 ExtraBold"/>
                <a:cs typeface="나눔고딕 ExtraBold"/>
              </a:rPr>
              <a:t> </a:t>
            </a:r>
            <a:r>
              <a:rPr sz="900" b="1" dirty="0">
                <a:latin typeface="나눔고딕 ExtraBold"/>
                <a:cs typeface="나눔고딕 ExtraBold"/>
              </a:rPr>
              <a:t>타당성분석</a:t>
            </a:r>
            <a:r>
              <a:rPr sz="900" b="1" spc="-35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컨설팅</a:t>
            </a:r>
            <a:endParaRPr sz="900" dirty="0">
              <a:latin typeface="나눔고딕 ExtraBold"/>
              <a:cs typeface="나눔고딕 ExtraBold"/>
            </a:endParaRPr>
          </a:p>
          <a:p>
            <a:pPr marL="82550" indent="-70485">
              <a:lnSpc>
                <a:spcPct val="100000"/>
              </a:lnSpc>
              <a:spcBef>
                <a:spcPts val="300"/>
              </a:spcBef>
              <a:buChar char="-"/>
              <a:tabLst>
                <a:tab pos="83185" algn="l"/>
              </a:tabLst>
            </a:pPr>
            <a:r>
              <a:rPr sz="900" b="1" spc="5" dirty="0">
                <a:latin typeface="나눔고딕 ExtraBold"/>
                <a:cs typeface="나눔고딕 ExtraBold"/>
              </a:rPr>
              <a:t>컨설</a:t>
            </a:r>
            <a:r>
              <a:rPr sz="900" b="1" dirty="0">
                <a:latin typeface="나눔고딕 ExtraBold"/>
                <a:cs typeface="나눔고딕 ExtraBold"/>
              </a:rPr>
              <a:t>팅</a:t>
            </a:r>
            <a:r>
              <a:rPr sz="900" b="1" spc="-30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기</a:t>
            </a:r>
            <a:r>
              <a:rPr sz="900" b="1" dirty="0">
                <a:latin typeface="나눔고딕 ExtraBold"/>
                <a:cs typeface="나눔고딕 ExtraBold"/>
              </a:rPr>
              <a:t>간</a:t>
            </a:r>
            <a:r>
              <a:rPr sz="900" b="1" spc="-10" dirty="0">
                <a:latin typeface="나눔고딕 ExtraBold"/>
                <a:cs typeface="나눔고딕 ExtraBold"/>
              </a:rPr>
              <a:t> </a:t>
            </a:r>
            <a:r>
              <a:rPr sz="900" b="1" spc="-15" dirty="0">
                <a:latin typeface="나눔고딕 ExtraBold"/>
                <a:cs typeface="나눔고딕 ExtraBold"/>
              </a:rPr>
              <a:t>:</a:t>
            </a:r>
            <a:r>
              <a:rPr sz="900" b="1" spc="-35" dirty="0">
                <a:latin typeface="나눔고딕 ExtraBold"/>
                <a:cs typeface="나눔고딕 ExtraBold"/>
              </a:rPr>
              <a:t> </a:t>
            </a:r>
            <a:r>
              <a:rPr sz="900" b="1" spc="-10" dirty="0">
                <a:latin typeface="나눔고딕 ExtraBold"/>
                <a:cs typeface="나눔고딕 ExtraBold"/>
              </a:rPr>
              <a:t>2</a:t>
            </a:r>
            <a:r>
              <a:rPr sz="900" b="1" spc="5" dirty="0">
                <a:latin typeface="나눔고딕 ExtraBold"/>
                <a:cs typeface="나눔고딕 ExtraBold"/>
              </a:rPr>
              <a:t>개월</a:t>
            </a:r>
            <a:endParaRPr sz="900" dirty="0">
              <a:latin typeface="나눔고딕 ExtraBold"/>
              <a:cs typeface="나눔고딕 ExtraBold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336483" y="2788399"/>
            <a:ext cx="40132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20" dirty="0">
                <a:latin typeface="나눔고딕 ExtraBold"/>
                <a:cs typeface="나눔고딕 ExtraBold"/>
              </a:rPr>
              <a:t>2017</a:t>
            </a:r>
            <a:r>
              <a:rPr sz="900" b="1" dirty="0">
                <a:latin typeface="나눔고딕 ExtraBold"/>
                <a:cs typeface="나눔고딕 ExtraBold"/>
              </a:rPr>
              <a:t>년</a:t>
            </a:r>
            <a:endParaRPr sz="900">
              <a:latin typeface="나눔고딕 ExtraBold"/>
              <a:cs typeface="나눔고딕 ExtraBold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2992561" y="3912146"/>
            <a:ext cx="1495679" cy="427990"/>
          </a:xfrm>
          <a:prstGeom prst="rect">
            <a:avLst/>
          </a:prstGeom>
        </p:spPr>
        <p:txBody>
          <a:bodyPr vert="horz" wrap="square" lIns="0" tIns="768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5"/>
              </a:spcBef>
            </a:pPr>
            <a:r>
              <a:rPr sz="900" b="1" dirty="0">
                <a:latin typeface="나눔고딕 ExtraBold"/>
                <a:cs typeface="나눔고딕 ExtraBold"/>
              </a:rPr>
              <a:t>컨설팅</a:t>
            </a:r>
            <a:r>
              <a:rPr sz="900" b="1" spc="-50" dirty="0">
                <a:latin typeface="나눔고딕 ExtraBold"/>
                <a:cs typeface="나눔고딕 ExtraBold"/>
              </a:rPr>
              <a:t> </a:t>
            </a:r>
            <a:r>
              <a:rPr sz="900" b="1" dirty="0">
                <a:latin typeface="나눔고딕 ExtraBold"/>
                <a:cs typeface="나눔고딕 ExtraBold"/>
              </a:rPr>
              <a:t>프로젝트</a:t>
            </a:r>
            <a:r>
              <a:rPr sz="900" b="1" spc="-60" dirty="0">
                <a:latin typeface="나눔고딕 ExtraBold"/>
                <a:cs typeface="나눔고딕 ExtraBold"/>
              </a:rPr>
              <a:t> </a:t>
            </a:r>
            <a:r>
              <a:rPr sz="900" b="1" dirty="0">
                <a:latin typeface="나눔고딕 ExtraBold"/>
                <a:cs typeface="나눔고딕 ExtraBold"/>
              </a:rPr>
              <a:t>총괄</a:t>
            </a:r>
            <a:r>
              <a:rPr sz="900" b="1" spc="-40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매니저</a:t>
            </a:r>
            <a:endParaRPr sz="900" dirty="0">
              <a:latin typeface="나눔고딕 ExtraBold"/>
              <a:cs typeface="나눔고딕 ExtraBold"/>
            </a:endParaRPr>
          </a:p>
          <a:p>
            <a:pPr marL="76200">
              <a:lnSpc>
                <a:spcPct val="100000"/>
              </a:lnSpc>
              <a:spcBef>
                <a:spcPts val="500"/>
              </a:spcBef>
            </a:pPr>
            <a:r>
              <a:rPr sz="900" b="1" dirty="0">
                <a:latin typeface="나눔고딕 ExtraBold"/>
                <a:cs typeface="나눔고딕 ExtraBold"/>
              </a:rPr>
              <a:t>-</a:t>
            </a:r>
            <a:r>
              <a:rPr sz="900" b="1" spc="-40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유재</a:t>
            </a:r>
            <a:r>
              <a:rPr sz="900" b="1" dirty="0">
                <a:latin typeface="나눔고딕 ExtraBold"/>
                <a:cs typeface="나눔고딕 ExtraBold"/>
              </a:rPr>
              <a:t>은</a:t>
            </a:r>
            <a:r>
              <a:rPr sz="900" b="1" spc="-30" dirty="0">
                <a:latin typeface="나눔고딕 ExtraBold"/>
                <a:cs typeface="나눔고딕 ExtraBold"/>
              </a:rPr>
              <a:t> </a:t>
            </a:r>
            <a:r>
              <a:rPr sz="900" b="1" spc="-5" dirty="0">
                <a:latin typeface="나눔고딕 ExtraBold"/>
                <a:cs typeface="나눔고딕 ExtraBold"/>
              </a:rPr>
              <a:t>C</a:t>
            </a:r>
            <a:r>
              <a:rPr sz="900" b="1" dirty="0">
                <a:latin typeface="나눔고딕 ExtraBold"/>
                <a:cs typeface="나눔고딕 ExtraBold"/>
              </a:rPr>
              <a:t>EO</a:t>
            </a:r>
            <a:endParaRPr sz="900" dirty="0">
              <a:latin typeface="나눔고딕 ExtraBold"/>
              <a:cs typeface="나눔고딕 ExtraBold"/>
            </a:endParaRPr>
          </a:p>
        </p:txBody>
      </p:sp>
      <p:grpSp>
        <p:nvGrpSpPr>
          <p:cNvPr id="46" name="object 46"/>
          <p:cNvGrpSpPr/>
          <p:nvPr/>
        </p:nvGrpSpPr>
        <p:grpSpPr>
          <a:xfrm>
            <a:off x="464117" y="2926322"/>
            <a:ext cx="3813175" cy="844550"/>
            <a:chOff x="4858511" y="4681728"/>
            <a:chExt cx="3813175" cy="844550"/>
          </a:xfrm>
        </p:grpSpPr>
        <p:pic>
          <p:nvPicPr>
            <p:cNvPr id="47" name="object 4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858511" y="4951476"/>
              <a:ext cx="731520" cy="413004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115555" y="4681728"/>
              <a:ext cx="1556003" cy="844296"/>
            </a:xfrm>
            <a:prstGeom prst="rect">
              <a:avLst/>
            </a:prstGeom>
          </p:spPr>
        </p:pic>
      </p:grpSp>
      <p:sp>
        <p:nvSpPr>
          <p:cNvPr id="49" name="object 4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pPr marL="38100">
                <a:lnSpc>
                  <a:spcPct val="100000"/>
                </a:lnSpc>
                <a:spcBef>
                  <a:spcPts val="40"/>
                </a:spcBef>
              </a:pPr>
              <a:t>41</a:t>
            </a:fld>
            <a:endParaRPr dirty="0"/>
          </a:p>
        </p:txBody>
      </p:sp>
      <p:sp>
        <p:nvSpPr>
          <p:cNvPr id="60" name="object 2">
            <a:extLst>
              <a:ext uri="{FF2B5EF4-FFF2-40B4-BE49-F238E27FC236}">
                <a16:creationId xmlns:a16="http://schemas.microsoft.com/office/drawing/2014/main" id="{CEC93EDF-B663-4FE7-6F77-D28BC94A7E1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37025" y="260648"/>
            <a:ext cx="3796961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ko-KR" altLang="en-US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프랜차이즈 기업 </a:t>
            </a:r>
            <a:r>
              <a:rPr dirty="0" err="1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컨설팅</a:t>
            </a:r>
            <a:r>
              <a:rPr spc="-14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주요실적</a:t>
            </a:r>
          </a:p>
        </p:txBody>
      </p:sp>
      <p:grpSp>
        <p:nvGrpSpPr>
          <p:cNvPr id="61" name="object 3">
            <a:extLst>
              <a:ext uri="{FF2B5EF4-FFF2-40B4-BE49-F238E27FC236}">
                <a16:creationId xmlns:a16="http://schemas.microsoft.com/office/drawing/2014/main" id="{DFDF26C6-2CC6-5356-3204-76C560E6F522}"/>
              </a:ext>
            </a:extLst>
          </p:cNvPr>
          <p:cNvGrpSpPr/>
          <p:nvPr/>
        </p:nvGrpSpPr>
        <p:grpSpPr>
          <a:xfrm>
            <a:off x="251459" y="650763"/>
            <a:ext cx="8327390" cy="42545"/>
            <a:chOff x="251459" y="650763"/>
            <a:chExt cx="8327390" cy="42545"/>
          </a:xfrm>
        </p:grpSpPr>
        <p:sp>
          <p:nvSpPr>
            <p:cNvPr id="62" name="object 4">
              <a:extLst>
                <a:ext uri="{FF2B5EF4-FFF2-40B4-BE49-F238E27FC236}">
                  <a16:creationId xmlns:a16="http://schemas.microsoft.com/office/drawing/2014/main" id="{9FAB3F99-F5A5-E923-0202-71D725BCB8EB}"/>
                </a:ext>
              </a:extLst>
            </p:cNvPr>
            <p:cNvSpPr/>
            <p:nvPr/>
          </p:nvSpPr>
          <p:spPr>
            <a:xfrm>
              <a:off x="2816352" y="650763"/>
              <a:ext cx="5762625" cy="42545"/>
            </a:xfrm>
            <a:custGeom>
              <a:avLst/>
              <a:gdLst/>
              <a:ahLst/>
              <a:cxnLst/>
              <a:rect l="l" t="t" r="r" b="b"/>
              <a:pathLst>
                <a:path w="5762625" h="42545">
                  <a:moveTo>
                    <a:pt x="5762244" y="0"/>
                  </a:moveTo>
                  <a:lnTo>
                    <a:pt x="0" y="0"/>
                  </a:lnTo>
                  <a:lnTo>
                    <a:pt x="0" y="42402"/>
                  </a:lnTo>
                  <a:lnTo>
                    <a:pt x="5762244" y="42402"/>
                  </a:lnTo>
                  <a:lnTo>
                    <a:pt x="5762244" y="0"/>
                  </a:lnTo>
                  <a:close/>
                </a:path>
              </a:pathLst>
            </a:custGeom>
            <a:solidFill>
              <a:srgbClr val="E6EB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5">
              <a:extLst>
                <a:ext uri="{FF2B5EF4-FFF2-40B4-BE49-F238E27FC236}">
                  <a16:creationId xmlns:a16="http://schemas.microsoft.com/office/drawing/2014/main" id="{5FE50D72-BA04-873F-108B-112879C44393}"/>
                </a:ext>
              </a:extLst>
            </p:cNvPr>
            <p:cNvSpPr/>
            <p:nvPr/>
          </p:nvSpPr>
          <p:spPr>
            <a:xfrm>
              <a:off x="251459" y="650763"/>
              <a:ext cx="2688590" cy="42545"/>
            </a:xfrm>
            <a:custGeom>
              <a:avLst/>
              <a:gdLst/>
              <a:ahLst/>
              <a:cxnLst/>
              <a:rect l="l" t="t" r="r" b="b"/>
              <a:pathLst>
                <a:path w="2688590" h="42545">
                  <a:moveTo>
                    <a:pt x="2688082" y="0"/>
                  </a:moveTo>
                  <a:lnTo>
                    <a:pt x="0" y="0"/>
                  </a:lnTo>
                  <a:lnTo>
                    <a:pt x="0" y="42402"/>
                  </a:lnTo>
                  <a:lnTo>
                    <a:pt x="2688082" y="42402"/>
                  </a:lnTo>
                  <a:lnTo>
                    <a:pt x="2688082" y="0"/>
                  </a:lnTo>
                  <a:close/>
                </a:path>
              </a:pathLst>
            </a:custGeom>
            <a:solidFill>
              <a:srgbClr val="93B3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object 4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pPr marL="38100">
                <a:lnSpc>
                  <a:spcPct val="100000"/>
                </a:lnSpc>
                <a:spcBef>
                  <a:spcPts val="40"/>
                </a:spcBef>
              </a:pPr>
              <a:t>42</a:t>
            </a:fld>
            <a:endParaRPr dirty="0"/>
          </a:p>
        </p:txBody>
      </p:sp>
      <p:sp>
        <p:nvSpPr>
          <p:cNvPr id="50" name="object 2">
            <a:extLst>
              <a:ext uri="{FF2B5EF4-FFF2-40B4-BE49-F238E27FC236}">
                <a16:creationId xmlns:a16="http://schemas.microsoft.com/office/drawing/2014/main" id="{73557CAA-BC8D-D653-E941-7F4ACB85CB86}"/>
              </a:ext>
            </a:extLst>
          </p:cNvPr>
          <p:cNvSpPr/>
          <p:nvPr/>
        </p:nvSpPr>
        <p:spPr>
          <a:xfrm>
            <a:off x="251458" y="836713"/>
            <a:ext cx="6982678" cy="2935002"/>
          </a:xfrm>
          <a:custGeom>
            <a:avLst/>
            <a:gdLst/>
            <a:ahLst/>
            <a:cxnLst/>
            <a:rect l="l" t="t" r="r" b="b"/>
            <a:pathLst>
              <a:path w="4276090" h="1723389">
                <a:moveTo>
                  <a:pt x="0" y="1723136"/>
                </a:moveTo>
                <a:lnTo>
                  <a:pt x="4276090" y="1723136"/>
                </a:lnTo>
                <a:lnTo>
                  <a:pt x="4276090" y="0"/>
                </a:lnTo>
                <a:lnTo>
                  <a:pt x="0" y="0"/>
                </a:lnTo>
                <a:lnTo>
                  <a:pt x="0" y="1723136"/>
                </a:lnTo>
                <a:close/>
              </a:path>
            </a:pathLst>
          </a:custGeom>
          <a:ln w="28955">
            <a:solidFill>
              <a:srgbClr val="E6EBF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13">
            <a:extLst>
              <a:ext uri="{FF2B5EF4-FFF2-40B4-BE49-F238E27FC236}">
                <a16:creationId xmlns:a16="http://schemas.microsoft.com/office/drawing/2014/main" id="{D9F398D6-D7AA-9765-63B5-DF4C228A0778}"/>
              </a:ext>
            </a:extLst>
          </p:cNvPr>
          <p:cNvSpPr txBox="1"/>
          <p:nvPr/>
        </p:nvSpPr>
        <p:spPr>
          <a:xfrm>
            <a:off x="357479" y="906435"/>
            <a:ext cx="40132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20" dirty="0">
                <a:latin typeface="나눔고딕 ExtraBold"/>
                <a:cs typeface="나눔고딕 ExtraBold"/>
              </a:rPr>
              <a:t>2018</a:t>
            </a:r>
            <a:r>
              <a:rPr sz="900" b="1" dirty="0">
                <a:latin typeface="나눔고딕 ExtraBold"/>
                <a:cs typeface="나눔고딕 ExtraBold"/>
              </a:rPr>
              <a:t>년</a:t>
            </a:r>
            <a:endParaRPr sz="900">
              <a:latin typeface="나눔고딕 ExtraBold"/>
              <a:cs typeface="나눔고딕 ExtraBold"/>
            </a:endParaRPr>
          </a:p>
        </p:txBody>
      </p:sp>
      <p:pic>
        <p:nvPicPr>
          <p:cNvPr id="52" name="object 14">
            <a:extLst>
              <a:ext uri="{FF2B5EF4-FFF2-40B4-BE49-F238E27FC236}">
                <a16:creationId xmlns:a16="http://schemas.microsoft.com/office/drawing/2014/main" id="{B1C13F7B-9829-25CB-0C21-943677B8F1AE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60208" y="1140360"/>
            <a:ext cx="1959864" cy="344424"/>
          </a:xfrm>
          <a:prstGeom prst="rect">
            <a:avLst/>
          </a:prstGeom>
        </p:spPr>
      </p:pic>
      <p:sp>
        <p:nvSpPr>
          <p:cNvPr id="53" name="object 15">
            <a:extLst>
              <a:ext uri="{FF2B5EF4-FFF2-40B4-BE49-F238E27FC236}">
                <a16:creationId xmlns:a16="http://schemas.microsoft.com/office/drawing/2014/main" id="{A752D1D6-CB69-A8D0-40AA-CDB590570170}"/>
              </a:ext>
            </a:extLst>
          </p:cNvPr>
          <p:cNvSpPr txBox="1"/>
          <p:nvPr/>
        </p:nvSpPr>
        <p:spPr>
          <a:xfrm>
            <a:off x="511098" y="1452027"/>
            <a:ext cx="2295348" cy="9393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765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latin typeface="나눔고딕 ExtraBold"/>
                <a:cs typeface="나눔고딕 ExtraBold"/>
              </a:rPr>
              <a:t>㈜체리쉬</a:t>
            </a:r>
            <a:endParaRPr sz="1400" dirty="0">
              <a:latin typeface="나눔고딕 ExtraBold"/>
              <a:cs typeface="나눔고딕 ExtraBold"/>
            </a:endParaRPr>
          </a:p>
          <a:p>
            <a:pPr marL="12700">
              <a:lnSpc>
                <a:spcPct val="100000"/>
              </a:lnSpc>
              <a:spcBef>
                <a:spcPts val="1255"/>
              </a:spcBef>
            </a:pPr>
            <a:r>
              <a:rPr sz="900" b="1" dirty="0">
                <a:latin typeface="나눔고딕 ExtraBold"/>
                <a:cs typeface="나눔고딕 ExtraBold"/>
              </a:rPr>
              <a:t>컨설팅</a:t>
            </a:r>
            <a:r>
              <a:rPr sz="900" b="1" spc="-60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내용</a:t>
            </a:r>
            <a:endParaRPr sz="900" dirty="0">
              <a:latin typeface="나눔고딕 ExtraBold"/>
              <a:cs typeface="나눔고딕 ExtraBold"/>
            </a:endParaRPr>
          </a:p>
          <a:p>
            <a:pPr marL="12700">
              <a:lnSpc>
                <a:spcPct val="100000"/>
              </a:lnSpc>
              <a:spcBef>
                <a:spcPts val="505"/>
              </a:spcBef>
            </a:pPr>
            <a:r>
              <a:rPr sz="900" b="1" dirty="0">
                <a:latin typeface="나눔고딕 ExtraBold"/>
                <a:cs typeface="나눔고딕 ExtraBold"/>
              </a:rPr>
              <a:t>–</a:t>
            </a:r>
            <a:r>
              <a:rPr sz="900" b="1" spc="-25" dirty="0">
                <a:latin typeface="나눔고딕 ExtraBold"/>
                <a:cs typeface="나눔고딕 ExtraBold"/>
              </a:rPr>
              <a:t> </a:t>
            </a:r>
            <a:r>
              <a:rPr sz="900" b="1" dirty="0" err="1">
                <a:latin typeface="나눔고딕 ExtraBold"/>
                <a:cs typeface="나눔고딕 ExtraBold"/>
              </a:rPr>
              <a:t>프랜차이즈</a:t>
            </a:r>
            <a:r>
              <a:rPr sz="900" b="1" spc="-45" dirty="0">
                <a:latin typeface="나눔고딕 ExtraBold"/>
                <a:cs typeface="나눔고딕 ExtraBold"/>
              </a:rPr>
              <a:t> </a:t>
            </a:r>
            <a:r>
              <a:rPr sz="900" b="1" dirty="0" err="1">
                <a:latin typeface="나눔고딕 ExtraBold"/>
                <a:cs typeface="나눔고딕 ExtraBold"/>
              </a:rPr>
              <a:t>시스템</a:t>
            </a:r>
            <a:r>
              <a:rPr lang="ko-KR" altLang="en-US" sz="900" b="1" dirty="0">
                <a:latin typeface="나눔고딕 ExtraBold"/>
                <a:cs typeface="나눔고딕 ExtraBold"/>
              </a:rPr>
              <a:t>구축</a:t>
            </a:r>
            <a:r>
              <a:rPr sz="900" b="1" spc="-40" dirty="0">
                <a:latin typeface="나눔고딕 ExtraBold"/>
                <a:cs typeface="나눔고딕 ExtraBold"/>
              </a:rPr>
              <a:t> </a:t>
            </a:r>
            <a:r>
              <a:rPr sz="900" b="1" dirty="0">
                <a:latin typeface="나눔고딕 ExtraBold"/>
                <a:cs typeface="나눔고딕 ExtraBold"/>
              </a:rPr>
              <a:t>&amp;</a:t>
            </a:r>
            <a:r>
              <a:rPr sz="900" b="1" spc="-50" dirty="0">
                <a:latin typeface="나눔고딕 ExtraBold"/>
                <a:cs typeface="나눔고딕 ExtraBold"/>
              </a:rPr>
              <a:t> </a:t>
            </a:r>
            <a:r>
              <a:rPr lang="ko-KR" altLang="en-US" sz="900" b="1" spc="5" dirty="0">
                <a:latin typeface="나눔고딕 ExtraBold"/>
                <a:cs typeface="나눔고딕 ExtraBold"/>
              </a:rPr>
              <a:t>사업전략</a:t>
            </a:r>
            <a:r>
              <a:rPr sz="900" b="1" spc="5" dirty="0" err="1">
                <a:latin typeface="나눔고딕 ExtraBold"/>
                <a:cs typeface="나눔고딕 ExtraBold"/>
              </a:rPr>
              <a:t>컨설팅</a:t>
            </a:r>
            <a:endParaRPr sz="900" dirty="0">
              <a:latin typeface="나눔고딕 ExtraBold"/>
              <a:cs typeface="나눔고딕 ExtraBold"/>
            </a:endParaRPr>
          </a:p>
          <a:p>
            <a:pPr marL="12700">
              <a:lnSpc>
                <a:spcPct val="100000"/>
              </a:lnSpc>
              <a:spcBef>
                <a:spcPts val="505"/>
              </a:spcBef>
            </a:pPr>
            <a:r>
              <a:rPr sz="900" b="1" dirty="0">
                <a:latin typeface="나눔고딕 ExtraBold"/>
                <a:cs typeface="나눔고딕 ExtraBold"/>
              </a:rPr>
              <a:t>-</a:t>
            </a:r>
            <a:r>
              <a:rPr sz="900" b="1" spc="-30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컨설</a:t>
            </a:r>
            <a:r>
              <a:rPr sz="900" b="1" dirty="0">
                <a:latin typeface="나눔고딕 ExtraBold"/>
                <a:cs typeface="나눔고딕 ExtraBold"/>
              </a:rPr>
              <a:t>팅</a:t>
            </a:r>
            <a:r>
              <a:rPr sz="900" b="1" spc="-30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기</a:t>
            </a:r>
            <a:r>
              <a:rPr sz="900" b="1" dirty="0">
                <a:latin typeface="나눔고딕 ExtraBold"/>
                <a:cs typeface="나눔고딕 ExtraBold"/>
              </a:rPr>
              <a:t>간</a:t>
            </a:r>
            <a:r>
              <a:rPr sz="900" b="1" spc="-10" dirty="0">
                <a:latin typeface="나눔고딕 ExtraBold"/>
                <a:cs typeface="나눔고딕 ExtraBold"/>
              </a:rPr>
              <a:t> </a:t>
            </a:r>
            <a:r>
              <a:rPr sz="900" b="1" spc="-15" dirty="0">
                <a:latin typeface="나눔고딕 ExtraBold"/>
                <a:cs typeface="나눔고딕 ExtraBold"/>
              </a:rPr>
              <a:t>:</a:t>
            </a:r>
            <a:r>
              <a:rPr sz="900" b="1" spc="-35" dirty="0">
                <a:latin typeface="나눔고딕 ExtraBold"/>
                <a:cs typeface="나눔고딕 ExtraBold"/>
              </a:rPr>
              <a:t> </a:t>
            </a:r>
            <a:r>
              <a:rPr sz="900" b="1" spc="-10" dirty="0">
                <a:latin typeface="나눔고딕 ExtraBold"/>
                <a:cs typeface="나눔고딕 ExtraBold"/>
              </a:rPr>
              <a:t>3</a:t>
            </a:r>
            <a:r>
              <a:rPr sz="900" b="1" spc="5" dirty="0">
                <a:latin typeface="나눔고딕 ExtraBold"/>
                <a:cs typeface="나눔고딕 ExtraBold"/>
              </a:rPr>
              <a:t>개월</a:t>
            </a:r>
            <a:endParaRPr sz="900" dirty="0">
              <a:latin typeface="나눔고딕 ExtraBold"/>
              <a:cs typeface="나눔고딕 ExtraBold"/>
            </a:endParaRPr>
          </a:p>
        </p:txBody>
      </p:sp>
      <p:sp>
        <p:nvSpPr>
          <p:cNvPr id="54" name="object 16">
            <a:extLst>
              <a:ext uri="{FF2B5EF4-FFF2-40B4-BE49-F238E27FC236}">
                <a16:creationId xmlns:a16="http://schemas.microsoft.com/office/drawing/2014/main" id="{F2C01D7A-61CF-D514-3B75-7A87431C1F0C}"/>
              </a:ext>
            </a:extLst>
          </p:cNvPr>
          <p:cNvSpPr txBox="1"/>
          <p:nvPr/>
        </p:nvSpPr>
        <p:spPr>
          <a:xfrm>
            <a:off x="3923928" y="1988840"/>
            <a:ext cx="1479550" cy="427990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900" b="1" spc="5" dirty="0">
                <a:latin typeface="나눔고딕 ExtraBold"/>
                <a:cs typeface="나눔고딕 ExtraBold"/>
              </a:rPr>
              <a:t>컨설</a:t>
            </a:r>
            <a:r>
              <a:rPr sz="900" b="1" dirty="0">
                <a:latin typeface="나눔고딕 ExtraBold"/>
                <a:cs typeface="나눔고딕 ExtraBold"/>
              </a:rPr>
              <a:t>팅</a:t>
            </a:r>
            <a:r>
              <a:rPr sz="900" b="1" spc="-30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프로젝</a:t>
            </a:r>
            <a:r>
              <a:rPr sz="900" b="1" dirty="0">
                <a:latin typeface="나눔고딕 ExtraBold"/>
                <a:cs typeface="나눔고딕 ExtraBold"/>
              </a:rPr>
              <a:t>트</a:t>
            </a:r>
            <a:r>
              <a:rPr sz="900" b="1" spc="-45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총</a:t>
            </a:r>
            <a:r>
              <a:rPr sz="900" b="1" dirty="0">
                <a:latin typeface="나눔고딕 ExtraBold"/>
                <a:cs typeface="나눔고딕 ExtraBold"/>
              </a:rPr>
              <a:t>괄</a:t>
            </a:r>
            <a:r>
              <a:rPr sz="900" b="1" spc="-20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매니저</a:t>
            </a:r>
            <a:endParaRPr sz="900" dirty="0">
              <a:latin typeface="나눔고딕 ExtraBold"/>
              <a:cs typeface="나눔고딕 ExtraBold"/>
            </a:endParaRPr>
          </a:p>
          <a:p>
            <a:pPr marL="76200">
              <a:lnSpc>
                <a:spcPct val="100000"/>
              </a:lnSpc>
              <a:spcBef>
                <a:spcPts val="505"/>
              </a:spcBef>
            </a:pPr>
            <a:r>
              <a:rPr sz="900" b="1" dirty="0">
                <a:latin typeface="나눔고딕 ExtraBold"/>
                <a:cs typeface="나눔고딕 ExtraBold"/>
              </a:rPr>
              <a:t>-</a:t>
            </a:r>
            <a:r>
              <a:rPr sz="900" b="1" spc="-40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유재</a:t>
            </a:r>
            <a:r>
              <a:rPr sz="900" b="1" dirty="0">
                <a:latin typeface="나눔고딕 ExtraBold"/>
                <a:cs typeface="나눔고딕 ExtraBold"/>
              </a:rPr>
              <a:t>은</a:t>
            </a:r>
            <a:r>
              <a:rPr sz="900" b="1" spc="-30" dirty="0">
                <a:latin typeface="나눔고딕 ExtraBold"/>
                <a:cs typeface="나눔고딕 ExtraBold"/>
              </a:rPr>
              <a:t> </a:t>
            </a:r>
            <a:r>
              <a:rPr sz="900" b="1" spc="-5" dirty="0">
                <a:latin typeface="나눔고딕 ExtraBold"/>
                <a:cs typeface="나눔고딕 ExtraBold"/>
              </a:rPr>
              <a:t>C</a:t>
            </a:r>
            <a:r>
              <a:rPr sz="900" b="1" dirty="0">
                <a:latin typeface="나눔고딕 ExtraBold"/>
                <a:cs typeface="나눔고딕 ExtraBold"/>
              </a:rPr>
              <a:t>EO</a:t>
            </a:r>
            <a:endParaRPr sz="900" dirty="0">
              <a:latin typeface="나눔고딕 ExtraBold"/>
              <a:cs typeface="나눔고딕 ExtraBold"/>
            </a:endParaRPr>
          </a:p>
        </p:txBody>
      </p:sp>
      <p:sp>
        <p:nvSpPr>
          <p:cNvPr id="55" name="모서리가 둥근 직사각형 12">
            <a:extLst>
              <a:ext uri="{FF2B5EF4-FFF2-40B4-BE49-F238E27FC236}">
                <a16:creationId xmlns:a16="http://schemas.microsoft.com/office/drawing/2014/main" id="{6715DAF0-CC69-3EF1-651D-AC95CE9BB589}"/>
              </a:ext>
            </a:extLst>
          </p:cNvPr>
          <p:cNvSpPr/>
          <p:nvPr/>
        </p:nvSpPr>
        <p:spPr>
          <a:xfrm>
            <a:off x="1867211" y="2612901"/>
            <a:ext cx="5225068" cy="993471"/>
          </a:xfrm>
          <a:prstGeom prst="roundRect">
            <a:avLst/>
          </a:prstGeom>
          <a:solidFill>
            <a:srgbClr val="FFFF00"/>
          </a:solidFill>
          <a:ln w="952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6" name="직사각형 55">
            <a:extLst>
              <a:ext uri="{FF2B5EF4-FFF2-40B4-BE49-F238E27FC236}">
                <a16:creationId xmlns:a16="http://schemas.microsoft.com/office/drawing/2014/main" id="{CC397D2B-F985-8F99-51AE-48D03EA9BE6F}"/>
              </a:ext>
            </a:extLst>
          </p:cNvPr>
          <p:cNvSpPr/>
          <p:nvPr/>
        </p:nvSpPr>
        <p:spPr>
          <a:xfrm>
            <a:off x="1867211" y="2676037"/>
            <a:ext cx="5040560" cy="900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lnSpc>
                <a:spcPct val="150000"/>
              </a:lnSpc>
              <a:buAutoNum type="arabicPeriod"/>
            </a:pPr>
            <a:r>
              <a:rPr lang="ko-KR" altLang="en-US" sz="900" b="1" dirty="0"/>
              <a:t>국내 가구 업계에서 유일한 중고가 고급 브랜드인 </a:t>
            </a:r>
            <a:r>
              <a:rPr lang="ko-KR" altLang="en-US" sz="900" b="1" dirty="0" err="1"/>
              <a:t>체리쉬브랜드</a:t>
            </a:r>
            <a:r>
              <a:rPr lang="ko-KR" altLang="en-US" sz="900" b="1" dirty="0"/>
              <a:t> 컨설팅 실시</a:t>
            </a:r>
            <a:endParaRPr lang="en-US" altLang="ko-KR" sz="900" b="1" dirty="0"/>
          </a:p>
          <a:p>
            <a:pPr marL="228600" indent="-228600">
              <a:lnSpc>
                <a:spcPct val="150000"/>
              </a:lnSpc>
              <a:buAutoNum type="arabicPeriod"/>
            </a:pPr>
            <a:r>
              <a:rPr lang="ko-KR" altLang="en-US" sz="900" b="1" dirty="0"/>
              <a:t>본  컨설팅 실시 </a:t>
            </a:r>
            <a:r>
              <a:rPr lang="en-US" altLang="ko-KR" sz="900" b="1" dirty="0"/>
              <a:t>3</a:t>
            </a:r>
            <a:r>
              <a:rPr lang="ko-KR" altLang="en-US" sz="900" b="1" dirty="0"/>
              <a:t>년 경과 후 검증한 결과</a:t>
            </a:r>
            <a:r>
              <a:rPr lang="en-US" altLang="ko-KR" sz="900" b="1" dirty="0"/>
              <a:t>,</a:t>
            </a:r>
            <a:r>
              <a:rPr lang="ko-KR" altLang="en-US" sz="900" b="1" dirty="0"/>
              <a:t>  </a:t>
            </a:r>
            <a:r>
              <a:rPr lang="ko-KR" altLang="en-US" sz="900" b="1" dirty="0" err="1"/>
              <a:t>유재은</a:t>
            </a:r>
            <a:r>
              <a:rPr lang="ko-KR" altLang="en-US" sz="900" b="1" dirty="0"/>
              <a:t> 연구소가 제시한 </a:t>
            </a:r>
            <a:r>
              <a:rPr lang="ko-KR" altLang="en-US" sz="900" b="1" dirty="0" err="1"/>
              <a:t>체리쉬</a:t>
            </a:r>
            <a:r>
              <a:rPr lang="ko-KR" altLang="en-US" sz="900" b="1" dirty="0"/>
              <a:t> 브랜드의 </a:t>
            </a:r>
            <a:br>
              <a:rPr lang="en-US" altLang="ko-KR" sz="900" b="1" dirty="0"/>
            </a:br>
            <a:r>
              <a:rPr lang="ko-KR" altLang="en-US" sz="900" b="1" dirty="0"/>
              <a:t>사업전략 </a:t>
            </a:r>
            <a:r>
              <a:rPr lang="en-US" altLang="ko-KR" sz="900" b="1" dirty="0"/>
              <a:t>19</a:t>
            </a:r>
            <a:r>
              <a:rPr lang="ko-KR" altLang="en-US" sz="900" b="1" dirty="0"/>
              <a:t>개 항목이  </a:t>
            </a:r>
            <a:r>
              <a:rPr lang="en-US" altLang="ko-KR" sz="900" b="1" dirty="0"/>
              <a:t>99%</a:t>
            </a:r>
            <a:r>
              <a:rPr lang="ko-KR" altLang="en-US" sz="900" b="1" dirty="0"/>
              <a:t> 맞아 사업 방향 예측 능력  대해  매우 높게 평가된  컨설팅 사례 </a:t>
            </a:r>
            <a:endParaRPr lang="en-US" altLang="ko-KR" sz="900" b="1" dirty="0"/>
          </a:p>
          <a:p>
            <a:pPr>
              <a:lnSpc>
                <a:spcPct val="150000"/>
              </a:lnSpc>
            </a:pPr>
            <a:r>
              <a:rPr lang="en-US" altLang="ko-KR" sz="900" b="1" dirty="0"/>
              <a:t>    </a:t>
            </a:r>
            <a:r>
              <a:rPr lang="ko-KR" altLang="en-US" sz="900" b="1" dirty="0"/>
              <a:t>→    이후   </a:t>
            </a:r>
            <a:r>
              <a:rPr lang="ko-KR" altLang="en-US" sz="900" b="1" dirty="0" err="1"/>
              <a:t>유재은</a:t>
            </a:r>
            <a:r>
              <a:rPr lang="ko-KR" altLang="en-US" sz="900" b="1" dirty="0"/>
              <a:t> 대표에게</a:t>
            </a:r>
            <a:r>
              <a:rPr lang="en-US" altLang="ko-KR" sz="900" b="1" dirty="0"/>
              <a:t>  </a:t>
            </a:r>
            <a:r>
              <a:rPr lang="ko-KR" altLang="en-US" sz="900" b="1" dirty="0" err="1"/>
              <a:t>체리쉬브랜드</a:t>
            </a:r>
            <a:r>
              <a:rPr lang="ko-KR" altLang="en-US" sz="900" b="1" dirty="0"/>
              <a:t> 회사의 </a:t>
            </a:r>
            <a:r>
              <a:rPr lang="en-US" altLang="ko-KR" sz="900" b="1" dirty="0"/>
              <a:t>CEO</a:t>
            </a:r>
            <a:r>
              <a:rPr lang="ko-KR" altLang="en-US" sz="900" b="1" dirty="0"/>
              <a:t>를 맡아 줄 것을 정식 제안 받은 성공사례</a:t>
            </a:r>
            <a:r>
              <a:rPr lang="en-US" altLang="ko-KR" sz="900" b="1" dirty="0"/>
              <a:t>.</a:t>
            </a:r>
            <a:endParaRPr lang="ko-KR" altLang="en-US" sz="900" b="1" dirty="0"/>
          </a:p>
        </p:txBody>
      </p:sp>
      <p:sp>
        <p:nvSpPr>
          <p:cNvPr id="9" name="object 17">
            <a:extLst>
              <a:ext uri="{FF2B5EF4-FFF2-40B4-BE49-F238E27FC236}">
                <a16:creationId xmlns:a16="http://schemas.microsoft.com/office/drawing/2014/main" id="{547898B5-4C27-0C3E-9315-53722B681335}"/>
              </a:ext>
            </a:extLst>
          </p:cNvPr>
          <p:cNvSpPr/>
          <p:nvPr/>
        </p:nvSpPr>
        <p:spPr>
          <a:xfrm>
            <a:off x="251459" y="3917170"/>
            <a:ext cx="4276090" cy="1836410"/>
          </a:xfrm>
          <a:custGeom>
            <a:avLst/>
            <a:gdLst/>
            <a:ahLst/>
            <a:cxnLst/>
            <a:rect l="l" t="t" r="r" b="b"/>
            <a:pathLst>
              <a:path w="4276090" h="1723389">
                <a:moveTo>
                  <a:pt x="0" y="1723136"/>
                </a:moveTo>
                <a:lnTo>
                  <a:pt x="4276090" y="1723136"/>
                </a:lnTo>
                <a:lnTo>
                  <a:pt x="4276090" y="0"/>
                </a:lnTo>
                <a:lnTo>
                  <a:pt x="0" y="0"/>
                </a:lnTo>
                <a:lnTo>
                  <a:pt x="0" y="1723136"/>
                </a:lnTo>
                <a:close/>
              </a:path>
            </a:pathLst>
          </a:custGeom>
          <a:ln w="28955">
            <a:solidFill>
              <a:srgbClr val="E6EBF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43">
            <a:extLst>
              <a:ext uri="{FF2B5EF4-FFF2-40B4-BE49-F238E27FC236}">
                <a16:creationId xmlns:a16="http://schemas.microsoft.com/office/drawing/2014/main" id="{C0411046-3835-5A0F-B6EF-E3A823C931BA}"/>
              </a:ext>
            </a:extLst>
          </p:cNvPr>
          <p:cNvSpPr txBox="1"/>
          <p:nvPr/>
        </p:nvSpPr>
        <p:spPr>
          <a:xfrm>
            <a:off x="468816" y="4985097"/>
            <a:ext cx="1994789" cy="682238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0"/>
              </a:spcBef>
            </a:pPr>
            <a:r>
              <a:rPr sz="900" b="1" spc="5" dirty="0">
                <a:latin typeface="나눔고딕 ExtraBold"/>
                <a:cs typeface="나눔고딕 ExtraBold"/>
              </a:rPr>
              <a:t>컨설</a:t>
            </a:r>
            <a:r>
              <a:rPr sz="900" b="1" dirty="0">
                <a:latin typeface="나눔고딕 ExtraBold"/>
                <a:cs typeface="나눔고딕 ExtraBold"/>
              </a:rPr>
              <a:t>팅</a:t>
            </a:r>
            <a:r>
              <a:rPr sz="900" b="1" spc="-55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내용</a:t>
            </a:r>
            <a:endParaRPr sz="900" dirty="0">
              <a:latin typeface="나눔고딕 ExtraBold"/>
              <a:cs typeface="나눔고딕 ExtraBold"/>
            </a:endParaRPr>
          </a:p>
          <a:p>
            <a:pPr marL="82550" indent="-70485">
              <a:lnSpc>
                <a:spcPct val="100000"/>
              </a:lnSpc>
              <a:spcBef>
                <a:spcPts val="300"/>
              </a:spcBef>
              <a:buChar char="-"/>
              <a:tabLst>
                <a:tab pos="83185" algn="l"/>
              </a:tabLst>
            </a:pPr>
            <a:r>
              <a:rPr lang="ko-KR" altLang="en-US" sz="900" b="1" dirty="0" err="1">
                <a:latin typeface="나눔고딕 ExtraBold"/>
                <a:cs typeface="나눔고딕 ExtraBold"/>
              </a:rPr>
              <a:t>앤틱프라</a:t>
            </a:r>
            <a:r>
              <a:rPr lang="en-US" altLang="ko-KR" sz="900" b="1" dirty="0">
                <a:latin typeface="나눔고딕 ExtraBold"/>
                <a:cs typeface="나눔고딕 ExtraBold"/>
              </a:rPr>
              <a:t>(</a:t>
            </a:r>
            <a:r>
              <a:rPr lang="ko-KR" altLang="en-US" sz="900" b="1" dirty="0" err="1">
                <a:latin typeface="나눔고딕 ExtraBold"/>
                <a:cs typeface="나눔고딕 ExtraBold"/>
              </a:rPr>
              <a:t>고급철제단조</a:t>
            </a:r>
            <a:r>
              <a:rPr lang="en-US" altLang="ko-KR" sz="900" b="1" dirty="0">
                <a:latin typeface="나눔고딕 ExtraBold"/>
                <a:cs typeface="나눔고딕 ExtraBold"/>
              </a:rPr>
              <a:t>) </a:t>
            </a:r>
            <a:r>
              <a:rPr lang="ko-KR" altLang="en-US" sz="900" b="1" dirty="0">
                <a:latin typeface="나눔고딕 ExtraBold"/>
                <a:cs typeface="나눔고딕 ExtraBold"/>
              </a:rPr>
              <a:t>프랜차이즈 시스템구축 </a:t>
            </a:r>
            <a:r>
              <a:rPr lang="en-US" altLang="ko-KR" sz="900" b="1" dirty="0">
                <a:latin typeface="나눔고딕 ExtraBold"/>
                <a:cs typeface="나눔고딕 ExtraBold"/>
              </a:rPr>
              <a:t>&amp; </a:t>
            </a:r>
            <a:r>
              <a:rPr lang="ko-KR" altLang="en-US" sz="900" b="1" dirty="0">
                <a:latin typeface="나눔고딕 ExtraBold"/>
                <a:cs typeface="나눔고딕 ExtraBold"/>
              </a:rPr>
              <a:t>사업전략컨설팅</a:t>
            </a:r>
            <a:endParaRPr lang="en-US" altLang="ko-KR" sz="900" b="1" dirty="0">
              <a:latin typeface="나눔고딕 ExtraBold"/>
              <a:cs typeface="나눔고딕 ExtraBold"/>
            </a:endParaRPr>
          </a:p>
          <a:p>
            <a:pPr marL="82550" indent="-70485">
              <a:lnSpc>
                <a:spcPct val="100000"/>
              </a:lnSpc>
              <a:spcBef>
                <a:spcPts val="300"/>
              </a:spcBef>
              <a:buChar char="-"/>
              <a:tabLst>
                <a:tab pos="83185" algn="l"/>
              </a:tabLst>
            </a:pPr>
            <a:r>
              <a:rPr sz="900" b="1" spc="5" dirty="0" err="1">
                <a:latin typeface="나눔고딕 ExtraBold"/>
                <a:cs typeface="나눔고딕 ExtraBold"/>
              </a:rPr>
              <a:t>컨설</a:t>
            </a:r>
            <a:r>
              <a:rPr sz="900" b="1" dirty="0" err="1">
                <a:latin typeface="나눔고딕 ExtraBold"/>
                <a:cs typeface="나눔고딕 ExtraBold"/>
              </a:rPr>
              <a:t>팅</a:t>
            </a:r>
            <a:r>
              <a:rPr sz="900" b="1" spc="-30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기</a:t>
            </a:r>
            <a:r>
              <a:rPr sz="900" b="1" dirty="0">
                <a:latin typeface="나눔고딕 ExtraBold"/>
                <a:cs typeface="나눔고딕 ExtraBold"/>
              </a:rPr>
              <a:t>간</a:t>
            </a:r>
            <a:r>
              <a:rPr sz="900" b="1" spc="-10" dirty="0">
                <a:latin typeface="나눔고딕 ExtraBold"/>
                <a:cs typeface="나눔고딕 ExtraBold"/>
              </a:rPr>
              <a:t> </a:t>
            </a:r>
            <a:r>
              <a:rPr sz="900" b="1" spc="-15" dirty="0">
                <a:latin typeface="나눔고딕 ExtraBold"/>
                <a:cs typeface="나눔고딕 ExtraBold"/>
              </a:rPr>
              <a:t>:</a:t>
            </a:r>
            <a:r>
              <a:rPr sz="900" b="1" spc="-35" dirty="0">
                <a:latin typeface="나눔고딕 ExtraBold"/>
                <a:cs typeface="나눔고딕 ExtraBold"/>
              </a:rPr>
              <a:t> </a:t>
            </a:r>
            <a:r>
              <a:rPr sz="900" b="1" spc="-10" dirty="0">
                <a:latin typeface="나눔고딕 ExtraBold"/>
                <a:cs typeface="나눔고딕 ExtraBold"/>
              </a:rPr>
              <a:t>2</a:t>
            </a:r>
            <a:r>
              <a:rPr sz="900" b="1" spc="5" dirty="0">
                <a:latin typeface="나눔고딕 ExtraBold"/>
                <a:cs typeface="나눔고딕 ExtraBold"/>
              </a:rPr>
              <a:t>개월</a:t>
            </a:r>
            <a:endParaRPr sz="900" dirty="0">
              <a:latin typeface="나눔고딕 ExtraBold"/>
              <a:cs typeface="나눔고딕 ExtraBold"/>
            </a:endParaRPr>
          </a:p>
        </p:txBody>
      </p:sp>
      <p:sp>
        <p:nvSpPr>
          <p:cNvPr id="11" name="object 44">
            <a:extLst>
              <a:ext uri="{FF2B5EF4-FFF2-40B4-BE49-F238E27FC236}">
                <a16:creationId xmlns:a16="http://schemas.microsoft.com/office/drawing/2014/main" id="{6E522EDD-FCF1-182F-5872-0E348FD06F73}"/>
              </a:ext>
            </a:extLst>
          </p:cNvPr>
          <p:cNvSpPr txBox="1"/>
          <p:nvPr/>
        </p:nvSpPr>
        <p:spPr>
          <a:xfrm>
            <a:off x="336483" y="3982965"/>
            <a:ext cx="401320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20" dirty="0">
                <a:latin typeface="나눔고딕 ExtraBold"/>
                <a:cs typeface="나눔고딕 ExtraBold"/>
              </a:rPr>
              <a:t>201</a:t>
            </a:r>
            <a:r>
              <a:rPr lang="en-US" sz="900" b="1" spc="-20" dirty="0">
                <a:latin typeface="나눔고딕 ExtraBold"/>
                <a:cs typeface="나눔고딕 ExtraBold"/>
              </a:rPr>
              <a:t>8</a:t>
            </a:r>
            <a:r>
              <a:rPr sz="900" b="1" dirty="0">
                <a:latin typeface="나눔고딕 ExtraBold"/>
                <a:cs typeface="나눔고딕 ExtraBold"/>
              </a:rPr>
              <a:t>년</a:t>
            </a:r>
            <a:endParaRPr sz="900" dirty="0">
              <a:latin typeface="나눔고딕 ExtraBold"/>
              <a:cs typeface="나눔고딕 ExtraBold"/>
            </a:endParaRPr>
          </a:p>
        </p:txBody>
      </p:sp>
      <p:sp>
        <p:nvSpPr>
          <p:cNvPr id="18" name="object 45">
            <a:extLst>
              <a:ext uri="{FF2B5EF4-FFF2-40B4-BE49-F238E27FC236}">
                <a16:creationId xmlns:a16="http://schemas.microsoft.com/office/drawing/2014/main" id="{546748C6-88CD-5C30-6011-B151B17F0313}"/>
              </a:ext>
            </a:extLst>
          </p:cNvPr>
          <p:cNvSpPr txBox="1"/>
          <p:nvPr/>
        </p:nvSpPr>
        <p:spPr>
          <a:xfrm>
            <a:off x="2992561" y="5106712"/>
            <a:ext cx="1495679" cy="427990"/>
          </a:xfrm>
          <a:prstGeom prst="rect">
            <a:avLst/>
          </a:prstGeom>
        </p:spPr>
        <p:txBody>
          <a:bodyPr vert="horz" wrap="square" lIns="0" tIns="768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5"/>
              </a:spcBef>
            </a:pPr>
            <a:r>
              <a:rPr sz="900" b="1" dirty="0">
                <a:latin typeface="나눔고딕 ExtraBold"/>
                <a:cs typeface="나눔고딕 ExtraBold"/>
              </a:rPr>
              <a:t>컨설팅</a:t>
            </a:r>
            <a:r>
              <a:rPr sz="900" b="1" spc="-50" dirty="0">
                <a:latin typeface="나눔고딕 ExtraBold"/>
                <a:cs typeface="나눔고딕 ExtraBold"/>
              </a:rPr>
              <a:t> </a:t>
            </a:r>
            <a:r>
              <a:rPr sz="900" b="1" dirty="0">
                <a:latin typeface="나눔고딕 ExtraBold"/>
                <a:cs typeface="나눔고딕 ExtraBold"/>
              </a:rPr>
              <a:t>프로젝트</a:t>
            </a:r>
            <a:r>
              <a:rPr sz="900" b="1" spc="-60" dirty="0">
                <a:latin typeface="나눔고딕 ExtraBold"/>
                <a:cs typeface="나눔고딕 ExtraBold"/>
              </a:rPr>
              <a:t> </a:t>
            </a:r>
            <a:r>
              <a:rPr sz="900" b="1" dirty="0">
                <a:latin typeface="나눔고딕 ExtraBold"/>
                <a:cs typeface="나눔고딕 ExtraBold"/>
              </a:rPr>
              <a:t>총괄</a:t>
            </a:r>
            <a:r>
              <a:rPr sz="900" b="1" spc="-40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매니저</a:t>
            </a:r>
            <a:endParaRPr sz="900" dirty="0">
              <a:latin typeface="나눔고딕 ExtraBold"/>
              <a:cs typeface="나눔고딕 ExtraBold"/>
            </a:endParaRPr>
          </a:p>
          <a:p>
            <a:pPr marL="76200">
              <a:lnSpc>
                <a:spcPct val="100000"/>
              </a:lnSpc>
              <a:spcBef>
                <a:spcPts val="500"/>
              </a:spcBef>
            </a:pPr>
            <a:r>
              <a:rPr sz="900" b="1" dirty="0">
                <a:latin typeface="나눔고딕 ExtraBold"/>
                <a:cs typeface="나눔고딕 ExtraBold"/>
              </a:rPr>
              <a:t>-</a:t>
            </a:r>
            <a:r>
              <a:rPr sz="900" b="1" spc="-40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유재</a:t>
            </a:r>
            <a:r>
              <a:rPr sz="900" b="1" dirty="0">
                <a:latin typeface="나눔고딕 ExtraBold"/>
                <a:cs typeface="나눔고딕 ExtraBold"/>
              </a:rPr>
              <a:t>은</a:t>
            </a:r>
            <a:r>
              <a:rPr sz="900" b="1" spc="-30" dirty="0">
                <a:latin typeface="나눔고딕 ExtraBold"/>
                <a:cs typeface="나눔고딕 ExtraBold"/>
              </a:rPr>
              <a:t> </a:t>
            </a:r>
            <a:r>
              <a:rPr sz="900" b="1" spc="-5" dirty="0">
                <a:latin typeface="나눔고딕 ExtraBold"/>
                <a:cs typeface="나눔고딕 ExtraBold"/>
              </a:rPr>
              <a:t>C</a:t>
            </a:r>
            <a:r>
              <a:rPr sz="900" b="1" dirty="0">
                <a:latin typeface="나눔고딕 ExtraBold"/>
                <a:cs typeface="나눔고딕 ExtraBold"/>
              </a:rPr>
              <a:t>EO</a:t>
            </a:r>
            <a:endParaRPr sz="900" dirty="0">
              <a:latin typeface="나눔고딕 ExtraBold"/>
              <a:cs typeface="나눔고딕 ExtraBold"/>
            </a:endParaRPr>
          </a:p>
        </p:txBody>
      </p:sp>
      <p:pic>
        <p:nvPicPr>
          <p:cNvPr id="20" name="그림 19">
            <a:extLst>
              <a:ext uri="{FF2B5EF4-FFF2-40B4-BE49-F238E27FC236}">
                <a16:creationId xmlns:a16="http://schemas.microsoft.com/office/drawing/2014/main" id="{9A844FAF-B896-CFBC-9C02-67DF05CF1F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7162" y="4001781"/>
            <a:ext cx="1796830" cy="1129436"/>
          </a:xfrm>
          <a:prstGeom prst="rect">
            <a:avLst/>
          </a:prstGeom>
        </p:spPr>
      </p:pic>
      <p:sp>
        <p:nvSpPr>
          <p:cNvPr id="21" name="object 9">
            <a:extLst>
              <a:ext uri="{FF2B5EF4-FFF2-40B4-BE49-F238E27FC236}">
                <a16:creationId xmlns:a16="http://schemas.microsoft.com/office/drawing/2014/main" id="{E3FBC97D-A39B-0025-DEC0-E40480E8DC71}"/>
              </a:ext>
            </a:extLst>
          </p:cNvPr>
          <p:cNvSpPr txBox="1"/>
          <p:nvPr/>
        </p:nvSpPr>
        <p:spPr>
          <a:xfrm>
            <a:off x="4771848" y="3985428"/>
            <a:ext cx="40576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10" dirty="0">
                <a:latin typeface="나눔고딕 ExtraBold"/>
                <a:cs typeface="나눔고딕 ExtraBold"/>
              </a:rPr>
              <a:t>201</a:t>
            </a:r>
            <a:r>
              <a:rPr sz="900" b="1" spc="-20" dirty="0">
                <a:latin typeface="나눔고딕 ExtraBold"/>
                <a:cs typeface="나눔고딕 ExtraBold"/>
              </a:rPr>
              <a:t>8</a:t>
            </a:r>
            <a:r>
              <a:rPr sz="900" b="1" dirty="0">
                <a:latin typeface="나눔고딕 ExtraBold"/>
                <a:cs typeface="나눔고딕 ExtraBold"/>
              </a:rPr>
              <a:t>년</a:t>
            </a:r>
            <a:endParaRPr sz="900" dirty="0">
              <a:latin typeface="나눔고딕 ExtraBold"/>
              <a:cs typeface="나눔고딕 ExtraBold"/>
            </a:endParaRPr>
          </a:p>
        </p:txBody>
      </p:sp>
      <p:sp>
        <p:nvSpPr>
          <p:cNvPr id="22" name="object 10">
            <a:extLst>
              <a:ext uri="{FF2B5EF4-FFF2-40B4-BE49-F238E27FC236}">
                <a16:creationId xmlns:a16="http://schemas.microsoft.com/office/drawing/2014/main" id="{BAAF3F7F-5EEA-3ADB-63AF-C2ADDDC4CF3A}"/>
              </a:ext>
            </a:extLst>
          </p:cNvPr>
          <p:cNvSpPr txBox="1"/>
          <p:nvPr/>
        </p:nvSpPr>
        <p:spPr>
          <a:xfrm>
            <a:off x="7369057" y="5086578"/>
            <a:ext cx="1533905" cy="427355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900" b="1" spc="5" dirty="0">
                <a:latin typeface="나눔고딕 ExtraBold"/>
                <a:cs typeface="나눔고딕 ExtraBold"/>
              </a:rPr>
              <a:t>컨설</a:t>
            </a:r>
            <a:r>
              <a:rPr sz="900" b="1" dirty="0">
                <a:latin typeface="나눔고딕 ExtraBold"/>
                <a:cs typeface="나눔고딕 ExtraBold"/>
              </a:rPr>
              <a:t>팅</a:t>
            </a:r>
            <a:r>
              <a:rPr sz="900" b="1" spc="-30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프로젝</a:t>
            </a:r>
            <a:r>
              <a:rPr sz="900" b="1" dirty="0">
                <a:latin typeface="나눔고딕 ExtraBold"/>
                <a:cs typeface="나눔고딕 ExtraBold"/>
              </a:rPr>
              <a:t>트</a:t>
            </a:r>
            <a:r>
              <a:rPr sz="900" b="1" spc="-45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총</a:t>
            </a:r>
            <a:r>
              <a:rPr sz="900" b="1" dirty="0">
                <a:latin typeface="나눔고딕 ExtraBold"/>
                <a:cs typeface="나눔고딕 ExtraBold"/>
              </a:rPr>
              <a:t>괄</a:t>
            </a:r>
            <a:r>
              <a:rPr sz="900" b="1" spc="-20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매니저</a:t>
            </a:r>
            <a:endParaRPr sz="900" dirty="0">
              <a:latin typeface="나눔고딕 ExtraBold"/>
              <a:cs typeface="나눔고딕 ExtraBold"/>
            </a:endParaRPr>
          </a:p>
          <a:p>
            <a:pPr marL="76200">
              <a:lnSpc>
                <a:spcPct val="100000"/>
              </a:lnSpc>
              <a:spcBef>
                <a:spcPts val="505"/>
              </a:spcBef>
            </a:pPr>
            <a:r>
              <a:rPr sz="900" b="1" dirty="0">
                <a:latin typeface="나눔고딕 ExtraBold"/>
                <a:cs typeface="나눔고딕 ExtraBold"/>
              </a:rPr>
              <a:t>-</a:t>
            </a:r>
            <a:r>
              <a:rPr sz="900" b="1" spc="-40" dirty="0">
                <a:latin typeface="나눔고딕 ExtraBold"/>
                <a:cs typeface="나눔고딕 ExtraBold"/>
              </a:rPr>
              <a:t> </a:t>
            </a:r>
            <a:r>
              <a:rPr sz="900" b="1" dirty="0">
                <a:latin typeface="나눔고딕 ExtraBold"/>
                <a:cs typeface="나눔고딕 ExtraBold"/>
              </a:rPr>
              <a:t>유재은</a:t>
            </a:r>
            <a:r>
              <a:rPr sz="900" b="1" spc="-35" dirty="0">
                <a:latin typeface="나눔고딕 ExtraBold"/>
                <a:cs typeface="나눔고딕 ExtraBold"/>
              </a:rPr>
              <a:t> </a:t>
            </a:r>
            <a:r>
              <a:rPr sz="900" b="1" spc="-10" dirty="0">
                <a:latin typeface="나눔고딕 ExtraBold"/>
                <a:cs typeface="나눔고딕 ExtraBold"/>
              </a:rPr>
              <a:t>C</a:t>
            </a:r>
            <a:r>
              <a:rPr sz="900" b="1" spc="-5" dirty="0">
                <a:latin typeface="나눔고딕 ExtraBold"/>
                <a:cs typeface="나눔고딕 ExtraBold"/>
              </a:rPr>
              <a:t>E</a:t>
            </a:r>
            <a:r>
              <a:rPr sz="900" b="1" dirty="0">
                <a:latin typeface="나눔고딕 ExtraBold"/>
                <a:cs typeface="나눔고딕 ExtraBold"/>
              </a:rPr>
              <a:t>O</a:t>
            </a:r>
            <a:endParaRPr sz="900" dirty="0">
              <a:latin typeface="나눔고딕 ExtraBold"/>
              <a:cs typeface="나눔고딕 ExtraBold"/>
            </a:endParaRPr>
          </a:p>
        </p:txBody>
      </p:sp>
      <p:sp>
        <p:nvSpPr>
          <p:cNvPr id="23" name="object 23">
            <a:extLst>
              <a:ext uri="{FF2B5EF4-FFF2-40B4-BE49-F238E27FC236}">
                <a16:creationId xmlns:a16="http://schemas.microsoft.com/office/drawing/2014/main" id="{6EAC163E-E623-D4BD-087F-DF0E02A90EC1}"/>
              </a:ext>
            </a:extLst>
          </p:cNvPr>
          <p:cNvSpPr txBox="1"/>
          <p:nvPr/>
        </p:nvSpPr>
        <p:spPr>
          <a:xfrm>
            <a:off x="4883924" y="5014722"/>
            <a:ext cx="2350212" cy="627380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900" b="1" spc="5" dirty="0">
                <a:latin typeface="나눔고딕 ExtraBold"/>
                <a:cs typeface="나눔고딕 ExtraBold"/>
              </a:rPr>
              <a:t>컨설</a:t>
            </a:r>
            <a:r>
              <a:rPr sz="900" b="1" dirty="0">
                <a:latin typeface="나눔고딕 ExtraBold"/>
                <a:cs typeface="나눔고딕 ExtraBold"/>
              </a:rPr>
              <a:t>팅</a:t>
            </a:r>
            <a:r>
              <a:rPr sz="900" b="1" spc="-55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내용</a:t>
            </a:r>
            <a:endParaRPr sz="900" dirty="0">
              <a:latin typeface="나눔고딕 ExtraBold"/>
              <a:cs typeface="나눔고딕 ExtraBold"/>
            </a:endParaRPr>
          </a:p>
          <a:p>
            <a:pPr marL="114300" indent="-70485">
              <a:lnSpc>
                <a:spcPct val="100000"/>
              </a:lnSpc>
              <a:spcBef>
                <a:spcPts val="505"/>
              </a:spcBef>
              <a:buChar char="-"/>
              <a:tabLst>
                <a:tab pos="114935" algn="l"/>
              </a:tabLst>
            </a:pPr>
            <a:r>
              <a:rPr sz="900" b="1" dirty="0">
                <a:latin typeface="나눔고딕 ExtraBold"/>
                <a:cs typeface="나눔고딕 ExtraBold"/>
              </a:rPr>
              <a:t>미르마로푸드시스템</a:t>
            </a:r>
            <a:r>
              <a:rPr sz="900" b="1" spc="-60" dirty="0">
                <a:latin typeface="나눔고딕 ExtraBold"/>
                <a:cs typeface="나눔고딕 ExtraBold"/>
              </a:rPr>
              <a:t> </a:t>
            </a:r>
            <a:r>
              <a:rPr sz="900" b="1" dirty="0">
                <a:latin typeface="나눔고딕 ExtraBold"/>
                <a:cs typeface="나눔고딕 ExtraBold"/>
              </a:rPr>
              <a:t>사업확장전략</a:t>
            </a:r>
            <a:r>
              <a:rPr sz="900" b="1" spc="-30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컨설팅</a:t>
            </a:r>
            <a:endParaRPr sz="900" dirty="0">
              <a:latin typeface="나눔고딕 ExtraBold"/>
              <a:cs typeface="나눔고딕 ExtraBold"/>
            </a:endParaRPr>
          </a:p>
          <a:p>
            <a:pPr marL="114300" indent="-70485">
              <a:lnSpc>
                <a:spcPct val="100000"/>
              </a:lnSpc>
              <a:spcBef>
                <a:spcPts val="495"/>
              </a:spcBef>
              <a:buChar char="-"/>
              <a:tabLst>
                <a:tab pos="114935" algn="l"/>
              </a:tabLst>
            </a:pPr>
            <a:r>
              <a:rPr sz="900" b="1" dirty="0">
                <a:latin typeface="나눔고딕 ExtraBold"/>
                <a:cs typeface="나눔고딕 ExtraBold"/>
              </a:rPr>
              <a:t>컨설팅</a:t>
            </a:r>
            <a:r>
              <a:rPr sz="900" b="1" spc="-45" dirty="0">
                <a:latin typeface="나눔고딕 ExtraBold"/>
                <a:cs typeface="나눔고딕 ExtraBold"/>
              </a:rPr>
              <a:t> </a:t>
            </a:r>
            <a:r>
              <a:rPr sz="900" b="1" dirty="0">
                <a:latin typeface="나눔고딕 ExtraBold"/>
                <a:cs typeface="나눔고딕 ExtraBold"/>
              </a:rPr>
              <a:t>기간</a:t>
            </a:r>
            <a:r>
              <a:rPr sz="900" b="1" spc="190" dirty="0">
                <a:latin typeface="나눔고딕 ExtraBold"/>
                <a:cs typeface="나눔고딕 ExtraBold"/>
              </a:rPr>
              <a:t> </a:t>
            </a:r>
            <a:r>
              <a:rPr sz="900" b="1" spc="-15" dirty="0">
                <a:latin typeface="나눔고딕 ExtraBold"/>
                <a:cs typeface="나눔고딕 ExtraBold"/>
              </a:rPr>
              <a:t>:</a:t>
            </a:r>
            <a:r>
              <a:rPr sz="900" b="1" spc="-25" dirty="0">
                <a:latin typeface="나눔고딕 ExtraBold"/>
                <a:cs typeface="나눔고딕 ExtraBold"/>
              </a:rPr>
              <a:t> </a:t>
            </a:r>
            <a:r>
              <a:rPr sz="900" b="1" dirty="0">
                <a:latin typeface="나눔고딕 ExtraBold"/>
                <a:cs typeface="나눔고딕 ExtraBold"/>
              </a:rPr>
              <a:t>3개월</a:t>
            </a:r>
            <a:endParaRPr sz="900" dirty="0">
              <a:latin typeface="나눔고딕 ExtraBold"/>
              <a:cs typeface="나눔고딕 ExtraBold"/>
            </a:endParaRPr>
          </a:p>
        </p:txBody>
      </p:sp>
      <p:grpSp>
        <p:nvGrpSpPr>
          <p:cNvPr id="24" name="object 24">
            <a:extLst>
              <a:ext uri="{FF2B5EF4-FFF2-40B4-BE49-F238E27FC236}">
                <a16:creationId xmlns:a16="http://schemas.microsoft.com/office/drawing/2014/main" id="{5B4DF516-CF39-BDE3-9189-8A8A473B701B}"/>
              </a:ext>
            </a:extLst>
          </p:cNvPr>
          <p:cNvGrpSpPr/>
          <p:nvPr/>
        </p:nvGrpSpPr>
        <p:grpSpPr>
          <a:xfrm>
            <a:off x="4769366" y="4144145"/>
            <a:ext cx="3797935" cy="896619"/>
            <a:chOff x="403859" y="2895600"/>
            <a:chExt cx="3797935" cy="896619"/>
          </a:xfrm>
        </p:grpSpPr>
        <p:pic>
          <p:nvPicPr>
            <p:cNvPr id="25" name="object 25">
              <a:extLst>
                <a:ext uri="{FF2B5EF4-FFF2-40B4-BE49-F238E27FC236}">
                  <a16:creationId xmlns:a16="http://schemas.microsoft.com/office/drawing/2014/main" id="{2B7E64A4-BF88-0C42-7605-EC59E4AF53A6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3859" y="3121152"/>
              <a:ext cx="1975104" cy="405384"/>
            </a:xfrm>
            <a:prstGeom prst="rect">
              <a:avLst/>
            </a:prstGeom>
          </p:spPr>
        </p:pic>
        <p:pic>
          <p:nvPicPr>
            <p:cNvPr id="26" name="object 26">
              <a:extLst>
                <a:ext uri="{FF2B5EF4-FFF2-40B4-BE49-F238E27FC236}">
                  <a16:creationId xmlns:a16="http://schemas.microsoft.com/office/drawing/2014/main" id="{9D934362-1959-E075-EBB8-B3FAAEDBB240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970276" y="2895600"/>
              <a:ext cx="1231391" cy="896112"/>
            </a:xfrm>
            <a:prstGeom prst="rect">
              <a:avLst/>
            </a:prstGeom>
          </p:spPr>
        </p:pic>
      </p:grpSp>
      <p:sp>
        <p:nvSpPr>
          <p:cNvPr id="27" name="object 17">
            <a:extLst>
              <a:ext uri="{FF2B5EF4-FFF2-40B4-BE49-F238E27FC236}">
                <a16:creationId xmlns:a16="http://schemas.microsoft.com/office/drawing/2014/main" id="{904DE5D6-F95F-4C89-4C1B-DC0E0CCA2962}"/>
              </a:ext>
            </a:extLst>
          </p:cNvPr>
          <p:cNvSpPr/>
          <p:nvPr/>
        </p:nvSpPr>
        <p:spPr>
          <a:xfrm>
            <a:off x="4686299" y="3915120"/>
            <a:ext cx="4276090" cy="1836410"/>
          </a:xfrm>
          <a:custGeom>
            <a:avLst/>
            <a:gdLst/>
            <a:ahLst/>
            <a:cxnLst/>
            <a:rect l="l" t="t" r="r" b="b"/>
            <a:pathLst>
              <a:path w="4276090" h="1723389">
                <a:moveTo>
                  <a:pt x="0" y="1723136"/>
                </a:moveTo>
                <a:lnTo>
                  <a:pt x="4276090" y="1723136"/>
                </a:lnTo>
                <a:lnTo>
                  <a:pt x="4276090" y="0"/>
                </a:lnTo>
                <a:lnTo>
                  <a:pt x="0" y="0"/>
                </a:lnTo>
                <a:lnTo>
                  <a:pt x="0" y="1723136"/>
                </a:lnTo>
                <a:close/>
              </a:path>
            </a:pathLst>
          </a:custGeom>
          <a:ln w="28955">
            <a:solidFill>
              <a:srgbClr val="E6EBF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2">
            <a:extLst>
              <a:ext uri="{FF2B5EF4-FFF2-40B4-BE49-F238E27FC236}">
                <a16:creationId xmlns:a16="http://schemas.microsoft.com/office/drawing/2014/main" id="{1FE18845-DB95-A637-D666-C564B8712F29}"/>
              </a:ext>
            </a:extLst>
          </p:cNvPr>
          <p:cNvSpPr txBox="1">
            <a:spLocks/>
          </p:cNvSpPr>
          <p:nvPr/>
        </p:nvSpPr>
        <p:spPr>
          <a:xfrm>
            <a:off x="237025" y="260648"/>
            <a:ext cx="3796961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1800" b="1" i="0">
                <a:solidFill>
                  <a:srgbClr val="090950"/>
                </a:solidFill>
                <a:latin typeface="나눔고딕 ExtraBold"/>
                <a:ea typeface="+mj-ea"/>
                <a:cs typeface="나눔고딕 ExtraBold"/>
              </a:defRPr>
            </a:lvl1pPr>
          </a:lstStyle>
          <a:p>
            <a:pPr marL="12700" latinLnBrk="0">
              <a:spcBef>
                <a:spcPts val="100"/>
              </a:spcBef>
            </a:pPr>
            <a:r>
              <a:rPr lang="ko-KR" altLang="en-US" ker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프랜차이즈 기업 컨설팅</a:t>
            </a:r>
            <a:r>
              <a:rPr lang="ko-KR" altLang="en-US" kern="0" spc="-14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lang="ko-KR" altLang="en-US" ker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주요실적</a:t>
            </a:r>
            <a:endParaRPr lang="ko-KR" altLang="en-US" kern="0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grpSp>
        <p:nvGrpSpPr>
          <p:cNvPr id="39" name="object 3">
            <a:extLst>
              <a:ext uri="{FF2B5EF4-FFF2-40B4-BE49-F238E27FC236}">
                <a16:creationId xmlns:a16="http://schemas.microsoft.com/office/drawing/2014/main" id="{41EE4F40-C026-17BD-931F-516D3FD7B310}"/>
              </a:ext>
            </a:extLst>
          </p:cNvPr>
          <p:cNvGrpSpPr/>
          <p:nvPr/>
        </p:nvGrpSpPr>
        <p:grpSpPr>
          <a:xfrm>
            <a:off x="251459" y="650763"/>
            <a:ext cx="8327390" cy="42545"/>
            <a:chOff x="251459" y="650763"/>
            <a:chExt cx="8327390" cy="42545"/>
          </a:xfrm>
        </p:grpSpPr>
        <p:sp>
          <p:nvSpPr>
            <p:cNvPr id="41" name="object 4">
              <a:extLst>
                <a:ext uri="{FF2B5EF4-FFF2-40B4-BE49-F238E27FC236}">
                  <a16:creationId xmlns:a16="http://schemas.microsoft.com/office/drawing/2014/main" id="{490D5F43-6C97-35F9-5658-405360543117}"/>
                </a:ext>
              </a:extLst>
            </p:cNvPr>
            <p:cNvSpPr/>
            <p:nvPr/>
          </p:nvSpPr>
          <p:spPr>
            <a:xfrm>
              <a:off x="2816352" y="650763"/>
              <a:ext cx="5762625" cy="42545"/>
            </a:xfrm>
            <a:custGeom>
              <a:avLst/>
              <a:gdLst/>
              <a:ahLst/>
              <a:cxnLst/>
              <a:rect l="l" t="t" r="r" b="b"/>
              <a:pathLst>
                <a:path w="5762625" h="42545">
                  <a:moveTo>
                    <a:pt x="5762244" y="0"/>
                  </a:moveTo>
                  <a:lnTo>
                    <a:pt x="0" y="0"/>
                  </a:lnTo>
                  <a:lnTo>
                    <a:pt x="0" y="42402"/>
                  </a:lnTo>
                  <a:lnTo>
                    <a:pt x="5762244" y="42402"/>
                  </a:lnTo>
                  <a:lnTo>
                    <a:pt x="5762244" y="0"/>
                  </a:lnTo>
                  <a:close/>
                </a:path>
              </a:pathLst>
            </a:custGeom>
            <a:solidFill>
              <a:srgbClr val="E6EB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">
              <a:extLst>
                <a:ext uri="{FF2B5EF4-FFF2-40B4-BE49-F238E27FC236}">
                  <a16:creationId xmlns:a16="http://schemas.microsoft.com/office/drawing/2014/main" id="{26EDFD2D-8E20-6579-63A9-14A87C853D95}"/>
                </a:ext>
              </a:extLst>
            </p:cNvPr>
            <p:cNvSpPr/>
            <p:nvPr/>
          </p:nvSpPr>
          <p:spPr>
            <a:xfrm>
              <a:off x="251459" y="650763"/>
              <a:ext cx="2688590" cy="42545"/>
            </a:xfrm>
            <a:custGeom>
              <a:avLst/>
              <a:gdLst/>
              <a:ahLst/>
              <a:cxnLst/>
              <a:rect l="l" t="t" r="r" b="b"/>
              <a:pathLst>
                <a:path w="2688590" h="42545">
                  <a:moveTo>
                    <a:pt x="2688082" y="0"/>
                  </a:moveTo>
                  <a:lnTo>
                    <a:pt x="0" y="0"/>
                  </a:lnTo>
                  <a:lnTo>
                    <a:pt x="0" y="42402"/>
                  </a:lnTo>
                  <a:lnTo>
                    <a:pt x="2688082" y="42402"/>
                  </a:lnTo>
                  <a:lnTo>
                    <a:pt x="2688082" y="0"/>
                  </a:lnTo>
                  <a:close/>
                </a:path>
              </a:pathLst>
            </a:custGeom>
            <a:solidFill>
              <a:srgbClr val="93B3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" name="그룹 2">
            <a:extLst>
              <a:ext uri="{FF2B5EF4-FFF2-40B4-BE49-F238E27FC236}">
                <a16:creationId xmlns:a16="http://schemas.microsoft.com/office/drawing/2014/main" id="{DCAA3B1A-A147-071E-7C57-D1B4993A288D}"/>
              </a:ext>
            </a:extLst>
          </p:cNvPr>
          <p:cNvGrpSpPr/>
          <p:nvPr/>
        </p:nvGrpSpPr>
        <p:grpSpPr>
          <a:xfrm>
            <a:off x="627557" y="2986221"/>
            <a:ext cx="1133634" cy="179062"/>
            <a:chOff x="462120" y="2883281"/>
            <a:chExt cx="1133634" cy="179062"/>
          </a:xfrm>
        </p:grpSpPr>
        <p:pic>
          <p:nvPicPr>
            <p:cNvPr id="4" name="object 11">
              <a:extLst>
                <a:ext uri="{FF2B5EF4-FFF2-40B4-BE49-F238E27FC236}">
                  <a16:creationId xmlns:a16="http://schemas.microsoft.com/office/drawing/2014/main" id="{8E869A74-B19C-DAE8-2797-87D8D5606143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347155" y="2888237"/>
              <a:ext cx="248599" cy="169150"/>
            </a:xfrm>
            <a:prstGeom prst="rect">
              <a:avLst/>
            </a:prstGeom>
          </p:spPr>
        </p:pic>
        <p:sp>
          <p:nvSpPr>
            <p:cNvPr id="5" name="사각형: 둥근 모서리 4">
              <a:extLst>
                <a:ext uri="{FF2B5EF4-FFF2-40B4-BE49-F238E27FC236}">
                  <a16:creationId xmlns:a16="http://schemas.microsoft.com/office/drawing/2014/main" id="{21CE7A27-8F13-D660-B607-3EE35C2F77C2}"/>
                </a:ext>
              </a:extLst>
            </p:cNvPr>
            <p:cNvSpPr/>
            <p:nvPr/>
          </p:nvSpPr>
          <p:spPr>
            <a:xfrm>
              <a:off x="462120" y="2883281"/>
              <a:ext cx="746932" cy="179062"/>
            </a:xfrm>
            <a:prstGeom prst="roundRect">
              <a:avLst/>
            </a:prstGeom>
            <a:noFill/>
            <a:ln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900" dirty="0">
                  <a:solidFill>
                    <a:srgbClr val="FF0000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우수 성과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2510263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263706" y="836712"/>
            <a:ext cx="4276090" cy="1723389"/>
          </a:xfrm>
          <a:custGeom>
            <a:avLst/>
            <a:gdLst/>
            <a:ahLst/>
            <a:cxnLst/>
            <a:rect l="l" t="t" r="r" b="b"/>
            <a:pathLst>
              <a:path w="4276090" h="1723389">
                <a:moveTo>
                  <a:pt x="0" y="1723135"/>
                </a:moveTo>
                <a:lnTo>
                  <a:pt x="4276090" y="1723135"/>
                </a:lnTo>
                <a:lnTo>
                  <a:pt x="4276090" y="0"/>
                </a:lnTo>
                <a:lnTo>
                  <a:pt x="0" y="0"/>
                </a:lnTo>
                <a:lnTo>
                  <a:pt x="0" y="1723135"/>
                </a:lnTo>
                <a:close/>
              </a:path>
            </a:pathLst>
          </a:custGeom>
          <a:ln w="28955">
            <a:solidFill>
              <a:srgbClr val="E6EBF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371275" y="915579"/>
            <a:ext cx="40132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20" dirty="0">
                <a:latin typeface="나눔고딕 ExtraBold"/>
                <a:cs typeface="나눔고딕 ExtraBold"/>
              </a:rPr>
              <a:t>2018</a:t>
            </a:r>
            <a:r>
              <a:rPr sz="900" b="1" dirty="0">
                <a:latin typeface="나눔고딕 ExtraBold"/>
                <a:cs typeface="나눔고딕 ExtraBold"/>
              </a:rPr>
              <a:t>년</a:t>
            </a:r>
            <a:endParaRPr sz="900">
              <a:latin typeface="나눔고딕 ExtraBold"/>
              <a:cs typeface="나눔고딕 ExtraBold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3009319" y="2023747"/>
            <a:ext cx="1530477" cy="427355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900" b="1" dirty="0">
                <a:latin typeface="나눔고딕 ExtraBold"/>
                <a:cs typeface="나눔고딕 ExtraBold"/>
              </a:rPr>
              <a:t>컨설팅</a:t>
            </a:r>
            <a:r>
              <a:rPr sz="900" b="1" spc="-50" dirty="0">
                <a:latin typeface="나눔고딕 ExtraBold"/>
                <a:cs typeface="나눔고딕 ExtraBold"/>
              </a:rPr>
              <a:t> </a:t>
            </a:r>
            <a:r>
              <a:rPr sz="900" b="1" dirty="0">
                <a:latin typeface="나눔고딕 ExtraBold"/>
                <a:cs typeface="나눔고딕 ExtraBold"/>
              </a:rPr>
              <a:t>프로젝트</a:t>
            </a:r>
            <a:r>
              <a:rPr sz="900" b="1" spc="-60" dirty="0">
                <a:latin typeface="나눔고딕 ExtraBold"/>
                <a:cs typeface="나눔고딕 ExtraBold"/>
              </a:rPr>
              <a:t> </a:t>
            </a:r>
            <a:r>
              <a:rPr sz="900" b="1" dirty="0">
                <a:latin typeface="나눔고딕 ExtraBold"/>
                <a:cs typeface="나눔고딕 ExtraBold"/>
              </a:rPr>
              <a:t>총괄</a:t>
            </a:r>
            <a:r>
              <a:rPr sz="900" b="1" spc="-40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매니저</a:t>
            </a:r>
            <a:endParaRPr sz="900" dirty="0">
              <a:latin typeface="나눔고딕 ExtraBold"/>
              <a:cs typeface="나눔고딕 ExtraBold"/>
            </a:endParaRPr>
          </a:p>
          <a:p>
            <a:pPr marL="76200">
              <a:lnSpc>
                <a:spcPct val="100000"/>
              </a:lnSpc>
              <a:spcBef>
                <a:spcPts val="505"/>
              </a:spcBef>
            </a:pPr>
            <a:r>
              <a:rPr sz="900" b="1" dirty="0">
                <a:latin typeface="나눔고딕 ExtraBold"/>
                <a:cs typeface="나눔고딕 ExtraBold"/>
              </a:rPr>
              <a:t>-</a:t>
            </a:r>
            <a:r>
              <a:rPr sz="900" b="1" spc="-40" dirty="0">
                <a:latin typeface="나눔고딕 ExtraBold"/>
                <a:cs typeface="나눔고딕 ExtraBold"/>
              </a:rPr>
              <a:t> </a:t>
            </a:r>
            <a:r>
              <a:rPr sz="900" b="1" dirty="0">
                <a:latin typeface="나눔고딕 ExtraBold"/>
                <a:cs typeface="나눔고딕 ExtraBold"/>
              </a:rPr>
              <a:t>유재은</a:t>
            </a:r>
            <a:r>
              <a:rPr sz="900" b="1" spc="-35" dirty="0">
                <a:latin typeface="나눔고딕 ExtraBold"/>
                <a:cs typeface="나눔고딕 ExtraBold"/>
              </a:rPr>
              <a:t> </a:t>
            </a:r>
            <a:r>
              <a:rPr sz="900" b="1" spc="-10" dirty="0">
                <a:latin typeface="나눔고딕 ExtraBold"/>
                <a:cs typeface="나눔고딕 ExtraBold"/>
              </a:rPr>
              <a:t>C</a:t>
            </a:r>
            <a:r>
              <a:rPr sz="900" b="1" spc="-5" dirty="0">
                <a:latin typeface="나눔고딕 ExtraBold"/>
                <a:cs typeface="나눔고딕 ExtraBold"/>
              </a:rPr>
              <a:t>E</a:t>
            </a:r>
            <a:r>
              <a:rPr sz="900" b="1" dirty="0">
                <a:latin typeface="나눔고딕 ExtraBold"/>
                <a:cs typeface="나눔고딕 ExtraBold"/>
              </a:rPr>
              <a:t>O</a:t>
            </a:r>
            <a:endParaRPr sz="900" dirty="0">
              <a:latin typeface="나눔고딕 ExtraBold"/>
              <a:cs typeface="나눔고딕 ExtraBold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471857" y="1836710"/>
            <a:ext cx="1877441" cy="627380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900" b="1" spc="5" dirty="0">
                <a:latin typeface="나눔고딕 ExtraBold"/>
                <a:cs typeface="나눔고딕 ExtraBold"/>
              </a:rPr>
              <a:t>컨설</a:t>
            </a:r>
            <a:r>
              <a:rPr sz="900" b="1" dirty="0">
                <a:latin typeface="나눔고딕 ExtraBold"/>
                <a:cs typeface="나눔고딕 ExtraBold"/>
              </a:rPr>
              <a:t>팅</a:t>
            </a:r>
            <a:r>
              <a:rPr sz="900" b="1" spc="-55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내용</a:t>
            </a:r>
            <a:endParaRPr sz="900" dirty="0">
              <a:latin typeface="나눔고딕 ExtraBold"/>
              <a:cs typeface="나눔고딕 ExtraBold"/>
            </a:endParaRPr>
          </a:p>
          <a:p>
            <a:pPr marL="114300" indent="-70485">
              <a:lnSpc>
                <a:spcPct val="100000"/>
              </a:lnSpc>
              <a:spcBef>
                <a:spcPts val="505"/>
              </a:spcBef>
              <a:buChar char="-"/>
              <a:tabLst>
                <a:tab pos="114935" algn="l"/>
              </a:tabLst>
            </a:pPr>
            <a:r>
              <a:rPr sz="900" b="1" dirty="0">
                <a:latin typeface="나눔고딕 ExtraBold"/>
                <a:cs typeface="나눔고딕 ExtraBold"/>
              </a:rPr>
              <a:t>신규</a:t>
            </a:r>
            <a:r>
              <a:rPr sz="900" b="1" spc="-40" dirty="0">
                <a:latin typeface="나눔고딕 ExtraBold"/>
                <a:cs typeface="나눔고딕 ExtraBold"/>
              </a:rPr>
              <a:t> </a:t>
            </a:r>
            <a:r>
              <a:rPr sz="900" b="1" dirty="0">
                <a:latin typeface="나눔고딕 ExtraBold"/>
                <a:cs typeface="나눔고딕 ExtraBold"/>
              </a:rPr>
              <a:t>물류사업</a:t>
            </a:r>
            <a:r>
              <a:rPr sz="900" b="1" spc="-35" dirty="0">
                <a:latin typeface="나눔고딕 ExtraBold"/>
                <a:cs typeface="나눔고딕 ExtraBold"/>
              </a:rPr>
              <a:t> </a:t>
            </a:r>
            <a:r>
              <a:rPr sz="900" b="1" dirty="0">
                <a:latin typeface="나눔고딕 ExtraBold"/>
                <a:cs typeface="나눔고딕 ExtraBold"/>
              </a:rPr>
              <a:t>타당성분석</a:t>
            </a:r>
            <a:r>
              <a:rPr sz="900" b="1" spc="-65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컨설팅</a:t>
            </a:r>
            <a:endParaRPr sz="900" dirty="0">
              <a:latin typeface="나눔고딕 ExtraBold"/>
              <a:cs typeface="나눔고딕 ExtraBold"/>
            </a:endParaRPr>
          </a:p>
          <a:p>
            <a:pPr marL="114300" indent="-70485">
              <a:lnSpc>
                <a:spcPct val="100000"/>
              </a:lnSpc>
              <a:spcBef>
                <a:spcPts val="495"/>
              </a:spcBef>
              <a:buChar char="-"/>
              <a:tabLst>
                <a:tab pos="114935" algn="l"/>
              </a:tabLst>
            </a:pPr>
            <a:r>
              <a:rPr sz="900" b="1" dirty="0">
                <a:latin typeface="나눔고딕 ExtraBold"/>
                <a:cs typeface="나눔고딕 ExtraBold"/>
              </a:rPr>
              <a:t>컨설팅</a:t>
            </a:r>
            <a:r>
              <a:rPr sz="900" b="1" spc="-45" dirty="0">
                <a:latin typeface="나눔고딕 ExtraBold"/>
                <a:cs typeface="나눔고딕 ExtraBold"/>
              </a:rPr>
              <a:t> </a:t>
            </a:r>
            <a:r>
              <a:rPr sz="900" b="1" dirty="0">
                <a:latin typeface="나눔고딕 ExtraBold"/>
                <a:cs typeface="나눔고딕 ExtraBold"/>
              </a:rPr>
              <a:t>기간</a:t>
            </a:r>
            <a:r>
              <a:rPr sz="900" b="1" spc="190" dirty="0">
                <a:latin typeface="나눔고딕 ExtraBold"/>
                <a:cs typeface="나눔고딕 ExtraBold"/>
              </a:rPr>
              <a:t> </a:t>
            </a:r>
            <a:r>
              <a:rPr sz="900" b="1" spc="-15" dirty="0">
                <a:latin typeface="나눔고딕 ExtraBold"/>
                <a:cs typeface="나눔고딕 ExtraBold"/>
              </a:rPr>
              <a:t>:</a:t>
            </a:r>
            <a:r>
              <a:rPr sz="900" b="1" spc="-25" dirty="0">
                <a:latin typeface="나눔고딕 ExtraBold"/>
                <a:cs typeface="나눔고딕 ExtraBold"/>
              </a:rPr>
              <a:t> </a:t>
            </a:r>
            <a:r>
              <a:rPr sz="900" b="1" dirty="0">
                <a:latin typeface="나눔고딕 ExtraBold"/>
                <a:cs typeface="나눔고딕 ExtraBold"/>
              </a:rPr>
              <a:t>3개월</a:t>
            </a:r>
            <a:endParaRPr sz="900" dirty="0">
              <a:latin typeface="나눔고딕 ExtraBold"/>
              <a:cs typeface="나눔고딕 ExtraBold"/>
            </a:endParaRPr>
          </a:p>
        </p:txBody>
      </p:sp>
      <p:pic>
        <p:nvPicPr>
          <p:cNvPr id="32" name="object 3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21739" y="1043214"/>
            <a:ext cx="1394459" cy="856488"/>
          </a:xfrm>
          <a:prstGeom prst="rect">
            <a:avLst/>
          </a:prstGeom>
        </p:spPr>
      </p:pic>
      <p:sp>
        <p:nvSpPr>
          <p:cNvPr id="43" name="object 4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pPr marL="38100">
                <a:lnSpc>
                  <a:spcPct val="100000"/>
                </a:lnSpc>
                <a:spcBef>
                  <a:spcPts val="40"/>
                </a:spcBef>
              </a:pPr>
              <a:t>43</a:t>
            </a:fld>
            <a:endParaRPr dirty="0"/>
          </a:p>
        </p:txBody>
      </p:sp>
      <p:sp>
        <p:nvSpPr>
          <p:cNvPr id="11" name="object 12">
            <a:extLst>
              <a:ext uri="{FF2B5EF4-FFF2-40B4-BE49-F238E27FC236}">
                <a16:creationId xmlns:a16="http://schemas.microsoft.com/office/drawing/2014/main" id="{47D157E8-DBE3-0751-A5C8-F08FB141A29D}"/>
              </a:ext>
            </a:extLst>
          </p:cNvPr>
          <p:cNvSpPr/>
          <p:nvPr/>
        </p:nvSpPr>
        <p:spPr>
          <a:xfrm>
            <a:off x="263706" y="2708920"/>
            <a:ext cx="4276090" cy="3604144"/>
          </a:xfrm>
          <a:custGeom>
            <a:avLst/>
            <a:gdLst/>
            <a:ahLst/>
            <a:cxnLst/>
            <a:rect l="l" t="t" r="r" b="b"/>
            <a:pathLst>
              <a:path w="4276090" h="1723389">
                <a:moveTo>
                  <a:pt x="0" y="1723136"/>
                </a:moveTo>
                <a:lnTo>
                  <a:pt x="4276090" y="1723136"/>
                </a:lnTo>
                <a:lnTo>
                  <a:pt x="4276090" y="0"/>
                </a:lnTo>
                <a:lnTo>
                  <a:pt x="0" y="0"/>
                </a:lnTo>
                <a:lnTo>
                  <a:pt x="0" y="1723136"/>
                </a:lnTo>
                <a:close/>
              </a:path>
            </a:pathLst>
          </a:custGeom>
          <a:ln w="28955">
            <a:solidFill>
              <a:srgbClr val="E6EBF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id="{CD6E8336-7FCC-80D8-74C5-A4FC4FEFC3E8}"/>
              </a:ext>
            </a:extLst>
          </p:cNvPr>
          <p:cNvSpPr txBox="1"/>
          <p:nvPr/>
        </p:nvSpPr>
        <p:spPr>
          <a:xfrm>
            <a:off x="365459" y="2812193"/>
            <a:ext cx="40132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20" dirty="0">
                <a:latin typeface="나눔고딕 ExtraBold"/>
                <a:cs typeface="나눔고딕 ExtraBold"/>
              </a:rPr>
              <a:t>2020</a:t>
            </a:r>
            <a:r>
              <a:rPr sz="900" b="1" dirty="0">
                <a:latin typeface="나눔고딕 ExtraBold"/>
                <a:cs typeface="나눔고딕 ExtraBold"/>
              </a:rPr>
              <a:t>년</a:t>
            </a:r>
            <a:endParaRPr sz="900" dirty="0">
              <a:latin typeface="나눔고딕 ExtraBold"/>
              <a:cs typeface="나눔고딕 ExtraBold"/>
            </a:endParaRPr>
          </a:p>
        </p:txBody>
      </p:sp>
      <p:sp>
        <p:nvSpPr>
          <p:cNvPr id="17" name="object 14">
            <a:extLst>
              <a:ext uri="{FF2B5EF4-FFF2-40B4-BE49-F238E27FC236}">
                <a16:creationId xmlns:a16="http://schemas.microsoft.com/office/drawing/2014/main" id="{915AB447-5947-D414-AEDE-B72BB11F96E2}"/>
              </a:ext>
            </a:extLst>
          </p:cNvPr>
          <p:cNvSpPr txBox="1"/>
          <p:nvPr/>
        </p:nvSpPr>
        <p:spPr>
          <a:xfrm>
            <a:off x="395536" y="4166741"/>
            <a:ext cx="2161032" cy="543739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0"/>
              </a:spcBef>
            </a:pPr>
            <a:r>
              <a:rPr sz="900" b="1" spc="5" dirty="0">
                <a:latin typeface="나눔고딕 ExtraBold"/>
                <a:cs typeface="나눔고딕 ExtraBold"/>
              </a:rPr>
              <a:t>컨설</a:t>
            </a:r>
            <a:r>
              <a:rPr sz="900" b="1" dirty="0">
                <a:latin typeface="나눔고딕 ExtraBold"/>
                <a:cs typeface="나눔고딕 ExtraBold"/>
              </a:rPr>
              <a:t>팅</a:t>
            </a:r>
            <a:r>
              <a:rPr sz="900" b="1" spc="-55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내용</a:t>
            </a:r>
            <a:endParaRPr sz="900" dirty="0">
              <a:latin typeface="나눔고딕 ExtraBold"/>
              <a:cs typeface="나눔고딕 ExtraBold"/>
            </a:endParaRPr>
          </a:p>
          <a:p>
            <a:pPr marL="82550" indent="-70485">
              <a:lnSpc>
                <a:spcPct val="100000"/>
              </a:lnSpc>
              <a:spcBef>
                <a:spcPts val="300"/>
              </a:spcBef>
              <a:buChar char="-"/>
              <a:tabLst>
                <a:tab pos="83185" algn="l"/>
              </a:tabLst>
            </a:pPr>
            <a:r>
              <a:rPr sz="900" b="1" dirty="0">
                <a:latin typeface="나눔고딕 ExtraBold"/>
                <a:cs typeface="나눔고딕 ExtraBold"/>
              </a:rPr>
              <a:t>오늘와인한잔</a:t>
            </a:r>
            <a:r>
              <a:rPr sz="900" b="1" spc="-55" dirty="0">
                <a:latin typeface="나눔고딕 ExtraBold"/>
                <a:cs typeface="나눔고딕 ExtraBold"/>
              </a:rPr>
              <a:t> </a:t>
            </a:r>
            <a:r>
              <a:rPr sz="900" b="1" dirty="0">
                <a:latin typeface="나눔고딕 ExtraBold"/>
                <a:cs typeface="나눔고딕 ExtraBold"/>
              </a:rPr>
              <a:t>사업확장</a:t>
            </a:r>
            <a:r>
              <a:rPr sz="900" b="1" spc="-55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전략컨설팅</a:t>
            </a:r>
            <a:endParaRPr sz="900" dirty="0">
              <a:latin typeface="나눔고딕 ExtraBold"/>
              <a:cs typeface="나눔고딕 ExtraBold"/>
            </a:endParaRPr>
          </a:p>
          <a:p>
            <a:pPr marL="82550" indent="-70485">
              <a:lnSpc>
                <a:spcPct val="100000"/>
              </a:lnSpc>
              <a:spcBef>
                <a:spcPts val="300"/>
              </a:spcBef>
              <a:buChar char="-"/>
              <a:tabLst>
                <a:tab pos="83185" algn="l"/>
              </a:tabLst>
            </a:pPr>
            <a:r>
              <a:rPr sz="900" b="1" spc="5" dirty="0">
                <a:latin typeface="나눔고딕 ExtraBold"/>
                <a:cs typeface="나눔고딕 ExtraBold"/>
              </a:rPr>
              <a:t>컨설</a:t>
            </a:r>
            <a:r>
              <a:rPr sz="900" b="1" dirty="0">
                <a:latin typeface="나눔고딕 ExtraBold"/>
                <a:cs typeface="나눔고딕 ExtraBold"/>
              </a:rPr>
              <a:t>팅</a:t>
            </a:r>
            <a:r>
              <a:rPr sz="900" b="1" spc="-30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기</a:t>
            </a:r>
            <a:r>
              <a:rPr sz="900" b="1" dirty="0">
                <a:latin typeface="나눔고딕 ExtraBold"/>
                <a:cs typeface="나눔고딕 ExtraBold"/>
              </a:rPr>
              <a:t>간</a:t>
            </a:r>
            <a:r>
              <a:rPr sz="900" b="1" spc="-10" dirty="0">
                <a:latin typeface="나눔고딕 ExtraBold"/>
                <a:cs typeface="나눔고딕 ExtraBold"/>
              </a:rPr>
              <a:t> </a:t>
            </a:r>
            <a:r>
              <a:rPr sz="900" b="1" spc="-15" dirty="0">
                <a:latin typeface="나눔고딕 ExtraBold"/>
                <a:cs typeface="나눔고딕 ExtraBold"/>
              </a:rPr>
              <a:t>:</a:t>
            </a:r>
            <a:r>
              <a:rPr sz="900" b="1" spc="-35" dirty="0">
                <a:latin typeface="나눔고딕 ExtraBold"/>
                <a:cs typeface="나눔고딕 ExtraBold"/>
              </a:rPr>
              <a:t> </a:t>
            </a:r>
            <a:r>
              <a:rPr sz="900" b="1" spc="-10" dirty="0">
                <a:latin typeface="나눔고딕 ExtraBold"/>
                <a:cs typeface="나눔고딕 ExtraBold"/>
              </a:rPr>
              <a:t>3</a:t>
            </a:r>
            <a:r>
              <a:rPr sz="900" b="1" spc="5" dirty="0">
                <a:latin typeface="나눔고딕 ExtraBold"/>
                <a:cs typeface="나눔고딕 ExtraBold"/>
              </a:rPr>
              <a:t>개</a:t>
            </a:r>
            <a:r>
              <a:rPr lang="ko-KR" altLang="en-US" sz="900" b="1" spc="5" dirty="0">
                <a:latin typeface="나눔고딕 ExtraBold"/>
                <a:cs typeface="나눔고딕 ExtraBold"/>
              </a:rPr>
              <a:t>월</a:t>
            </a:r>
            <a:endParaRPr lang="en-US" sz="900" b="1" spc="5" dirty="0">
              <a:latin typeface="나눔고딕 ExtraBold"/>
              <a:cs typeface="나눔고딕 ExtraBold"/>
            </a:endParaRPr>
          </a:p>
        </p:txBody>
      </p:sp>
      <p:sp>
        <p:nvSpPr>
          <p:cNvPr id="18" name="object 15">
            <a:extLst>
              <a:ext uri="{FF2B5EF4-FFF2-40B4-BE49-F238E27FC236}">
                <a16:creationId xmlns:a16="http://schemas.microsoft.com/office/drawing/2014/main" id="{80669CF0-1457-F875-01D1-37B589D3EBC6}"/>
              </a:ext>
            </a:extLst>
          </p:cNvPr>
          <p:cNvSpPr txBox="1"/>
          <p:nvPr/>
        </p:nvSpPr>
        <p:spPr>
          <a:xfrm>
            <a:off x="2930018" y="4149080"/>
            <a:ext cx="1569974" cy="427990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900" b="1" spc="5" dirty="0">
                <a:latin typeface="나눔고딕 ExtraBold"/>
                <a:cs typeface="나눔고딕 ExtraBold"/>
              </a:rPr>
              <a:t>컨설</a:t>
            </a:r>
            <a:r>
              <a:rPr sz="900" b="1" dirty="0">
                <a:latin typeface="나눔고딕 ExtraBold"/>
                <a:cs typeface="나눔고딕 ExtraBold"/>
              </a:rPr>
              <a:t>팅</a:t>
            </a:r>
            <a:r>
              <a:rPr sz="900" b="1" spc="-30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프로젝</a:t>
            </a:r>
            <a:r>
              <a:rPr sz="900" b="1" dirty="0">
                <a:latin typeface="나눔고딕 ExtraBold"/>
                <a:cs typeface="나눔고딕 ExtraBold"/>
              </a:rPr>
              <a:t>트</a:t>
            </a:r>
            <a:r>
              <a:rPr sz="900" b="1" spc="-45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총</a:t>
            </a:r>
            <a:r>
              <a:rPr sz="900" b="1" dirty="0">
                <a:latin typeface="나눔고딕 ExtraBold"/>
                <a:cs typeface="나눔고딕 ExtraBold"/>
              </a:rPr>
              <a:t>괄</a:t>
            </a:r>
            <a:r>
              <a:rPr sz="900" b="1" spc="-20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매니저</a:t>
            </a:r>
            <a:endParaRPr sz="900" dirty="0">
              <a:latin typeface="나눔고딕 ExtraBold"/>
              <a:cs typeface="나눔고딕 ExtraBold"/>
            </a:endParaRPr>
          </a:p>
          <a:p>
            <a:pPr marL="76200">
              <a:lnSpc>
                <a:spcPct val="100000"/>
              </a:lnSpc>
              <a:spcBef>
                <a:spcPts val="505"/>
              </a:spcBef>
            </a:pPr>
            <a:r>
              <a:rPr sz="900" b="1" dirty="0">
                <a:latin typeface="나눔고딕 ExtraBold"/>
                <a:cs typeface="나눔고딕 ExtraBold"/>
              </a:rPr>
              <a:t>-</a:t>
            </a:r>
            <a:r>
              <a:rPr sz="900" b="1" spc="-40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유재</a:t>
            </a:r>
            <a:r>
              <a:rPr sz="900" b="1" dirty="0">
                <a:latin typeface="나눔고딕 ExtraBold"/>
                <a:cs typeface="나눔고딕 ExtraBold"/>
              </a:rPr>
              <a:t>은</a:t>
            </a:r>
            <a:r>
              <a:rPr sz="900" b="1" spc="-30" dirty="0">
                <a:latin typeface="나눔고딕 ExtraBold"/>
                <a:cs typeface="나눔고딕 ExtraBold"/>
              </a:rPr>
              <a:t> </a:t>
            </a:r>
            <a:r>
              <a:rPr sz="900" b="1" spc="-5" dirty="0">
                <a:latin typeface="나눔고딕 ExtraBold"/>
                <a:cs typeface="나눔고딕 ExtraBold"/>
              </a:rPr>
              <a:t>C</a:t>
            </a:r>
            <a:r>
              <a:rPr sz="900" b="1" dirty="0">
                <a:latin typeface="나눔고딕 ExtraBold"/>
                <a:cs typeface="나눔고딕 ExtraBold"/>
              </a:rPr>
              <a:t>EO</a:t>
            </a:r>
            <a:endParaRPr sz="900" dirty="0">
              <a:latin typeface="나눔고딕 ExtraBold"/>
              <a:cs typeface="나눔고딕 ExtraBold"/>
            </a:endParaRPr>
          </a:p>
        </p:txBody>
      </p:sp>
      <p:pic>
        <p:nvPicPr>
          <p:cNvPr id="19" name="object 16">
            <a:extLst>
              <a:ext uri="{FF2B5EF4-FFF2-40B4-BE49-F238E27FC236}">
                <a16:creationId xmlns:a16="http://schemas.microsoft.com/office/drawing/2014/main" id="{2E065528-D503-7856-93DF-259D8C8B13A3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145085" y="3108970"/>
            <a:ext cx="2161032" cy="545591"/>
          </a:xfrm>
          <a:prstGeom prst="rect">
            <a:avLst/>
          </a:prstGeom>
        </p:spPr>
      </p:pic>
      <p:sp>
        <p:nvSpPr>
          <p:cNvPr id="20" name="object 8">
            <a:extLst>
              <a:ext uri="{FF2B5EF4-FFF2-40B4-BE49-F238E27FC236}">
                <a16:creationId xmlns:a16="http://schemas.microsoft.com/office/drawing/2014/main" id="{3D6F8322-F6D8-CB04-57C3-37B2BB4BA390}"/>
              </a:ext>
            </a:extLst>
          </p:cNvPr>
          <p:cNvSpPr txBox="1"/>
          <p:nvPr/>
        </p:nvSpPr>
        <p:spPr>
          <a:xfrm>
            <a:off x="4755896" y="944366"/>
            <a:ext cx="40132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20" dirty="0">
                <a:latin typeface="나눔고딕 ExtraBold"/>
                <a:cs typeface="나눔고딕 ExtraBold"/>
              </a:rPr>
              <a:t>2020</a:t>
            </a:r>
            <a:r>
              <a:rPr sz="900" b="1" dirty="0">
                <a:latin typeface="나눔고딕 ExtraBold"/>
                <a:cs typeface="나눔고딕 ExtraBold"/>
              </a:rPr>
              <a:t>년</a:t>
            </a:r>
            <a:endParaRPr sz="900" dirty="0">
              <a:latin typeface="나눔고딕 ExtraBold"/>
              <a:cs typeface="나눔고딕 ExtraBold"/>
            </a:endParaRPr>
          </a:p>
        </p:txBody>
      </p:sp>
      <p:sp>
        <p:nvSpPr>
          <p:cNvPr id="21" name="object 17">
            <a:extLst>
              <a:ext uri="{FF2B5EF4-FFF2-40B4-BE49-F238E27FC236}">
                <a16:creationId xmlns:a16="http://schemas.microsoft.com/office/drawing/2014/main" id="{67DF1264-3B45-C04E-C860-A1C5BAED0C40}"/>
              </a:ext>
            </a:extLst>
          </p:cNvPr>
          <p:cNvSpPr txBox="1"/>
          <p:nvPr/>
        </p:nvSpPr>
        <p:spPr>
          <a:xfrm>
            <a:off x="4786972" y="1871598"/>
            <a:ext cx="2521332" cy="551180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0"/>
              </a:spcBef>
            </a:pPr>
            <a:r>
              <a:rPr sz="900" b="1" spc="5" dirty="0">
                <a:latin typeface="나눔고딕 ExtraBold"/>
                <a:cs typeface="나눔고딕 ExtraBold"/>
              </a:rPr>
              <a:t>컨설</a:t>
            </a:r>
            <a:r>
              <a:rPr sz="900" b="1" dirty="0">
                <a:latin typeface="나눔고딕 ExtraBold"/>
                <a:cs typeface="나눔고딕 ExtraBold"/>
              </a:rPr>
              <a:t>팅</a:t>
            </a:r>
            <a:r>
              <a:rPr sz="900" b="1" spc="-55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내용</a:t>
            </a:r>
            <a:endParaRPr sz="900" dirty="0">
              <a:latin typeface="나눔고딕 ExtraBold"/>
              <a:cs typeface="나눔고딕 ExtraBold"/>
            </a:endParaRPr>
          </a:p>
          <a:p>
            <a:pPr marL="83820" indent="-71755">
              <a:lnSpc>
                <a:spcPct val="100000"/>
              </a:lnSpc>
              <a:spcBef>
                <a:spcPts val="300"/>
              </a:spcBef>
              <a:buChar char="-"/>
              <a:tabLst>
                <a:tab pos="84455" algn="l"/>
              </a:tabLst>
            </a:pPr>
            <a:r>
              <a:rPr sz="900" b="1" dirty="0">
                <a:latin typeface="나눔고딕 ExtraBold"/>
                <a:cs typeface="나눔고딕 ExtraBold"/>
              </a:rPr>
              <a:t>엔타스외식그룹</a:t>
            </a:r>
            <a:r>
              <a:rPr sz="900" b="1" spc="-40" dirty="0">
                <a:latin typeface="나눔고딕 ExtraBold"/>
                <a:cs typeface="나눔고딕 ExtraBold"/>
              </a:rPr>
              <a:t> </a:t>
            </a:r>
            <a:r>
              <a:rPr sz="900" b="1" dirty="0">
                <a:latin typeface="나눔고딕 ExtraBold"/>
                <a:cs typeface="나눔고딕 ExtraBold"/>
              </a:rPr>
              <a:t>경복궁/삿뽀로</a:t>
            </a:r>
            <a:r>
              <a:rPr sz="900" b="1" spc="-30" dirty="0">
                <a:latin typeface="나눔고딕 ExtraBold"/>
                <a:cs typeface="나눔고딕 ExtraBold"/>
              </a:rPr>
              <a:t> </a:t>
            </a:r>
            <a:r>
              <a:rPr sz="900" b="1" dirty="0">
                <a:latin typeface="나눔고딕 ExtraBold"/>
                <a:cs typeface="나눔고딕 ExtraBold"/>
              </a:rPr>
              <a:t>HMR사업컨설팅</a:t>
            </a:r>
            <a:endParaRPr sz="900" dirty="0">
              <a:latin typeface="나눔고딕 ExtraBold"/>
              <a:cs typeface="나눔고딕 ExtraBold"/>
            </a:endParaRPr>
          </a:p>
          <a:p>
            <a:pPr marL="82550" indent="-70485">
              <a:lnSpc>
                <a:spcPct val="100000"/>
              </a:lnSpc>
              <a:spcBef>
                <a:spcPts val="300"/>
              </a:spcBef>
              <a:buChar char="-"/>
              <a:tabLst>
                <a:tab pos="83185" algn="l"/>
              </a:tabLst>
            </a:pPr>
            <a:r>
              <a:rPr sz="900" b="1" spc="5" dirty="0">
                <a:latin typeface="나눔고딕 ExtraBold"/>
                <a:cs typeface="나눔고딕 ExtraBold"/>
              </a:rPr>
              <a:t>컨설</a:t>
            </a:r>
            <a:r>
              <a:rPr sz="900" b="1" dirty="0">
                <a:latin typeface="나눔고딕 ExtraBold"/>
                <a:cs typeface="나눔고딕 ExtraBold"/>
              </a:rPr>
              <a:t>팅</a:t>
            </a:r>
            <a:r>
              <a:rPr sz="900" b="1" spc="-30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기</a:t>
            </a:r>
            <a:r>
              <a:rPr sz="900" b="1" dirty="0">
                <a:latin typeface="나눔고딕 ExtraBold"/>
                <a:cs typeface="나눔고딕 ExtraBold"/>
              </a:rPr>
              <a:t>간</a:t>
            </a:r>
            <a:r>
              <a:rPr sz="900" b="1" spc="-10" dirty="0">
                <a:latin typeface="나눔고딕 ExtraBold"/>
                <a:cs typeface="나눔고딕 ExtraBold"/>
              </a:rPr>
              <a:t> </a:t>
            </a:r>
            <a:r>
              <a:rPr sz="900" b="1" spc="-15" dirty="0">
                <a:latin typeface="나눔고딕 ExtraBold"/>
                <a:cs typeface="나눔고딕 ExtraBold"/>
              </a:rPr>
              <a:t>:</a:t>
            </a:r>
            <a:r>
              <a:rPr sz="900" b="1" spc="-35" dirty="0">
                <a:latin typeface="나눔고딕 ExtraBold"/>
                <a:cs typeface="나눔고딕 ExtraBold"/>
              </a:rPr>
              <a:t> </a:t>
            </a:r>
            <a:r>
              <a:rPr sz="900" b="1" spc="-10" dirty="0">
                <a:latin typeface="나눔고딕 ExtraBold"/>
                <a:cs typeface="나눔고딕 ExtraBold"/>
              </a:rPr>
              <a:t>3</a:t>
            </a:r>
            <a:r>
              <a:rPr sz="900" b="1" spc="5" dirty="0">
                <a:latin typeface="나눔고딕 ExtraBold"/>
                <a:cs typeface="나눔고딕 ExtraBold"/>
              </a:rPr>
              <a:t>개월</a:t>
            </a:r>
            <a:endParaRPr sz="900" dirty="0">
              <a:latin typeface="나눔고딕 ExtraBold"/>
              <a:cs typeface="나눔고딕 ExtraBold"/>
            </a:endParaRPr>
          </a:p>
        </p:txBody>
      </p:sp>
      <p:sp>
        <p:nvSpPr>
          <p:cNvPr id="22" name="object 18">
            <a:extLst>
              <a:ext uri="{FF2B5EF4-FFF2-40B4-BE49-F238E27FC236}">
                <a16:creationId xmlns:a16="http://schemas.microsoft.com/office/drawing/2014/main" id="{030BC0C3-B4AE-0D65-E74E-3F1DC3C7E4CC}"/>
              </a:ext>
            </a:extLst>
          </p:cNvPr>
          <p:cNvSpPr txBox="1"/>
          <p:nvPr/>
        </p:nvSpPr>
        <p:spPr>
          <a:xfrm>
            <a:off x="7397877" y="1916832"/>
            <a:ext cx="1484758" cy="427990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900" b="1" dirty="0">
                <a:latin typeface="나눔고딕 ExtraBold"/>
                <a:cs typeface="나눔고딕 ExtraBold"/>
              </a:rPr>
              <a:t>컨설팅</a:t>
            </a:r>
            <a:r>
              <a:rPr sz="900" b="1" spc="-50" dirty="0">
                <a:latin typeface="나눔고딕 ExtraBold"/>
                <a:cs typeface="나눔고딕 ExtraBold"/>
              </a:rPr>
              <a:t> </a:t>
            </a:r>
            <a:r>
              <a:rPr sz="900" b="1" dirty="0">
                <a:latin typeface="나눔고딕 ExtraBold"/>
                <a:cs typeface="나눔고딕 ExtraBold"/>
              </a:rPr>
              <a:t>프로젝트</a:t>
            </a:r>
            <a:r>
              <a:rPr sz="900" b="1" spc="-50" dirty="0">
                <a:latin typeface="나눔고딕 ExtraBold"/>
                <a:cs typeface="나눔고딕 ExtraBold"/>
              </a:rPr>
              <a:t> </a:t>
            </a:r>
            <a:r>
              <a:rPr sz="900" b="1" dirty="0">
                <a:latin typeface="나눔고딕 ExtraBold"/>
                <a:cs typeface="나눔고딕 ExtraBold"/>
              </a:rPr>
              <a:t>총괄</a:t>
            </a:r>
            <a:r>
              <a:rPr sz="900" b="1" spc="-40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매니저</a:t>
            </a:r>
            <a:endParaRPr sz="900" dirty="0">
              <a:latin typeface="나눔고딕 ExtraBold"/>
              <a:cs typeface="나눔고딕 ExtraBold"/>
            </a:endParaRPr>
          </a:p>
          <a:p>
            <a:pPr marL="76200">
              <a:lnSpc>
                <a:spcPct val="100000"/>
              </a:lnSpc>
              <a:spcBef>
                <a:spcPts val="505"/>
              </a:spcBef>
            </a:pPr>
            <a:r>
              <a:rPr sz="900" b="1" dirty="0">
                <a:latin typeface="나눔고딕 ExtraBold"/>
                <a:cs typeface="나눔고딕 ExtraBold"/>
              </a:rPr>
              <a:t>-</a:t>
            </a:r>
            <a:r>
              <a:rPr sz="900" b="1" spc="-40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유재</a:t>
            </a:r>
            <a:r>
              <a:rPr sz="900" b="1" dirty="0">
                <a:latin typeface="나눔고딕 ExtraBold"/>
                <a:cs typeface="나눔고딕 ExtraBold"/>
              </a:rPr>
              <a:t>은</a:t>
            </a:r>
            <a:r>
              <a:rPr sz="900" b="1" spc="-30" dirty="0">
                <a:latin typeface="나눔고딕 ExtraBold"/>
                <a:cs typeface="나눔고딕 ExtraBold"/>
              </a:rPr>
              <a:t> </a:t>
            </a:r>
            <a:r>
              <a:rPr sz="900" b="1" spc="-5" dirty="0">
                <a:latin typeface="나눔고딕 ExtraBold"/>
                <a:cs typeface="나눔고딕 ExtraBold"/>
              </a:rPr>
              <a:t>C</a:t>
            </a:r>
            <a:r>
              <a:rPr sz="900" b="1" dirty="0">
                <a:latin typeface="나눔고딕 ExtraBold"/>
                <a:cs typeface="나눔고딕 ExtraBold"/>
              </a:rPr>
              <a:t>EO</a:t>
            </a:r>
            <a:endParaRPr sz="900" dirty="0">
              <a:latin typeface="나눔고딕 ExtraBold"/>
              <a:cs typeface="나눔고딕 ExtraBold"/>
            </a:endParaRPr>
          </a:p>
        </p:txBody>
      </p:sp>
      <p:grpSp>
        <p:nvGrpSpPr>
          <p:cNvPr id="33" name="object 19">
            <a:extLst>
              <a:ext uri="{FF2B5EF4-FFF2-40B4-BE49-F238E27FC236}">
                <a16:creationId xmlns:a16="http://schemas.microsoft.com/office/drawing/2014/main" id="{9FD0FF5C-4CB5-E959-AE34-13F9061CE8A7}"/>
              </a:ext>
            </a:extLst>
          </p:cNvPr>
          <p:cNvGrpSpPr/>
          <p:nvPr/>
        </p:nvGrpSpPr>
        <p:grpSpPr>
          <a:xfrm>
            <a:off x="4890515" y="1124744"/>
            <a:ext cx="3682365" cy="759460"/>
            <a:chOff x="4890515" y="1188719"/>
            <a:chExt cx="3682365" cy="759460"/>
          </a:xfrm>
        </p:grpSpPr>
        <p:pic>
          <p:nvPicPr>
            <p:cNvPr id="34" name="object 20">
              <a:extLst>
                <a:ext uri="{FF2B5EF4-FFF2-40B4-BE49-F238E27FC236}">
                  <a16:creationId xmlns:a16="http://schemas.microsoft.com/office/drawing/2014/main" id="{4FEEAB40-CAC8-BCD6-D1E6-82275255946C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890515" y="1447799"/>
              <a:ext cx="1152143" cy="208787"/>
            </a:xfrm>
            <a:prstGeom prst="rect">
              <a:avLst/>
            </a:prstGeom>
          </p:spPr>
        </p:pic>
        <p:pic>
          <p:nvPicPr>
            <p:cNvPr id="35" name="object 21">
              <a:extLst>
                <a:ext uri="{FF2B5EF4-FFF2-40B4-BE49-F238E27FC236}">
                  <a16:creationId xmlns:a16="http://schemas.microsoft.com/office/drawing/2014/main" id="{00B556D7-5FE8-E830-C04D-D7B9120246E8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661147" y="1188719"/>
              <a:ext cx="894588" cy="423672"/>
            </a:xfrm>
            <a:prstGeom prst="rect">
              <a:avLst/>
            </a:prstGeom>
          </p:spPr>
        </p:pic>
        <p:pic>
          <p:nvPicPr>
            <p:cNvPr id="36" name="object 22">
              <a:extLst>
                <a:ext uri="{FF2B5EF4-FFF2-40B4-BE49-F238E27FC236}">
                  <a16:creationId xmlns:a16="http://schemas.microsoft.com/office/drawing/2014/main" id="{D4222AD9-9234-30FE-2A19-874AD4C20568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677911" y="1705355"/>
              <a:ext cx="894588" cy="242315"/>
            </a:xfrm>
            <a:prstGeom prst="rect">
              <a:avLst/>
            </a:prstGeom>
          </p:spPr>
        </p:pic>
      </p:grpSp>
      <p:sp>
        <p:nvSpPr>
          <p:cNvPr id="37" name="object 6">
            <a:extLst>
              <a:ext uri="{FF2B5EF4-FFF2-40B4-BE49-F238E27FC236}">
                <a16:creationId xmlns:a16="http://schemas.microsoft.com/office/drawing/2014/main" id="{B05C2805-E4DF-472A-8D27-5924CD6DF0FF}"/>
              </a:ext>
            </a:extLst>
          </p:cNvPr>
          <p:cNvSpPr/>
          <p:nvPr/>
        </p:nvSpPr>
        <p:spPr>
          <a:xfrm>
            <a:off x="4645914" y="838961"/>
            <a:ext cx="4276090" cy="1723389"/>
          </a:xfrm>
          <a:custGeom>
            <a:avLst/>
            <a:gdLst/>
            <a:ahLst/>
            <a:cxnLst/>
            <a:rect l="l" t="t" r="r" b="b"/>
            <a:pathLst>
              <a:path w="4276090" h="1723389">
                <a:moveTo>
                  <a:pt x="0" y="1723136"/>
                </a:moveTo>
                <a:lnTo>
                  <a:pt x="4276090" y="1723136"/>
                </a:lnTo>
                <a:lnTo>
                  <a:pt x="4276090" y="0"/>
                </a:lnTo>
                <a:lnTo>
                  <a:pt x="0" y="0"/>
                </a:lnTo>
                <a:lnTo>
                  <a:pt x="0" y="1723136"/>
                </a:lnTo>
                <a:close/>
              </a:path>
            </a:pathLst>
          </a:custGeom>
          <a:ln w="28955">
            <a:solidFill>
              <a:srgbClr val="E6EBF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10">
            <a:extLst>
              <a:ext uri="{FF2B5EF4-FFF2-40B4-BE49-F238E27FC236}">
                <a16:creationId xmlns:a16="http://schemas.microsoft.com/office/drawing/2014/main" id="{BBEB9B64-8D87-81E2-A264-F8326976E91C}"/>
              </a:ext>
            </a:extLst>
          </p:cNvPr>
          <p:cNvSpPr/>
          <p:nvPr/>
        </p:nvSpPr>
        <p:spPr>
          <a:xfrm>
            <a:off x="4645914" y="2714318"/>
            <a:ext cx="4276090" cy="1723389"/>
          </a:xfrm>
          <a:custGeom>
            <a:avLst/>
            <a:gdLst/>
            <a:ahLst/>
            <a:cxnLst/>
            <a:rect l="l" t="t" r="r" b="b"/>
            <a:pathLst>
              <a:path w="4276090" h="1723389">
                <a:moveTo>
                  <a:pt x="0" y="1723136"/>
                </a:moveTo>
                <a:lnTo>
                  <a:pt x="4276090" y="1723136"/>
                </a:lnTo>
                <a:lnTo>
                  <a:pt x="4276090" y="0"/>
                </a:lnTo>
                <a:lnTo>
                  <a:pt x="0" y="0"/>
                </a:lnTo>
                <a:lnTo>
                  <a:pt x="0" y="1723136"/>
                </a:lnTo>
                <a:close/>
              </a:path>
            </a:pathLst>
          </a:custGeom>
          <a:ln w="28955">
            <a:solidFill>
              <a:srgbClr val="E6EBF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11">
            <a:extLst>
              <a:ext uri="{FF2B5EF4-FFF2-40B4-BE49-F238E27FC236}">
                <a16:creationId xmlns:a16="http://schemas.microsoft.com/office/drawing/2014/main" id="{62C9B6CA-9BA0-277F-2AD5-0DA37B0FCA27}"/>
              </a:ext>
            </a:extLst>
          </p:cNvPr>
          <p:cNvSpPr txBox="1"/>
          <p:nvPr/>
        </p:nvSpPr>
        <p:spPr>
          <a:xfrm>
            <a:off x="4769230" y="2777490"/>
            <a:ext cx="38862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900" b="1" spc="-20" dirty="0">
                <a:latin typeface="나눔고딕 ExtraBold"/>
                <a:cs typeface="나눔고딕 ExtraBold"/>
              </a:rPr>
              <a:t>2021</a:t>
            </a:r>
            <a:r>
              <a:rPr sz="900" b="1" dirty="0">
                <a:latin typeface="나눔고딕 ExtraBold"/>
                <a:cs typeface="나눔고딕 ExtraBold"/>
              </a:rPr>
              <a:t>년</a:t>
            </a:r>
            <a:endParaRPr sz="900">
              <a:latin typeface="나눔고딕 ExtraBold"/>
              <a:cs typeface="나눔고딕 ExtraBold"/>
            </a:endParaRPr>
          </a:p>
        </p:txBody>
      </p:sp>
      <p:sp>
        <p:nvSpPr>
          <p:cNvPr id="40" name="object 27">
            <a:extLst>
              <a:ext uri="{FF2B5EF4-FFF2-40B4-BE49-F238E27FC236}">
                <a16:creationId xmlns:a16="http://schemas.microsoft.com/office/drawing/2014/main" id="{93B3905A-C18A-77AC-7C57-EC7C8293D243}"/>
              </a:ext>
            </a:extLst>
          </p:cNvPr>
          <p:cNvSpPr txBox="1"/>
          <p:nvPr/>
        </p:nvSpPr>
        <p:spPr>
          <a:xfrm>
            <a:off x="4810740" y="3705605"/>
            <a:ext cx="1705476" cy="543739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00"/>
              </a:spcBef>
            </a:pPr>
            <a:r>
              <a:rPr sz="900" b="1" spc="5" dirty="0">
                <a:latin typeface="나눔고딕 ExtraBold"/>
                <a:cs typeface="나눔고딕 ExtraBold"/>
              </a:rPr>
              <a:t>컨설</a:t>
            </a:r>
            <a:r>
              <a:rPr sz="900" b="1" dirty="0">
                <a:latin typeface="나눔고딕 ExtraBold"/>
                <a:cs typeface="나눔고딕 ExtraBold"/>
              </a:rPr>
              <a:t>팅</a:t>
            </a:r>
            <a:r>
              <a:rPr sz="900" b="1" spc="-55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내용</a:t>
            </a:r>
            <a:endParaRPr sz="900" dirty="0">
              <a:latin typeface="나눔고딕 ExtraBold"/>
              <a:cs typeface="나눔고딕 ExtraBold"/>
            </a:endParaRPr>
          </a:p>
          <a:p>
            <a:pPr marL="73025" indent="-73660">
              <a:lnSpc>
                <a:spcPct val="100000"/>
              </a:lnSpc>
              <a:spcBef>
                <a:spcPts val="300"/>
              </a:spcBef>
              <a:buFont typeface=""/>
              <a:buChar char="-"/>
              <a:tabLst>
                <a:tab pos="73660" algn="l"/>
              </a:tabLst>
            </a:pPr>
            <a:r>
              <a:rPr lang="ko-KR" altLang="en-US" sz="900" b="1" spc="5" dirty="0">
                <a:latin typeface="나눔고딕 ExtraBold"/>
                <a:cs typeface="나눔고딕 ExtraBold"/>
              </a:rPr>
              <a:t>외식브랜드 콘셉트 기획컨설팅</a:t>
            </a:r>
            <a:endParaRPr sz="900" dirty="0">
              <a:latin typeface="나눔고딕 ExtraBold"/>
              <a:cs typeface="나눔고딕 ExtraBold"/>
            </a:endParaRPr>
          </a:p>
          <a:p>
            <a:pPr marL="73025" indent="-73660">
              <a:lnSpc>
                <a:spcPct val="100000"/>
              </a:lnSpc>
              <a:spcBef>
                <a:spcPts val="300"/>
              </a:spcBef>
              <a:buFont typeface=""/>
              <a:buChar char="-"/>
              <a:tabLst>
                <a:tab pos="73660" algn="l"/>
              </a:tabLst>
            </a:pPr>
            <a:r>
              <a:rPr sz="900" b="1" dirty="0">
                <a:latin typeface="나눔고딕 ExtraBold"/>
                <a:cs typeface="나눔고딕 ExtraBold"/>
              </a:rPr>
              <a:t>컨설팅</a:t>
            </a:r>
            <a:r>
              <a:rPr sz="900" b="1" spc="-50" dirty="0">
                <a:latin typeface="나눔고딕 ExtraBold"/>
                <a:cs typeface="나눔고딕 ExtraBold"/>
              </a:rPr>
              <a:t> </a:t>
            </a:r>
            <a:r>
              <a:rPr sz="900" b="1" dirty="0">
                <a:latin typeface="나눔고딕 ExtraBold"/>
                <a:cs typeface="나눔고딕 ExtraBold"/>
              </a:rPr>
              <a:t>기간</a:t>
            </a:r>
            <a:r>
              <a:rPr sz="900" b="1" spc="170" dirty="0">
                <a:latin typeface="나눔고딕 ExtraBold"/>
                <a:cs typeface="나눔고딕 ExtraBold"/>
              </a:rPr>
              <a:t> </a:t>
            </a:r>
            <a:r>
              <a:rPr sz="900" b="1" spc="-15" dirty="0">
                <a:latin typeface="나눔고딕 ExtraBold"/>
                <a:cs typeface="나눔고딕 ExtraBold"/>
              </a:rPr>
              <a:t>:</a:t>
            </a:r>
            <a:r>
              <a:rPr sz="900" b="1" spc="-40" dirty="0">
                <a:latin typeface="나눔고딕 ExtraBold"/>
                <a:cs typeface="나눔고딕 ExtraBold"/>
              </a:rPr>
              <a:t> </a:t>
            </a:r>
            <a:r>
              <a:rPr lang="en-US" sz="900" b="1" spc="-5" dirty="0">
                <a:latin typeface="나눔고딕 ExtraBold"/>
                <a:cs typeface="나눔고딕 ExtraBold"/>
              </a:rPr>
              <a:t>3</a:t>
            </a:r>
            <a:r>
              <a:rPr lang="ko-KR" altLang="en-US" sz="900" b="1" spc="-5" dirty="0">
                <a:latin typeface="나눔고딕 ExtraBold"/>
                <a:cs typeface="나눔고딕 ExtraBold"/>
              </a:rPr>
              <a:t>개월</a:t>
            </a:r>
            <a:endParaRPr sz="900" dirty="0">
              <a:latin typeface="나눔고딕 ExtraBold"/>
              <a:cs typeface="나눔고딕 ExtraBold"/>
            </a:endParaRPr>
          </a:p>
        </p:txBody>
      </p:sp>
      <p:sp>
        <p:nvSpPr>
          <p:cNvPr id="41" name="object 28">
            <a:extLst>
              <a:ext uri="{FF2B5EF4-FFF2-40B4-BE49-F238E27FC236}">
                <a16:creationId xmlns:a16="http://schemas.microsoft.com/office/drawing/2014/main" id="{E78D2D34-1F1B-052B-8AC5-C8471ED6CF00}"/>
              </a:ext>
            </a:extLst>
          </p:cNvPr>
          <p:cNvSpPr txBox="1"/>
          <p:nvPr/>
        </p:nvSpPr>
        <p:spPr>
          <a:xfrm>
            <a:off x="7411211" y="3717032"/>
            <a:ext cx="1471424" cy="428625"/>
          </a:xfrm>
          <a:prstGeom prst="rect">
            <a:avLst/>
          </a:prstGeom>
        </p:spPr>
        <p:txBody>
          <a:bodyPr vert="horz" wrap="square" lIns="0" tIns="768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605"/>
              </a:spcBef>
            </a:pPr>
            <a:r>
              <a:rPr sz="900" b="1" dirty="0">
                <a:latin typeface="나눔고딕 ExtraBold"/>
                <a:cs typeface="나눔고딕 ExtraBold"/>
              </a:rPr>
              <a:t>컨설팅</a:t>
            </a:r>
            <a:r>
              <a:rPr sz="900" b="1" spc="-50" dirty="0">
                <a:latin typeface="나눔고딕 ExtraBold"/>
                <a:cs typeface="나눔고딕 ExtraBold"/>
              </a:rPr>
              <a:t> </a:t>
            </a:r>
            <a:r>
              <a:rPr sz="900" b="1" dirty="0">
                <a:latin typeface="나눔고딕 ExtraBold"/>
                <a:cs typeface="나눔고딕 ExtraBold"/>
              </a:rPr>
              <a:t>프로젝트</a:t>
            </a:r>
            <a:r>
              <a:rPr sz="900" b="1" spc="-50" dirty="0">
                <a:latin typeface="나눔고딕 ExtraBold"/>
                <a:cs typeface="나눔고딕 ExtraBold"/>
              </a:rPr>
              <a:t> </a:t>
            </a:r>
            <a:r>
              <a:rPr sz="900" b="1" dirty="0">
                <a:latin typeface="나눔고딕 ExtraBold"/>
                <a:cs typeface="나눔고딕 ExtraBold"/>
              </a:rPr>
              <a:t>총괄</a:t>
            </a:r>
            <a:r>
              <a:rPr sz="900" b="1" spc="-45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매니저</a:t>
            </a:r>
            <a:endParaRPr sz="900" dirty="0">
              <a:latin typeface="나눔고딕 ExtraBold"/>
              <a:cs typeface="나눔고딕 ExtraBold"/>
            </a:endParaRPr>
          </a:p>
          <a:p>
            <a:pPr marL="63500">
              <a:lnSpc>
                <a:spcPct val="100000"/>
              </a:lnSpc>
              <a:spcBef>
                <a:spcPts val="505"/>
              </a:spcBef>
            </a:pPr>
            <a:r>
              <a:rPr sz="900" b="1" dirty="0">
                <a:latin typeface="나눔고딕 ExtraBold"/>
                <a:cs typeface="나눔고딕 ExtraBold"/>
              </a:rPr>
              <a:t>-</a:t>
            </a:r>
            <a:r>
              <a:rPr sz="900" b="1" spc="-40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유재</a:t>
            </a:r>
            <a:r>
              <a:rPr sz="900" b="1" dirty="0">
                <a:latin typeface="나눔고딕 ExtraBold"/>
                <a:cs typeface="나눔고딕 ExtraBold"/>
              </a:rPr>
              <a:t>은</a:t>
            </a:r>
            <a:r>
              <a:rPr sz="900" b="1" spc="-30" dirty="0">
                <a:latin typeface="나눔고딕 ExtraBold"/>
                <a:cs typeface="나눔고딕 ExtraBold"/>
              </a:rPr>
              <a:t> </a:t>
            </a:r>
            <a:r>
              <a:rPr sz="900" b="1" spc="-5" dirty="0">
                <a:latin typeface="나눔고딕 ExtraBold"/>
                <a:cs typeface="나눔고딕 ExtraBold"/>
              </a:rPr>
              <a:t>C</a:t>
            </a:r>
            <a:r>
              <a:rPr sz="900" b="1" dirty="0">
                <a:latin typeface="나눔고딕 ExtraBold"/>
                <a:cs typeface="나눔고딕 ExtraBold"/>
              </a:rPr>
              <a:t>EO</a:t>
            </a:r>
            <a:endParaRPr sz="900" dirty="0">
              <a:latin typeface="나눔고딕 ExtraBold"/>
              <a:cs typeface="나눔고딕 ExtraBold"/>
            </a:endParaRPr>
          </a:p>
        </p:txBody>
      </p:sp>
      <p:pic>
        <p:nvPicPr>
          <p:cNvPr id="42" name="object 29">
            <a:extLst>
              <a:ext uri="{FF2B5EF4-FFF2-40B4-BE49-F238E27FC236}">
                <a16:creationId xmlns:a16="http://schemas.microsoft.com/office/drawing/2014/main" id="{060BD555-0D01-5D1B-A38B-ACA023DABAA4}"/>
              </a:ext>
            </a:extLst>
          </p:cNvPr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517892" y="3048000"/>
            <a:ext cx="1202436" cy="646176"/>
          </a:xfrm>
          <a:prstGeom prst="rect">
            <a:avLst/>
          </a:prstGeom>
        </p:spPr>
      </p:pic>
      <p:sp>
        <p:nvSpPr>
          <p:cNvPr id="44" name="object 7">
            <a:extLst>
              <a:ext uri="{FF2B5EF4-FFF2-40B4-BE49-F238E27FC236}">
                <a16:creationId xmlns:a16="http://schemas.microsoft.com/office/drawing/2014/main" id="{EF460589-4F7B-DB91-AE74-C40790062C92}"/>
              </a:ext>
            </a:extLst>
          </p:cNvPr>
          <p:cNvSpPr/>
          <p:nvPr/>
        </p:nvSpPr>
        <p:spPr>
          <a:xfrm>
            <a:off x="4640635" y="4589675"/>
            <a:ext cx="4276090" cy="1723389"/>
          </a:xfrm>
          <a:custGeom>
            <a:avLst/>
            <a:gdLst/>
            <a:ahLst/>
            <a:cxnLst/>
            <a:rect l="l" t="t" r="r" b="b"/>
            <a:pathLst>
              <a:path w="4276090" h="1723389">
                <a:moveTo>
                  <a:pt x="0" y="1723135"/>
                </a:moveTo>
                <a:lnTo>
                  <a:pt x="4276090" y="1723135"/>
                </a:lnTo>
                <a:lnTo>
                  <a:pt x="4276090" y="0"/>
                </a:lnTo>
                <a:lnTo>
                  <a:pt x="0" y="0"/>
                </a:lnTo>
                <a:lnTo>
                  <a:pt x="0" y="1723135"/>
                </a:lnTo>
                <a:close/>
              </a:path>
            </a:pathLst>
          </a:custGeom>
          <a:ln w="28955">
            <a:solidFill>
              <a:srgbClr val="E6EBF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9">
            <a:extLst>
              <a:ext uri="{FF2B5EF4-FFF2-40B4-BE49-F238E27FC236}">
                <a16:creationId xmlns:a16="http://schemas.microsoft.com/office/drawing/2014/main" id="{9A6C61FB-8387-76F1-9D39-C6CD5F246401}"/>
              </a:ext>
            </a:extLst>
          </p:cNvPr>
          <p:cNvSpPr txBox="1"/>
          <p:nvPr/>
        </p:nvSpPr>
        <p:spPr>
          <a:xfrm>
            <a:off x="4905617" y="4781579"/>
            <a:ext cx="38862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900" b="1" spc="-20" dirty="0">
                <a:latin typeface="나눔고딕 ExtraBold"/>
                <a:cs typeface="나눔고딕 ExtraBold"/>
              </a:rPr>
              <a:t>2021</a:t>
            </a:r>
            <a:r>
              <a:rPr sz="900" b="1" dirty="0">
                <a:latin typeface="나눔고딕 ExtraBold"/>
                <a:cs typeface="나눔고딕 ExtraBold"/>
              </a:rPr>
              <a:t>년</a:t>
            </a:r>
            <a:endParaRPr sz="900" dirty="0">
              <a:latin typeface="나눔고딕 ExtraBold"/>
              <a:cs typeface="나눔고딕 ExtraBold"/>
            </a:endParaRPr>
          </a:p>
        </p:txBody>
      </p:sp>
      <p:sp>
        <p:nvSpPr>
          <p:cNvPr id="46" name="object 23">
            <a:extLst>
              <a:ext uri="{FF2B5EF4-FFF2-40B4-BE49-F238E27FC236}">
                <a16:creationId xmlns:a16="http://schemas.microsoft.com/office/drawing/2014/main" id="{3FBE23D8-B69E-DEFC-56AA-C2338F354058}"/>
              </a:ext>
            </a:extLst>
          </p:cNvPr>
          <p:cNvSpPr txBox="1"/>
          <p:nvPr/>
        </p:nvSpPr>
        <p:spPr>
          <a:xfrm>
            <a:off x="5012166" y="5613489"/>
            <a:ext cx="1768145" cy="551815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00"/>
              </a:spcBef>
            </a:pPr>
            <a:r>
              <a:rPr sz="900" b="1" spc="5" dirty="0">
                <a:latin typeface="나눔고딕 ExtraBold"/>
                <a:cs typeface="나눔고딕 ExtraBold"/>
              </a:rPr>
              <a:t>컨설</a:t>
            </a:r>
            <a:r>
              <a:rPr sz="900" b="1" dirty="0">
                <a:latin typeface="나눔고딕 ExtraBold"/>
                <a:cs typeface="나눔고딕 ExtraBold"/>
              </a:rPr>
              <a:t>팅</a:t>
            </a:r>
            <a:r>
              <a:rPr sz="900" b="1" spc="-55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내용</a:t>
            </a:r>
            <a:endParaRPr sz="900" dirty="0">
              <a:latin typeface="나눔고딕 ExtraBold"/>
              <a:cs typeface="나눔고딕 ExtraBold"/>
            </a:endParaRPr>
          </a:p>
          <a:p>
            <a:pPr marL="73025" indent="-73660">
              <a:lnSpc>
                <a:spcPct val="100000"/>
              </a:lnSpc>
              <a:spcBef>
                <a:spcPts val="300"/>
              </a:spcBef>
              <a:buFont typeface=""/>
              <a:buChar char="-"/>
              <a:tabLst>
                <a:tab pos="73660" algn="l"/>
              </a:tabLst>
            </a:pPr>
            <a:r>
              <a:rPr sz="900" b="1" dirty="0">
                <a:latin typeface="나눔고딕 ExtraBold"/>
                <a:cs typeface="나눔고딕 ExtraBold"/>
              </a:rPr>
              <a:t>M&amp;A관련</a:t>
            </a:r>
            <a:endParaRPr sz="900" dirty="0">
              <a:latin typeface="나눔고딕 ExtraBold"/>
              <a:cs typeface="나눔고딕 ExtraBold"/>
            </a:endParaRPr>
          </a:p>
          <a:p>
            <a:pPr marL="73025" indent="-73660">
              <a:lnSpc>
                <a:spcPct val="100000"/>
              </a:lnSpc>
              <a:spcBef>
                <a:spcPts val="300"/>
              </a:spcBef>
              <a:buFont typeface=""/>
              <a:buChar char="-"/>
              <a:tabLst>
                <a:tab pos="73660" algn="l"/>
              </a:tabLst>
            </a:pPr>
            <a:r>
              <a:rPr sz="900" b="1" spc="5" dirty="0">
                <a:latin typeface="나눔고딕 ExtraBold"/>
                <a:cs typeface="나눔고딕 ExtraBold"/>
              </a:rPr>
              <a:t>컨설</a:t>
            </a:r>
            <a:r>
              <a:rPr sz="900" b="1" dirty="0">
                <a:latin typeface="나눔고딕 ExtraBold"/>
                <a:cs typeface="나눔고딕 ExtraBold"/>
              </a:rPr>
              <a:t>팅</a:t>
            </a:r>
            <a:r>
              <a:rPr sz="900" b="1" spc="-45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기</a:t>
            </a:r>
            <a:r>
              <a:rPr sz="900" b="1" dirty="0">
                <a:latin typeface="나눔고딕 ExtraBold"/>
                <a:cs typeface="나눔고딕 ExtraBold"/>
              </a:rPr>
              <a:t>간</a:t>
            </a:r>
            <a:r>
              <a:rPr sz="900" b="1" spc="-20" dirty="0">
                <a:latin typeface="나눔고딕 ExtraBold"/>
                <a:cs typeface="나눔고딕 ExtraBold"/>
              </a:rPr>
              <a:t> </a:t>
            </a:r>
            <a:r>
              <a:rPr sz="900" b="1" spc="-15" dirty="0">
                <a:latin typeface="나눔고딕 ExtraBold"/>
                <a:cs typeface="나눔고딕 ExtraBold"/>
              </a:rPr>
              <a:t>:</a:t>
            </a:r>
            <a:r>
              <a:rPr sz="900" b="1" spc="-35" dirty="0">
                <a:latin typeface="나눔고딕 ExtraBold"/>
                <a:cs typeface="나눔고딕 ExtraBold"/>
              </a:rPr>
              <a:t> </a:t>
            </a:r>
            <a:r>
              <a:rPr sz="900" b="1" spc="-10" dirty="0">
                <a:latin typeface="나눔고딕 ExtraBold"/>
                <a:cs typeface="나눔고딕 ExtraBold"/>
              </a:rPr>
              <a:t>3</a:t>
            </a:r>
            <a:r>
              <a:rPr sz="900" b="1" spc="5" dirty="0">
                <a:latin typeface="나눔고딕 ExtraBold"/>
                <a:cs typeface="나눔고딕 ExtraBold"/>
              </a:rPr>
              <a:t>개월</a:t>
            </a:r>
            <a:endParaRPr sz="900" dirty="0">
              <a:latin typeface="나눔고딕 ExtraBold"/>
              <a:cs typeface="나눔고딕 ExtraBold"/>
            </a:endParaRPr>
          </a:p>
        </p:txBody>
      </p:sp>
      <p:sp>
        <p:nvSpPr>
          <p:cNvPr id="47" name="object 24">
            <a:extLst>
              <a:ext uri="{FF2B5EF4-FFF2-40B4-BE49-F238E27FC236}">
                <a16:creationId xmlns:a16="http://schemas.microsoft.com/office/drawing/2014/main" id="{7D74BA65-C372-963E-3F21-ED3E3664614D}"/>
              </a:ext>
            </a:extLst>
          </p:cNvPr>
          <p:cNvSpPr txBox="1"/>
          <p:nvPr/>
        </p:nvSpPr>
        <p:spPr>
          <a:xfrm>
            <a:off x="7213886" y="5559593"/>
            <a:ext cx="1574800" cy="428625"/>
          </a:xfrm>
          <a:prstGeom prst="rect">
            <a:avLst/>
          </a:prstGeom>
        </p:spPr>
        <p:txBody>
          <a:bodyPr vert="horz" wrap="square" lIns="0" tIns="768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605"/>
              </a:spcBef>
            </a:pPr>
            <a:r>
              <a:rPr sz="900" b="1" spc="5" dirty="0">
                <a:latin typeface="나눔고딕 ExtraBold"/>
                <a:cs typeface="나눔고딕 ExtraBold"/>
              </a:rPr>
              <a:t>컨설</a:t>
            </a:r>
            <a:r>
              <a:rPr sz="900" b="1" dirty="0">
                <a:latin typeface="나눔고딕 ExtraBold"/>
                <a:cs typeface="나눔고딕 ExtraBold"/>
              </a:rPr>
              <a:t>팅</a:t>
            </a:r>
            <a:r>
              <a:rPr sz="900" b="1" spc="-30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프로젝</a:t>
            </a:r>
            <a:r>
              <a:rPr sz="900" b="1" dirty="0">
                <a:latin typeface="나눔고딕 ExtraBold"/>
                <a:cs typeface="나눔고딕 ExtraBold"/>
              </a:rPr>
              <a:t>트</a:t>
            </a:r>
            <a:r>
              <a:rPr sz="900" b="1" spc="-45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총</a:t>
            </a:r>
            <a:r>
              <a:rPr sz="900" b="1" dirty="0">
                <a:latin typeface="나눔고딕 ExtraBold"/>
                <a:cs typeface="나눔고딕 ExtraBold"/>
              </a:rPr>
              <a:t>괄</a:t>
            </a:r>
            <a:r>
              <a:rPr sz="900" b="1" spc="-20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매니저</a:t>
            </a:r>
            <a:endParaRPr sz="900" dirty="0">
              <a:latin typeface="나눔고딕 ExtraBold"/>
              <a:cs typeface="나눔고딕 ExtraBold"/>
            </a:endParaRPr>
          </a:p>
          <a:p>
            <a:pPr marL="63500">
              <a:lnSpc>
                <a:spcPct val="100000"/>
              </a:lnSpc>
              <a:spcBef>
                <a:spcPts val="505"/>
              </a:spcBef>
            </a:pPr>
            <a:r>
              <a:rPr sz="900" b="1" dirty="0">
                <a:latin typeface="나눔고딕 ExtraBold"/>
                <a:cs typeface="나눔고딕 ExtraBold"/>
              </a:rPr>
              <a:t>-</a:t>
            </a:r>
            <a:r>
              <a:rPr sz="900" b="1" spc="-40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유재</a:t>
            </a:r>
            <a:r>
              <a:rPr sz="900" b="1" dirty="0">
                <a:latin typeface="나눔고딕 ExtraBold"/>
                <a:cs typeface="나눔고딕 ExtraBold"/>
              </a:rPr>
              <a:t>은</a:t>
            </a:r>
            <a:r>
              <a:rPr sz="900" b="1" spc="-30" dirty="0">
                <a:latin typeface="나눔고딕 ExtraBold"/>
                <a:cs typeface="나눔고딕 ExtraBold"/>
              </a:rPr>
              <a:t> </a:t>
            </a:r>
            <a:r>
              <a:rPr sz="900" b="1" spc="-5" dirty="0">
                <a:latin typeface="나눔고딕 ExtraBold"/>
                <a:cs typeface="나눔고딕 ExtraBold"/>
              </a:rPr>
              <a:t>C</a:t>
            </a:r>
            <a:r>
              <a:rPr sz="900" b="1" dirty="0">
                <a:latin typeface="나눔고딕 ExtraBold"/>
                <a:cs typeface="나눔고딕 ExtraBold"/>
              </a:rPr>
              <a:t>EO</a:t>
            </a:r>
            <a:endParaRPr sz="900" dirty="0">
              <a:latin typeface="나눔고딕 ExtraBold"/>
              <a:cs typeface="나눔고딕 ExtraBold"/>
            </a:endParaRPr>
          </a:p>
        </p:txBody>
      </p:sp>
      <p:pic>
        <p:nvPicPr>
          <p:cNvPr id="48" name="object 25">
            <a:extLst>
              <a:ext uri="{FF2B5EF4-FFF2-40B4-BE49-F238E27FC236}">
                <a16:creationId xmlns:a16="http://schemas.microsoft.com/office/drawing/2014/main" id="{6C13DA20-B54B-9D0A-65F1-732E6ED54B12}"/>
              </a:ext>
            </a:extLst>
          </p:cNvPr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151841" y="5142391"/>
            <a:ext cx="1574800" cy="419100"/>
          </a:xfrm>
          <a:prstGeom prst="rect">
            <a:avLst/>
          </a:prstGeom>
        </p:spPr>
      </p:pic>
      <p:sp>
        <p:nvSpPr>
          <p:cNvPr id="49" name="object 26">
            <a:extLst>
              <a:ext uri="{FF2B5EF4-FFF2-40B4-BE49-F238E27FC236}">
                <a16:creationId xmlns:a16="http://schemas.microsoft.com/office/drawing/2014/main" id="{2E183F96-D245-E4D6-960C-E295ED29E457}"/>
              </a:ext>
            </a:extLst>
          </p:cNvPr>
          <p:cNvSpPr txBox="1"/>
          <p:nvPr/>
        </p:nvSpPr>
        <p:spPr>
          <a:xfrm>
            <a:off x="7279691" y="4609367"/>
            <a:ext cx="1232155" cy="397510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sz="800" b="1" dirty="0">
                <a:latin typeface="나눔고딕 ExtraBold"/>
                <a:cs typeface="나눔고딕 ExtraBold"/>
              </a:rPr>
              <a:t>홍콩계</a:t>
            </a:r>
            <a:r>
              <a:rPr sz="800" b="1" spc="-75" dirty="0">
                <a:latin typeface="나눔고딕 ExtraBold"/>
                <a:cs typeface="나눔고딕 ExtraBold"/>
              </a:rPr>
              <a:t> </a:t>
            </a:r>
            <a:r>
              <a:rPr sz="800" b="1" dirty="0">
                <a:latin typeface="나눔고딕 ExtraBold"/>
                <a:cs typeface="나눔고딕 ExtraBold"/>
              </a:rPr>
              <a:t>사모펀드사</a:t>
            </a:r>
            <a:endParaRPr sz="800" dirty="0">
              <a:latin typeface="나눔고딕 ExtraBold"/>
              <a:cs typeface="나눔고딕 ExtraBold"/>
            </a:endParaRPr>
          </a:p>
          <a:p>
            <a:pPr>
              <a:lnSpc>
                <a:spcPct val="100000"/>
              </a:lnSpc>
              <a:spcBef>
                <a:spcPts val="505"/>
              </a:spcBef>
            </a:pPr>
            <a:r>
              <a:rPr sz="800" b="1" dirty="0">
                <a:latin typeface="나눔고딕 ExtraBold"/>
                <a:cs typeface="나눔고딕 ExtraBold"/>
              </a:rPr>
              <a:t>투썸플레이스</a:t>
            </a:r>
            <a:r>
              <a:rPr sz="800" b="1" spc="-105" dirty="0">
                <a:latin typeface="나눔고딕 ExtraBold"/>
                <a:cs typeface="나눔고딕 ExtraBold"/>
              </a:rPr>
              <a:t> </a:t>
            </a:r>
            <a:r>
              <a:rPr sz="800" b="1" dirty="0">
                <a:latin typeface="나눔고딕 ExtraBold"/>
                <a:cs typeface="나눔고딕 ExtraBold"/>
              </a:rPr>
              <a:t>인수</a:t>
            </a:r>
            <a:r>
              <a:rPr sz="800" b="1" spc="-60" dirty="0">
                <a:latin typeface="나눔고딕 ExtraBold"/>
                <a:cs typeface="나눔고딕 ExtraBold"/>
              </a:rPr>
              <a:t> </a:t>
            </a:r>
            <a:r>
              <a:rPr sz="800" b="1" dirty="0">
                <a:latin typeface="나눔고딕 ExtraBold"/>
                <a:cs typeface="나눔고딕 ExtraBold"/>
              </a:rPr>
              <a:t>기업</a:t>
            </a:r>
            <a:endParaRPr sz="800" dirty="0">
              <a:latin typeface="나눔고딕 ExtraBold"/>
              <a:cs typeface="나눔고딕 ExtraBold"/>
            </a:endParaRPr>
          </a:p>
        </p:txBody>
      </p:sp>
      <p:sp>
        <p:nvSpPr>
          <p:cNvPr id="52" name="object 2">
            <a:extLst>
              <a:ext uri="{FF2B5EF4-FFF2-40B4-BE49-F238E27FC236}">
                <a16:creationId xmlns:a16="http://schemas.microsoft.com/office/drawing/2014/main" id="{F63A737B-0758-B6E1-27C1-707A1C1C3A2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37025" y="260648"/>
            <a:ext cx="3796961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ko-KR" altLang="en-US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프랜차이즈 기업 </a:t>
            </a:r>
            <a:r>
              <a:rPr dirty="0" err="1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컨설팅</a:t>
            </a:r>
            <a:r>
              <a:rPr spc="-14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주요실적</a:t>
            </a:r>
          </a:p>
        </p:txBody>
      </p:sp>
      <p:grpSp>
        <p:nvGrpSpPr>
          <p:cNvPr id="53" name="object 3">
            <a:extLst>
              <a:ext uri="{FF2B5EF4-FFF2-40B4-BE49-F238E27FC236}">
                <a16:creationId xmlns:a16="http://schemas.microsoft.com/office/drawing/2014/main" id="{ABA8F0A0-38BF-4656-82A5-68572021872E}"/>
              </a:ext>
            </a:extLst>
          </p:cNvPr>
          <p:cNvGrpSpPr/>
          <p:nvPr/>
        </p:nvGrpSpPr>
        <p:grpSpPr>
          <a:xfrm>
            <a:off x="251459" y="650763"/>
            <a:ext cx="8327390" cy="42545"/>
            <a:chOff x="251459" y="650763"/>
            <a:chExt cx="8327390" cy="42545"/>
          </a:xfrm>
        </p:grpSpPr>
        <p:sp>
          <p:nvSpPr>
            <p:cNvPr id="54" name="object 4">
              <a:extLst>
                <a:ext uri="{FF2B5EF4-FFF2-40B4-BE49-F238E27FC236}">
                  <a16:creationId xmlns:a16="http://schemas.microsoft.com/office/drawing/2014/main" id="{DFE6EFFD-12FD-E739-CA53-2D84644DDF73}"/>
                </a:ext>
              </a:extLst>
            </p:cNvPr>
            <p:cNvSpPr/>
            <p:nvPr/>
          </p:nvSpPr>
          <p:spPr>
            <a:xfrm>
              <a:off x="2816352" y="650763"/>
              <a:ext cx="5762625" cy="42545"/>
            </a:xfrm>
            <a:custGeom>
              <a:avLst/>
              <a:gdLst/>
              <a:ahLst/>
              <a:cxnLst/>
              <a:rect l="l" t="t" r="r" b="b"/>
              <a:pathLst>
                <a:path w="5762625" h="42545">
                  <a:moveTo>
                    <a:pt x="5762244" y="0"/>
                  </a:moveTo>
                  <a:lnTo>
                    <a:pt x="0" y="0"/>
                  </a:lnTo>
                  <a:lnTo>
                    <a:pt x="0" y="42402"/>
                  </a:lnTo>
                  <a:lnTo>
                    <a:pt x="5762244" y="42402"/>
                  </a:lnTo>
                  <a:lnTo>
                    <a:pt x="5762244" y="0"/>
                  </a:lnTo>
                  <a:close/>
                </a:path>
              </a:pathLst>
            </a:custGeom>
            <a:solidFill>
              <a:srgbClr val="E6EB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">
              <a:extLst>
                <a:ext uri="{FF2B5EF4-FFF2-40B4-BE49-F238E27FC236}">
                  <a16:creationId xmlns:a16="http://schemas.microsoft.com/office/drawing/2014/main" id="{E0C97BB6-0370-120A-EE9E-0A7912BD3E29}"/>
                </a:ext>
              </a:extLst>
            </p:cNvPr>
            <p:cNvSpPr/>
            <p:nvPr/>
          </p:nvSpPr>
          <p:spPr>
            <a:xfrm>
              <a:off x="251459" y="650763"/>
              <a:ext cx="2688590" cy="42545"/>
            </a:xfrm>
            <a:custGeom>
              <a:avLst/>
              <a:gdLst/>
              <a:ahLst/>
              <a:cxnLst/>
              <a:rect l="l" t="t" r="r" b="b"/>
              <a:pathLst>
                <a:path w="2688590" h="42545">
                  <a:moveTo>
                    <a:pt x="2688082" y="0"/>
                  </a:moveTo>
                  <a:lnTo>
                    <a:pt x="0" y="0"/>
                  </a:lnTo>
                  <a:lnTo>
                    <a:pt x="0" y="42402"/>
                  </a:lnTo>
                  <a:lnTo>
                    <a:pt x="2688082" y="42402"/>
                  </a:lnTo>
                  <a:lnTo>
                    <a:pt x="2688082" y="0"/>
                  </a:lnTo>
                  <a:close/>
                </a:path>
              </a:pathLst>
            </a:custGeom>
            <a:solidFill>
              <a:srgbClr val="93B3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" name="모서리가 둥근 직사각형 12">
            <a:extLst>
              <a:ext uri="{FF2B5EF4-FFF2-40B4-BE49-F238E27FC236}">
                <a16:creationId xmlns:a16="http://schemas.microsoft.com/office/drawing/2014/main" id="{463C5F40-D102-D0EC-3411-B6FE13AABB53}"/>
              </a:ext>
            </a:extLst>
          </p:cNvPr>
          <p:cNvSpPr/>
          <p:nvPr/>
        </p:nvSpPr>
        <p:spPr>
          <a:xfrm>
            <a:off x="1918506" y="5023759"/>
            <a:ext cx="2387611" cy="993471"/>
          </a:xfrm>
          <a:prstGeom prst="roundRect">
            <a:avLst/>
          </a:prstGeom>
          <a:solidFill>
            <a:srgbClr val="FFFF00"/>
          </a:solidFill>
          <a:ln w="952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B583C2FC-42F1-87F7-E498-E4229A4CDA14}"/>
              </a:ext>
            </a:extLst>
          </p:cNvPr>
          <p:cNvSpPr/>
          <p:nvPr/>
        </p:nvSpPr>
        <p:spPr>
          <a:xfrm>
            <a:off x="1918506" y="5086124"/>
            <a:ext cx="2375911" cy="900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lnSpc>
                <a:spcPct val="150000"/>
              </a:lnSpc>
              <a:buAutoNum type="arabicPeriod"/>
            </a:pPr>
            <a:r>
              <a:rPr lang="en-US" altLang="ko-KR" sz="900" dirty="0"/>
              <a:t>2024</a:t>
            </a:r>
            <a:r>
              <a:rPr lang="ko-KR" altLang="en-US" sz="900" dirty="0"/>
              <a:t>년 현재 수도권으로 확장을 성공함</a:t>
            </a:r>
            <a:endParaRPr lang="en-US" altLang="ko-KR" sz="900" dirty="0"/>
          </a:p>
          <a:p>
            <a:pPr marL="228600" indent="-228600">
              <a:lnSpc>
                <a:spcPct val="150000"/>
              </a:lnSpc>
              <a:buAutoNum type="arabicPeriod"/>
            </a:pPr>
            <a:r>
              <a:rPr lang="ko-KR" altLang="en-US" sz="900" dirty="0"/>
              <a:t>영남 지역 진출 성공 함</a:t>
            </a:r>
            <a:endParaRPr lang="en-US" altLang="ko-KR" sz="900" dirty="0"/>
          </a:p>
          <a:p>
            <a:pPr marL="228600" indent="-228600">
              <a:lnSpc>
                <a:spcPct val="150000"/>
              </a:lnSpc>
              <a:buAutoNum type="arabicPeriod"/>
            </a:pPr>
            <a:r>
              <a:rPr lang="ko-KR" altLang="en-US" sz="900" dirty="0"/>
              <a:t>호남 지역 진출 성공 함</a:t>
            </a:r>
            <a:endParaRPr lang="en-US" altLang="ko-KR" sz="900" dirty="0"/>
          </a:p>
          <a:p>
            <a:pPr marL="228600" indent="-228600">
              <a:lnSpc>
                <a:spcPct val="150000"/>
              </a:lnSpc>
              <a:buAutoNum type="arabicPeriod"/>
            </a:pPr>
            <a:r>
              <a:rPr lang="ko-KR" altLang="en-US" sz="900" dirty="0"/>
              <a:t>전국 </a:t>
            </a:r>
            <a:r>
              <a:rPr lang="en-US" altLang="ko-KR" sz="900" dirty="0"/>
              <a:t>130</a:t>
            </a:r>
            <a:r>
              <a:rPr lang="ko-KR" altLang="en-US" sz="900" dirty="0"/>
              <a:t>여 개 매장을 확장 시킴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2B89DC7-CE21-38DD-4B2B-57DE2075A823}"/>
              </a:ext>
            </a:extLst>
          </p:cNvPr>
          <p:cNvSpPr txBox="1"/>
          <p:nvPr/>
        </p:nvSpPr>
        <p:spPr>
          <a:xfrm>
            <a:off x="827584" y="2778057"/>
            <a:ext cx="886191" cy="230832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sz="9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컨설팅 </a:t>
            </a:r>
            <a:r>
              <a:rPr lang="ko-KR" altLang="en-US" sz="900" dirty="0" err="1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재수주</a:t>
            </a:r>
            <a:endParaRPr lang="ko-KR" altLang="en-US" sz="900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A0A1DF43-968A-44BC-8E97-9E4CC73C14F9}"/>
              </a:ext>
            </a:extLst>
          </p:cNvPr>
          <p:cNvSpPr txBox="1"/>
          <p:nvPr/>
        </p:nvSpPr>
        <p:spPr>
          <a:xfrm>
            <a:off x="5254568" y="910230"/>
            <a:ext cx="886191" cy="230832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sz="9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컨설팅 </a:t>
            </a:r>
            <a:r>
              <a:rPr lang="ko-KR" altLang="en-US" sz="900" dirty="0" err="1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재수주</a:t>
            </a:r>
            <a:endParaRPr lang="ko-KR" altLang="en-US" sz="900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grpSp>
        <p:nvGrpSpPr>
          <p:cNvPr id="4" name="그룹 3">
            <a:extLst>
              <a:ext uri="{FF2B5EF4-FFF2-40B4-BE49-F238E27FC236}">
                <a16:creationId xmlns:a16="http://schemas.microsoft.com/office/drawing/2014/main" id="{1C71DA1E-C7D4-D1AC-5079-9826CA99F045}"/>
              </a:ext>
            </a:extLst>
          </p:cNvPr>
          <p:cNvGrpSpPr/>
          <p:nvPr/>
        </p:nvGrpSpPr>
        <p:grpSpPr>
          <a:xfrm>
            <a:off x="766779" y="5470062"/>
            <a:ext cx="1133634" cy="179062"/>
            <a:chOff x="462120" y="2883281"/>
            <a:chExt cx="1133634" cy="179062"/>
          </a:xfrm>
        </p:grpSpPr>
        <p:pic>
          <p:nvPicPr>
            <p:cNvPr id="6" name="object 11">
              <a:extLst>
                <a:ext uri="{FF2B5EF4-FFF2-40B4-BE49-F238E27FC236}">
                  <a16:creationId xmlns:a16="http://schemas.microsoft.com/office/drawing/2014/main" id="{9DCB9E24-38CE-1DAC-2790-FC9523811A3F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347155" y="2888237"/>
              <a:ext cx="248599" cy="169150"/>
            </a:xfrm>
            <a:prstGeom prst="rect">
              <a:avLst/>
            </a:prstGeom>
          </p:spPr>
        </p:pic>
        <p:sp>
          <p:nvSpPr>
            <p:cNvPr id="7" name="사각형: 둥근 모서리 6">
              <a:extLst>
                <a:ext uri="{FF2B5EF4-FFF2-40B4-BE49-F238E27FC236}">
                  <a16:creationId xmlns:a16="http://schemas.microsoft.com/office/drawing/2014/main" id="{9CAD94C9-DCFB-D61C-617E-4593438CEB31}"/>
                </a:ext>
              </a:extLst>
            </p:cNvPr>
            <p:cNvSpPr/>
            <p:nvPr/>
          </p:nvSpPr>
          <p:spPr>
            <a:xfrm>
              <a:off x="462120" y="2883281"/>
              <a:ext cx="746932" cy="179062"/>
            </a:xfrm>
            <a:prstGeom prst="roundRect">
              <a:avLst/>
            </a:prstGeom>
            <a:noFill/>
            <a:ln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900" dirty="0">
                  <a:solidFill>
                    <a:srgbClr val="FF0000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우수 성과</a:t>
              </a:r>
            </a:p>
          </p:txBody>
        </p:sp>
      </p:grp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221996" y="2665767"/>
            <a:ext cx="4276090" cy="1723389"/>
          </a:xfrm>
          <a:custGeom>
            <a:avLst/>
            <a:gdLst/>
            <a:ahLst/>
            <a:cxnLst/>
            <a:rect l="l" t="t" r="r" b="b"/>
            <a:pathLst>
              <a:path w="4276090" h="1723389">
                <a:moveTo>
                  <a:pt x="0" y="1723136"/>
                </a:moveTo>
                <a:lnTo>
                  <a:pt x="4276090" y="1723136"/>
                </a:lnTo>
                <a:lnTo>
                  <a:pt x="4276090" y="0"/>
                </a:lnTo>
                <a:lnTo>
                  <a:pt x="0" y="0"/>
                </a:lnTo>
                <a:lnTo>
                  <a:pt x="0" y="1723136"/>
                </a:lnTo>
                <a:close/>
              </a:path>
            </a:pathLst>
          </a:custGeom>
          <a:ln w="28955">
            <a:solidFill>
              <a:srgbClr val="E6EBF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45312" y="2774479"/>
            <a:ext cx="388620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900" b="1" spc="-20" dirty="0">
                <a:latin typeface="나눔고딕 ExtraBold"/>
                <a:cs typeface="나눔고딕 ExtraBold"/>
              </a:rPr>
              <a:t>202</a:t>
            </a:r>
            <a:r>
              <a:rPr lang="en-US" sz="900" b="1" spc="-20" dirty="0">
                <a:latin typeface="나눔고딕 ExtraBold"/>
                <a:cs typeface="나눔고딕 ExtraBold"/>
              </a:rPr>
              <a:t>3</a:t>
            </a:r>
            <a:r>
              <a:rPr sz="900" b="1" dirty="0">
                <a:latin typeface="나눔고딕 ExtraBold"/>
                <a:cs typeface="나눔고딕 ExtraBold"/>
              </a:rPr>
              <a:t>년</a:t>
            </a:r>
            <a:endParaRPr sz="900" dirty="0">
              <a:latin typeface="나눔고딕 ExtraBold"/>
              <a:cs typeface="나눔고딕 ExtraBold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46202" y="3698404"/>
            <a:ext cx="1630680" cy="551180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00"/>
              </a:spcBef>
            </a:pPr>
            <a:r>
              <a:rPr sz="900" b="1" spc="5" dirty="0">
                <a:latin typeface="나눔고딕 ExtraBold"/>
                <a:cs typeface="나눔고딕 ExtraBold"/>
              </a:rPr>
              <a:t>컨설</a:t>
            </a:r>
            <a:r>
              <a:rPr sz="900" b="1" dirty="0">
                <a:latin typeface="나눔고딕 ExtraBold"/>
                <a:cs typeface="나눔고딕 ExtraBold"/>
              </a:rPr>
              <a:t>팅</a:t>
            </a:r>
            <a:r>
              <a:rPr sz="900" b="1" spc="-55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내용</a:t>
            </a:r>
            <a:endParaRPr sz="900" dirty="0">
              <a:latin typeface="나눔고딕 ExtraBold"/>
              <a:cs typeface="나눔고딕 ExtraBold"/>
            </a:endParaRPr>
          </a:p>
          <a:p>
            <a:pPr marL="73025" indent="-73660">
              <a:lnSpc>
                <a:spcPct val="100000"/>
              </a:lnSpc>
              <a:spcBef>
                <a:spcPts val="300"/>
              </a:spcBef>
              <a:buFont typeface=""/>
              <a:buChar char="-"/>
              <a:tabLst>
                <a:tab pos="73660" algn="l"/>
              </a:tabLst>
            </a:pPr>
            <a:r>
              <a:rPr sz="900" b="1" spc="5" dirty="0" err="1">
                <a:latin typeface="나눔고딕 ExtraBold"/>
                <a:cs typeface="나눔고딕 ExtraBold"/>
              </a:rPr>
              <a:t>로봇푸드테크사업전략</a:t>
            </a:r>
            <a:r>
              <a:rPr lang="ko-KR" altLang="en-US" sz="900" b="1" spc="5" dirty="0">
                <a:latin typeface="나눔고딕 ExtraBold"/>
                <a:cs typeface="나눔고딕 ExtraBold"/>
              </a:rPr>
              <a:t>컨설팅</a:t>
            </a:r>
            <a:endParaRPr sz="900" dirty="0">
              <a:latin typeface="나눔고딕 ExtraBold"/>
              <a:cs typeface="나눔고딕 ExtraBold"/>
            </a:endParaRPr>
          </a:p>
          <a:p>
            <a:pPr>
              <a:lnSpc>
                <a:spcPct val="100000"/>
              </a:lnSpc>
              <a:spcBef>
                <a:spcPts val="300"/>
              </a:spcBef>
              <a:tabLst>
                <a:tab pos="73660" algn="l"/>
              </a:tabLst>
            </a:pPr>
            <a:endParaRPr sz="900" dirty="0">
              <a:latin typeface="나눔고딕 ExtraBold"/>
              <a:cs typeface="나눔고딕 ExtraBold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956394" y="3671630"/>
            <a:ext cx="1628395" cy="427990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sz="900" b="1" dirty="0">
                <a:latin typeface="나눔고딕 ExtraBold"/>
                <a:cs typeface="나눔고딕 ExtraBold"/>
              </a:rPr>
              <a:t>컨설팅</a:t>
            </a:r>
            <a:r>
              <a:rPr sz="900" b="1" spc="-50" dirty="0">
                <a:latin typeface="나눔고딕 ExtraBold"/>
                <a:cs typeface="나눔고딕 ExtraBold"/>
              </a:rPr>
              <a:t> </a:t>
            </a:r>
            <a:r>
              <a:rPr sz="900" b="1" dirty="0">
                <a:latin typeface="나눔고딕 ExtraBold"/>
                <a:cs typeface="나눔고딕 ExtraBold"/>
              </a:rPr>
              <a:t>프로젝트</a:t>
            </a:r>
            <a:r>
              <a:rPr sz="900" b="1" spc="-50" dirty="0">
                <a:latin typeface="나눔고딕 ExtraBold"/>
                <a:cs typeface="나눔고딕 ExtraBold"/>
              </a:rPr>
              <a:t> </a:t>
            </a:r>
            <a:r>
              <a:rPr sz="900" b="1" dirty="0">
                <a:latin typeface="나눔고딕 ExtraBold"/>
                <a:cs typeface="나눔고딕 ExtraBold"/>
              </a:rPr>
              <a:t>총괄</a:t>
            </a:r>
            <a:r>
              <a:rPr sz="900" b="1" spc="-45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매니저</a:t>
            </a:r>
            <a:endParaRPr sz="900" dirty="0">
              <a:latin typeface="나눔고딕 ExtraBold"/>
              <a:cs typeface="나눔고딕 ExtraBold"/>
            </a:endParaRPr>
          </a:p>
          <a:p>
            <a:pPr marL="63500">
              <a:lnSpc>
                <a:spcPct val="100000"/>
              </a:lnSpc>
              <a:spcBef>
                <a:spcPts val="505"/>
              </a:spcBef>
            </a:pPr>
            <a:r>
              <a:rPr sz="900" b="1" dirty="0">
                <a:latin typeface="나눔고딕 ExtraBold"/>
                <a:cs typeface="나눔고딕 ExtraBold"/>
              </a:rPr>
              <a:t>-</a:t>
            </a:r>
            <a:r>
              <a:rPr sz="900" b="1" spc="-40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유재</a:t>
            </a:r>
            <a:r>
              <a:rPr sz="900" b="1" dirty="0">
                <a:latin typeface="나눔고딕 ExtraBold"/>
                <a:cs typeface="나눔고딕 ExtraBold"/>
              </a:rPr>
              <a:t>은</a:t>
            </a:r>
            <a:r>
              <a:rPr sz="900" b="1" spc="-30" dirty="0">
                <a:latin typeface="나눔고딕 ExtraBold"/>
                <a:cs typeface="나눔고딕 ExtraBold"/>
              </a:rPr>
              <a:t> </a:t>
            </a:r>
            <a:r>
              <a:rPr sz="900" b="1" spc="-5" dirty="0">
                <a:latin typeface="나눔고딕 ExtraBold"/>
                <a:cs typeface="나눔고딕 ExtraBold"/>
              </a:rPr>
              <a:t>C</a:t>
            </a:r>
            <a:r>
              <a:rPr sz="900" b="1" dirty="0">
                <a:latin typeface="나눔고딕 ExtraBold"/>
                <a:cs typeface="나눔고딕 ExtraBold"/>
              </a:rPr>
              <a:t>EO</a:t>
            </a:r>
            <a:endParaRPr sz="900" dirty="0">
              <a:latin typeface="나눔고딕 ExtraBold"/>
              <a:cs typeface="나눔고딕 ExtraBold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252222" y="837438"/>
            <a:ext cx="4276090" cy="1723389"/>
          </a:xfrm>
          <a:custGeom>
            <a:avLst/>
            <a:gdLst/>
            <a:ahLst/>
            <a:cxnLst/>
            <a:rect l="l" t="t" r="r" b="b"/>
            <a:pathLst>
              <a:path w="4276090" h="1723389">
                <a:moveTo>
                  <a:pt x="0" y="1723136"/>
                </a:moveTo>
                <a:lnTo>
                  <a:pt x="4276090" y="1723136"/>
                </a:lnTo>
                <a:lnTo>
                  <a:pt x="4276090" y="0"/>
                </a:lnTo>
                <a:lnTo>
                  <a:pt x="0" y="0"/>
                </a:lnTo>
                <a:lnTo>
                  <a:pt x="0" y="1723136"/>
                </a:lnTo>
                <a:close/>
              </a:path>
            </a:pathLst>
          </a:custGeom>
          <a:ln w="28955">
            <a:solidFill>
              <a:srgbClr val="E6EBF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373379" y="945641"/>
            <a:ext cx="38862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900" b="1" spc="-20" dirty="0">
                <a:latin typeface="나눔고딕 ExtraBold"/>
                <a:cs typeface="나눔고딕 ExtraBold"/>
              </a:rPr>
              <a:t>2022</a:t>
            </a:r>
            <a:r>
              <a:rPr sz="900" b="1" dirty="0">
                <a:latin typeface="나눔고딕 ExtraBold"/>
                <a:cs typeface="나눔고딕 ExtraBold"/>
              </a:rPr>
              <a:t>년</a:t>
            </a:r>
            <a:endParaRPr sz="900">
              <a:latin typeface="나눔고딕 ExtraBold"/>
              <a:cs typeface="나눔고딕 ExtraBold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73378" y="1874012"/>
            <a:ext cx="2145687" cy="543739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00"/>
              </a:spcBef>
            </a:pPr>
            <a:r>
              <a:rPr sz="900" b="1" spc="5" dirty="0">
                <a:latin typeface="나눔고딕 ExtraBold"/>
                <a:cs typeface="나눔고딕 ExtraBold"/>
              </a:rPr>
              <a:t>컨설</a:t>
            </a:r>
            <a:r>
              <a:rPr sz="900" b="1" dirty="0">
                <a:latin typeface="나눔고딕 ExtraBold"/>
                <a:cs typeface="나눔고딕 ExtraBold"/>
              </a:rPr>
              <a:t>팅</a:t>
            </a:r>
            <a:r>
              <a:rPr sz="900" b="1" spc="-55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내용</a:t>
            </a:r>
            <a:endParaRPr sz="900" dirty="0">
              <a:latin typeface="나눔고딕 ExtraBold"/>
              <a:cs typeface="나눔고딕 ExtraBold"/>
            </a:endParaRPr>
          </a:p>
          <a:p>
            <a:pPr marL="73025" indent="-73660">
              <a:lnSpc>
                <a:spcPct val="100000"/>
              </a:lnSpc>
              <a:spcBef>
                <a:spcPts val="300"/>
              </a:spcBef>
              <a:buFont typeface=""/>
              <a:buChar char="-"/>
              <a:tabLst>
                <a:tab pos="73660" algn="l"/>
              </a:tabLst>
            </a:pPr>
            <a:r>
              <a:rPr lang="ko-KR" altLang="en-US" sz="900" b="1" spc="5" dirty="0" err="1">
                <a:latin typeface="나눔고딕 ExtraBold"/>
                <a:cs typeface="나눔고딕 ExtraBold"/>
              </a:rPr>
              <a:t>아모제</a:t>
            </a:r>
            <a:r>
              <a:rPr lang="ko-KR" altLang="en-US" sz="900" b="1" spc="5" dirty="0">
                <a:latin typeface="나눔고딕 ExtraBold"/>
                <a:cs typeface="나눔고딕 ExtraBold"/>
              </a:rPr>
              <a:t> 프랜차이즈 시스템구축컨설팅</a:t>
            </a:r>
            <a:endParaRPr lang="en-US" altLang="ko-KR" sz="900" b="1" spc="5" dirty="0">
              <a:latin typeface="나눔고딕 ExtraBold"/>
              <a:cs typeface="나눔고딕 ExtraBold"/>
            </a:endParaRPr>
          </a:p>
          <a:p>
            <a:pPr marL="73025" indent="-73660">
              <a:lnSpc>
                <a:spcPct val="100000"/>
              </a:lnSpc>
              <a:spcBef>
                <a:spcPts val="300"/>
              </a:spcBef>
              <a:buFont typeface=""/>
              <a:buChar char="-"/>
              <a:tabLst>
                <a:tab pos="73660" algn="l"/>
              </a:tabLst>
            </a:pPr>
            <a:r>
              <a:rPr sz="900" b="1" dirty="0" err="1">
                <a:latin typeface="나눔고딕 ExtraBold"/>
                <a:cs typeface="나눔고딕 ExtraBold"/>
              </a:rPr>
              <a:t>컨설팅</a:t>
            </a:r>
            <a:r>
              <a:rPr sz="900" b="1" spc="-50" dirty="0">
                <a:latin typeface="나눔고딕 ExtraBold"/>
                <a:cs typeface="나눔고딕 ExtraBold"/>
              </a:rPr>
              <a:t> </a:t>
            </a:r>
            <a:r>
              <a:rPr sz="900" b="1" dirty="0">
                <a:latin typeface="나눔고딕 ExtraBold"/>
                <a:cs typeface="나눔고딕 ExtraBold"/>
              </a:rPr>
              <a:t>기간</a:t>
            </a:r>
            <a:r>
              <a:rPr sz="900" b="1" spc="175" dirty="0">
                <a:latin typeface="나눔고딕 ExtraBold"/>
                <a:cs typeface="나눔고딕 ExtraBold"/>
              </a:rPr>
              <a:t> </a:t>
            </a:r>
            <a:r>
              <a:rPr sz="900" b="1" spc="-15" dirty="0">
                <a:latin typeface="나눔고딕 ExtraBold"/>
                <a:cs typeface="나눔고딕 ExtraBold"/>
              </a:rPr>
              <a:t>:</a:t>
            </a:r>
            <a:r>
              <a:rPr sz="900" b="1" spc="-40" dirty="0">
                <a:latin typeface="나눔고딕 ExtraBold"/>
                <a:cs typeface="나눔고딕 ExtraBold"/>
              </a:rPr>
              <a:t> </a:t>
            </a:r>
            <a:r>
              <a:rPr lang="en-US" sz="900" b="1" spc="-5" dirty="0">
                <a:latin typeface="나눔고딕 ExtraBold"/>
                <a:cs typeface="나눔고딕 ExtraBold"/>
              </a:rPr>
              <a:t>  4</a:t>
            </a:r>
            <a:r>
              <a:rPr lang="ko-KR" altLang="en-US" sz="900" b="1" spc="-5" dirty="0">
                <a:latin typeface="나눔고딕 ExtraBold"/>
                <a:cs typeface="나눔고딕 ExtraBold"/>
              </a:rPr>
              <a:t>개월</a:t>
            </a:r>
            <a:endParaRPr sz="900" dirty="0">
              <a:latin typeface="나눔고딕 ExtraBold"/>
              <a:cs typeface="나눔고딕 ExtraBold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015742" y="1844824"/>
            <a:ext cx="1512570" cy="427990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sz="900" b="1" spc="5" dirty="0">
                <a:latin typeface="나눔고딕 ExtraBold"/>
                <a:cs typeface="나눔고딕 ExtraBold"/>
              </a:rPr>
              <a:t>컨설</a:t>
            </a:r>
            <a:r>
              <a:rPr sz="900" b="1" dirty="0">
                <a:latin typeface="나눔고딕 ExtraBold"/>
                <a:cs typeface="나눔고딕 ExtraBold"/>
              </a:rPr>
              <a:t>팅</a:t>
            </a:r>
            <a:r>
              <a:rPr sz="900" b="1" spc="-30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프로젝</a:t>
            </a:r>
            <a:r>
              <a:rPr sz="900" b="1" dirty="0">
                <a:latin typeface="나눔고딕 ExtraBold"/>
                <a:cs typeface="나눔고딕 ExtraBold"/>
              </a:rPr>
              <a:t>트</a:t>
            </a:r>
            <a:r>
              <a:rPr sz="900" b="1" spc="-45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총</a:t>
            </a:r>
            <a:r>
              <a:rPr sz="900" b="1" dirty="0">
                <a:latin typeface="나눔고딕 ExtraBold"/>
                <a:cs typeface="나눔고딕 ExtraBold"/>
              </a:rPr>
              <a:t>괄</a:t>
            </a:r>
            <a:r>
              <a:rPr sz="900" b="1" spc="-20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매니저</a:t>
            </a:r>
            <a:endParaRPr sz="900" dirty="0">
              <a:latin typeface="나눔고딕 ExtraBold"/>
              <a:cs typeface="나눔고딕 ExtraBold"/>
            </a:endParaRPr>
          </a:p>
          <a:p>
            <a:pPr marL="63500">
              <a:lnSpc>
                <a:spcPct val="100000"/>
              </a:lnSpc>
              <a:spcBef>
                <a:spcPts val="505"/>
              </a:spcBef>
            </a:pPr>
            <a:r>
              <a:rPr sz="900" b="1" dirty="0">
                <a:latin typeface="나눔고딕 ExtraBold"/>
                <a:cs typeface="나눔고딕 ExtraBold"/>
              </a:rPr>
              <a:t>-</a:t>
            </a:r>
            <a:r>
              <a:rPr sz="900" b="1" spc="-40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유재</a:t>
            </a:r>
            <a:r>
              <a:rPr sz="900" b="1" dirty="0">
                <a:latin typeface="나눔고딕 ExtraBold"/>
                <a:cs typeface="나눔고딕 ExtraBold"/>
              </a:rPr>
              <a:t>은</a:t>
            </a:r>
            <a:r>
              <a:rPr sz="900" b="1" spc="-30" dirty="0">
                <a:latin typeface="나눔고딕 ExtraBold"/>
                <a:cs typeface="나눔고딕 ExtraBold"/>
              </a:rPr>
              <a:t> </a:t>
            </a:r>
            <a:r>
              <a:rPr sz="900" b="1" spc="-5" dirty="0">
                <a:latin typeface="나눔고딕 ExtraBold"/>
                <a:cs typeface="나눔고딕 ExtraBold"/>
              </a:rPr>
              <a:t>C</a:t>
            </a:r>
            <a:r>
              <a:rPr sz="900" b="1" dirty="0">
                <a:latin typeface="나눔고딕 ExtraBold"/>
                <a:cs typeface="나눔고딕 ExtraBold"/>
              </a:rPr>
              <a:t>EO</a:t>
            </a:r>
            <a:endParaRPr sz="900" dirty="0">
              <a:latin typeface="나눔고딕 ExtraBold"/>
              <a:cs typeface="나눔고딕 ExtraBold"/>
            </a:endParaRPr>
          </a:p>
        </p:txBody>
      </p:sp>
      <p:pic>
        <p:nvPicPr>
          <p:cNvPr id="22" name="object 2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57321" y="963884"/>
            <a:ext cx="1202436" cy="646176"/>
          </a:xfrm>
          <a:prstGeom prst="rect">
            <a:avLst/>
          </a:prstGeom>
        </p:spPr>
      </p:pic>
      <p:pic>
        <p:nvPicPr>
          <p:cNvPr id="23" name="object 2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997661" y="2752047"/>
            <a:ext cx="1342644" cy="864108"/>
          </a:xfrm>
          <a:prstGeom prst="rect">
            <a:avLst/>
          </a:prstGeom>
        </p:spPr>
      </p:pic>
      <p:sp>
        <p:nvSpPr>
          <p:cNvPr id="31" name="object 3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pPr marL="38100">
                <a:lnSpc>
                  <a:spcPct val="100000"/>
                </a:lnSpc>
                <a:spcBef>
                  <a:spcPts val="40"/>
                </a:spcBef>
              </a:pPr>
              <a:t>44</a:t>
            </a:fld>
            <a:endParaRPr dirty="0"/>
          </a:p>
        </p:txBody>
      </p:sp>
      <p:sp>
        <p:nvSpPr>
          <p:cNvPr id="7" name="object 10">
            <a:extLst>
              <a:ext uri="{FF2B5EF4-FFF2-40B4-BE49-F238E27FC236}">
                <a16:creationId xmlns:a16="http://schemas.microsoft.com/office/drawing/2014/main" id="{ECB13E5A-1992-1F4E-9863-75FE6A773859}"/>
              </a:ext>
            </a:extLst>
          </p:cNvPr>
          <p:cNvSpPr/>
          <p:nvPr/>
        </p:nvSpPr>
        <p:spPr>
          <a:xfrm>
            <a:off x="4623770" y="837438"/>
            <a:ext cx="4276090" cy="3767172"/>
          </a:xfrm>
          <a:custGeom>
            <a:avLst/>
            <a:gdLst/>
            <a:ahLst/>
            <a:cxnLst/>
            <a:rect l="l" t="t" r="r" b="b"/>
            <a:pathLst>
              <a:path w="4276090" h="1723389">
                <a:moveTo>
                  <a:pt x="0" y="1723136"/>
                </a:moveTo>
                <a:lnTo>
                  <a:pt x="4276090" y="1723136"/>
                </a:lnTo>
                <a:lnTo>
                  <a:pt x="4276090" y="0"/>
                </a:lnTo>
                <a:lnTo>
                  <a:pt x="0" y="0"/>
                </a:lnTo>
                <a:lnTo>
                  <a:pt x="0" y="1723136"/>
                </a:lnTo>
                <a:close/>
              </a:path>
            </a:pathLst>
          </a:custGeom>
          <a:ln w="28955">
            <a:solidFill>
              <a:srgbClr val="E6EBF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6" name="그림 15">
            <a:extLst>
              <a:ext uri="{FF2B5EF4-FFF2-40B4-BE49-F238E27FC236}">
                <a16:creationId xmlns:a16="http://schemas.microsoft.com/office/drawing/2014/main" id="{EA763CA7-80D6-8318-F63A-231508196F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1385" y="927492"/>
            <a:ext cx="1147763" cy="1056348"/>
          </a:xfrm>
          <a:prstGeom prst="rect">
            <a:avLst/>
          </a:prstGeom>
        </p:spPr>
      </p:pic>
      <p:sp>
        <p:nvSpPr>
          <p:cNvPr id="17" name="object 27">
            <a:extLst>
              <a:ext uri="{FF2B5EF4-FFF2-40B4-BE49-F238E27FC236}">
                <a16:creationId xmlns:a16="http://schemas.microsoft.com/office/drawing/2014/main" id="{4C805647-90FE-0316-F9F6-48CC85CED04C}"/>
              </a:ext>
            </a:extLst>
          </p:cNvPr>
          <p:cNvSpPr txBox="1"/>
          <p:nvPr/>
        </p:nvSpPr>
        <p:spPr>
          <a:xfrm>
            <a:off x="4755243" y="1138816"/>
            <a:ext cx="1702981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15" dirty="0">
                <a:latin typeface="나눔고딕 ExtraBold"/>
                <a:cs typeface="나눔고딕 ExtraBold"/>
              </a:rPr>
              <a:t>202</a:t>
            </a:r>
            <a:r>
              <a:rPr lang="en-US" sz="900" b="1" spc="-25" dirty="0">
                <a:latin typeface="나눔고딕 ExtraBold"/>
                <a:cs typeface="나눔고딕 ExtraBold"/>
              </a:rPr>
              <a:t>4</a:t>
            </a:r>
            <a:r>
              <a:rPr sz="900" b="1" dirty="0">
                <a:latin typeface="나눔고딕 ExtraBold"/>
                <a:cs typeface="나눔고딕 ExtraBold"/>
              </a:rPr>
              <a:t>년</a:t>
            </a:r>
            <a:r>
              <a:rPr lang="en-US" sz="900" b="1" dirty="0">
                <a:latin typeface="나눔고딕 ExtraBold"/>
                <a:cs typeface="나눔고딕 ExtraBold"/>
              </a:rPr>
              <a:t> </a:t>
            </a:r>
            <a:r>
              <a:rPr lang="ko-KR" altLang="en-US" sz="900" b="1" dirty="0">
                <a:latin typeface="나눔고딕 ExtraBold"/>
                <a:cs typeface="나눔고딕 ExtraBold"/>
              </a:rPr>
              <a:t> </a:t>
            </a:r>
            <a:endParaRPr sz="900" dirty="0">
              <a:latin typeface="나눔고딕 ExtraBold"/>
              <a:cs typeface="나눔고딕 ExtraBold"/>
            </a:endParaRPr>
          </a:p>
        </p:txBody>
      </p:sp>
      <p:sp>
        <p:nvSpPr>
          <p:cNvPr id="24" name="object 28">
            <a:extLst>
              <a:ext uri="{FF2B5EF4-FFF2-40B4-BE49-F238E27FC236}">
                <a16:creationId xmlns:a16="http://schemas.microsoft.com/office/drawing/2014/main" id="{97743C48-98E1-8B3E-995C-2DDA7AB42C62}"/>
              </a:ext>
            </a:extLst>
          </p:cNvPr>
          <p:cNvSpPr txBox="1"/>
          <p:nvPr/>
        </p:nvSpPr>
        <p:spPr>
          <a:xfrm>
            <a:off x="4729842" y="1370092"/>
            <a:ext cx="3480982" cy="1036181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0"/>
              </a:spcBef>
            </a:pPr>
            <a:r>
              <a:rPr sz="900" b="1" spc="5" dirty="0">
                <a:latin typeface="나눔고딕 ExtraBold"/>
                <a:cs typeface="나눔고딕 ExtraBold"/>
              </a:rPr>
              <a:t>컨설</a:t>
            </a:r>
            <a:r>
              <a:rPr sz="900" b="1" dirty="0">
                <a:latin typeface="나눔고딕 ExtraBold"/>
                <a:cs typeface="나눔고딕 ExtraBold"/>
              </a:rPr>
              <a:t>팅</a:t>
            </a:r>
            <a:r>
              <a:rPr sz="900" b="1" spc="-60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내용</a:t>
            </a:r>
            <a:endParaRPr sz="900" dirty="0">
              <a:latin typeface="나눔고딕 ExtraBold"/>
              <a:cs typeface="나눔고딕 ExtraBold"/>
            </a:endParaRPr>
          </a:p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sz="900" b="1" dirty="0">
                <a:latin typeface="나눔고딕 ExtraBold"/>
                <a:cs typeface="나눔고딕 ExtraBold"/>
              </a:rPr>
              <a:t>-</a:t>
            </a:r>
            <a:r>
              <a:rPr lang="en-US" sz="900" b="1" dirty="0">
                <a:latin typeface="나눔고딕 ExtraBold"/>
                <a:cs typeface="나눔고딕 ExtraBold"/>
              </a:rPr>
              <a:t> </a:t>
            </a:r>
            <a:r>
              <a:rPr lang="ko-KR" altLang="en-US" sz="900" b="1" dirty="0" err="1">
                <a:latin typeface="나눔고딕 ExtraBold"/>
                <a:cs typeface="나눔고딕 ExtraBold"/>
              </a:rPr>
              <a:t>꼬숩다</a:t>
            </a:r>
            <a:r>
              <a:rPr lang="ko-KR" altLang="en-US" sz="900" b="1" dirty="0">
                <a:latin typeface="나눔고딕 ExtraBold"/>
                <a:cs typeface="나눔고딕 ExtraBold"/>
              </a:rPr>
              <a:t> </a:t>
            </a:r>
            <a:r>
              <a:rPr lang="ko-KR" altLang="en-US" sz="900" b="1" dirty="0" err="1">
                <a:latin typeface="나눔고딕 ExtraBold"/>
                <a:cs typeface="나눔고딕 ExtraBold"/>
              </a:rPr>
              <a:t>누릉지</a:t>
            </a:r>
            <a:r>
              <a:rPr lang="ko-KR" altLang="en-US" sz="900" b="1" dirty="0">
                <a:latin typeface="나눔고딕 ExtraBold"/>
                <a:cs typeface="나눔고딕 ExtraBold"/>
              </a:rPr>
              <a:t> 닭죽 프랜차이즈 콘셉트 기획컨설팅</a:t>
            </a:r>
            <a:endParaRPr lang="en-US" altLang="ko-KR" sz="900" b="1" dirty="0">
              <a:latin typeface="나눔고딕 ExtraBold"/>
              <a:cs typeface="나눔고딕 ExtraBold"/>
            </a:endParaRPr>
          </a:p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lang="en-US" altLang="ko-KR" sz="900" b="1" dirty="0">
                <a:latin typeface="나눔고딕 ExtraBold"/>
                <a:cs typeface="나눔고딕 ExtraBold"/>
              </a:rPr>
              <a:t>- </a:t>
            </a:r>
            <a:r>
              <a:rPr lang="ko-KR" altLang="en-US" sz="900" b="1" dirty="0">
                <a:latin typeface="나눔고딕 ExtraBold"/>
                <a:cs typeface="나눔고딕 ExtraBold"/>
              </a:rPr>
              <a:t>사업전략 컨설팅</a:t>
            </a:r>
            <a:r>
              <a:rPr lang="en-US" altLang="ko-KR" sz="900" b="1" dirty="0">
                <a:latin typeface="나눔고딕 ExtraBold"/>
                <a:cs typeface="나눔고딕 ExtraBold"/>
              </a:rPr>
              <a:t>&amp; </a:t>
            </a:r>
            <a:r>
              <a:rPr lang="ko-KR" altLang="en-US" sz="900" b="1" dirty="0">
                <a:latin typeface="나눔고딕 ExtraBold"/>
                <a:cs typeface="나눔고딕 ExtraBold"/>
              </a:rPr>
              <a:t>시스템구축  </a:t>
            </a:r>
            <a:br>
              <a:rPr lang="en-US" altLang="ko-KR" sz="900" b="1" dirty="0">
                <a:latin typeface="나눔고딕 ExtraBold"/>
                <a:cs typeface="나눔고딕 ExtraBold"/>
              </a:rPr>
            </a:br>
            <a:r>
              <a:rPr lang="en-US" altLang="ko-KR" sz="900" b="1" dirty="0">
                <a:latin typeface="나눔고딕 ExtraBold"/>
                <a:cs typeface="나눔고딕 ExtraBold"/>
              </a:rPr>
              <a:t>- </a:t>
            </a:r>
            <a:r>
              <a:rPr lang="ko-KR" altLang="en-US" sz="900" b="1" dirty="0">
                <a:latin typeface="나눔고딕 ExtraBold"/>
                <a:cs typeface="나눔고딕 ExtraBold"/>
              </a:rPr>
              <a:t>본사 </a:t>
            </a:r>
            <a:r>
              <a:rPr lang="ko-KR" altLang="en-US" sz="900" b="1" dirty="0" err="1">
                <a:latin typeface="나눔고딕 ExtraBold"/>
                <a:cs typeface="나눔고딕 ExtraBold"/>
              </a:rPr>
              <a:t>인큐베이팅</a:t>
            </a:r>
            <a:r>
              <a:rPr lang="ko-KR" altLang="en-US" sz="900" b="1" dirty="0">
                <a:latin typeface="나눔고딕 ExtraBold"/>
                <a:cs typeface="나눔고딕 ExtraBold"/>
              </a:rPr>
              <a:t> </a:t>
            </a:r>
            <a:endParaRPr lang="en-US" altLang="ko-KR" sz="900" b="1" dirty="0">
              <a:latin typeface="나눔고딕 ExtraBold"/>
              <a:cs typeface="나눔고딕 ExtraBold"/>
            </a:endParaRPr>
          </a:p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lang="en-US" sz="900" b="1" dirty="0">
                <a:latin typeface="나눔고딕 ExtraBold"/>
                <a:cs typeface="맑은 고딕"/>
              </a:rPr>
              <a:t>- </a:t>
            </a:r>
            <a:r>
              <a:rPr lang="ko-KR" altLang="en-US" sz="900" b="1" dirty="0">
                <a:latin typeface="나눔고딕 ExtraBold"/>
                <a:cs typeface="맑은 고딕"/>
              </a:rPr>
              <a:t>컨설팅 기간 </a:t>
            </a:r>
            <a:r>
              <a:rPr lang="en-US" altLang="ko-KR" sz="900" b="1" dirty="0">
                <a:latin typeface="나눔고딕 ExtraBold"/>
                <a:cs typeface="맑은 고딕"/>
              </a:rPr>
              <a:t>: 4</a:t>
            </a:r>
            <a:r>
              <a:rPr lang="ko-KR" altLang="en-US" sz="900" b="1" dirty="0">
                <a:latin typeface="나눔고딕 ExtraBold"/>
                <a:cs typeface="맑은 고딕"/>
              </a:rPr>
              <a:t>개월</a:t>
            </a:r>
            <a:endParaRPr lang="en-US" sz="900" b="1" dirty="0">
              <a:latin typeface="나눔고딕 ExtraBold"/>
              <a:cs typeface="맑은 고딕"/>
            </a:endParaRPr>
          </a:p>
          <a:p>
            <a:pPr marL="12700">
              <a:lnSpc>
                <a:spcPct val="100000"/>
              </a:lnSpc>
              <a:spcBef>
                <a:spcPts val="300"/>
              </a:spcBef>
            </a:pPr>
            <a:endParaRPr sz="900" dirty="0">
              <a:latin typeface="맑은 고딕"/>
              <a:cs typeface="맑은 고딕"/>
            </a:endParaRPr>
          </a:p>
        </p:txBody>
      </p:sp>
      <p:sp>
        <p:nvSpPr>
          <p:cNvPr id="25" name="object 29">
            <a:extLst>
              <a:ext uri="{FF2B5EF4-FFF2-40B4-BE49-F238E27FC236}">
                <a16:creationId xmlns:a16="http://schemas.microsoft.com/office/drawing/2014/main" id="{E325B4A4-273B-E7A3-651D-4E5E9929185E}"/>
              </a:ext>
            </a:extLst>
          </p:cNvPr>
          <p:cNvSpPr txBox="1"/>
          <p:nvPr/>
        </p:nvSpPr>
        <p:spPr>
          <a:xfrm>
            <a:off x="7372624" y="1988840"/>
            <a:ext cx="1641728" cy="428625"/>
          </a:xfrm>
          <a:prstGeom prst="rect">
            <a:avLst/>
          </a:prstGeom>
        </p:spPr>
        <p:txBody>
          <a:bodyPr vert="horz" wrap="square" lIns="0" tIns="768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5"/>
              </a:spcBef>
            </a:pPr>
            <a:r>
              <a:rPr sz="900" b="1" spc="5" dirty="0">
                <a:latin typeface="나눔고딕 ExtraBold"/>
                <a:cs typeface="나눔고딕 ExtraBold"/>
              </a:rPr>
              <a:t>컨설</a:t>
            </a:r>
            <a:r>
              <a:rPr sz="900" b="1" dirty="0">
                <a:latin typeface="나눔고딕 ExtraBold"/>
                <a:cs typeface="나눔고딕 ExtraBold"/>
              </a:rPr>
              <a:t>팅</a:t>
            </a:r>
            <a:r>
              <a:rPr sz="900" b="1" spc="-30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프로젝</a:t>
            </a:r>
            <a:r>
              <a:rPr sz="900" b="1" dirty="0">
                <a:latin typeface="나눔고딕 ExtraBold"/>
                <a:cs typeface="나눔고딕 ExtraBold"/>
              </a:rPr>
              <a:t>트</a:t>
            </a:r>
            <a:r>
              <a:rPr sz="900" b="1" spc="-45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총</a:t>
            </a:r>
            <a:r>
              <a:rPr sz="900" b="1" dirty="0">
                <a:latin typeface="나눔고딕 ExtraBold"/>
                <a:cs typeface="나눔고딕 ExtraBold"/>
              </a:rPr>
              <a:t>괄</a:t>
            </a:r>
            <a:r>
              <a:rPr sz="900" b="1" spc="-20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매니저</a:t>
            </a:r>
            <a:endParaRPr sz="900" dirty="0">
              <a:latin typeface="나눔고딕 ExtraBold"/>
              <a:cs typeface="나눔고딕 ExtraBold"/>
            </a:endParaRPr>
          </a:p>
          <a:p>
            <a:pPr marL="76200">
              <a:lnSpc>
                <a:spcPct val="100000"/>
              </a:lnSpc>
              <a:spcBef>
                <a:spcPts val="505"/>
              </a:spcBef>
            </a:pPr>
            <a:r>
              <a:rPr sz="900" b="1" dirty="0">
                <a:latin typeface="나눔고딕 ExtraBold"/>
                <a:cs typeface="나눔고딕 ExtraBold"/>
              </a:rPr>
              <a:t>-</a:t>
            </a:r>
            <a:r>
              <a:rPr sz="900" b="1" spc="-40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유재</a:t>
            </a:r>
            <a:r>
              <a:rPr sz="900" b="1" dirty="0">
                <a:latin typeface="나눔고딕 ExtraBold"/>
                <a:cs typeface="나눔고딕 ExtraBold"/>
              </a:rPr>
              <a:t>은</a:t>
            </a:r>
            <a:r>
              <a:rPr sz="900" b="1" spc="-30" dirty="0">
                <a:latin typeface="나눔고딕 ExtraBold"/>
                <a:cs typeface="나눔고딕 ExtraBold"/>
              </a:rPr>
              <a:t> </a:t>
            </a:r>
            <a:r>
              <a:rPr sz="900" b="1" spc="-5" dirty="0">
                <a:latin typeface="나눔고딕 ExtraBold"/>
                <a:cs typeface="나눔고딕 ExtraBold"/>
              </a:rPr>
              <a:t>C</a:t>
            </a:r>
            <a:r>
              <a:rPr sz="900" b="1" dirty="0">
                <a:latin typeface="나눔고딕 ExtraBold"/>
                <a:cs typeface="나눔고딕 ExtraBold"/>
              </a:rPr>
              <a:t>EO</a:t>
            </a:r>
            <a:endParaRPr sz="900" dirty="0">
              <a:latin typeface="나눔고딕 ExtraBold"/>
              <a:cs typeface="나눔고딕 ExtraBold"/>
            </a:endParaRPr>
          </a:p>
        </p:txBody>
      </p:sp>
      <p:sp>
        <p:nvSpPr>
          <p:cNvPr id="28" name="object 2">
            <a:extLst>
              <a:ext uri="{FF2B5EF4-FFF2-40B4-BE49-F238E27FC236}">
                <a16:creationId xmlns:a16="http://schemas.microsoft.com/office/drawing/2014/main" id="{96E13318-74F8-B3BD-E78F-387A8FBB438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37025" y="260648"/>
            <a:ext cx="3796961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ko-KR" altLang="en-US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프랜차이즈 기업 </a:t>
            </a:r>
            <a:r>
              <a:rPr dirty="0" err="1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컨설팅</a:t>
            </a:r>
            <a:r>
              <a:rPr spc="-14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주요실적</a:t>
            </a:r>
          </a:p>
        </p:txBody>
      </p:sp>
      <p:grpSp>
        <p:nvGrpSpPr>
          <p:cNvPr id="29" name="object 3">
            <a:extLst>
              <a:ext uri="{FF2B5EF4-FFF2-40B4-BE49-F238E27FC236}">
                <a16:creationId xmlns:a16="http://schemas.microsoft.com/office/drawing/2014/main" id="{23D66C43-D129-EDAD-AFE2-4A22225B9BF7}"/>
              </a:ext>
            </a:extLst>
          </p:cNvPr>
          <p:cNvGrpSpPr/>
          <p:nvPr/>
        </p:nvGrpSpPr>
        <p:grpSpPr>
          <a:xfrm>
            <a:off x="251459" y="650763"/>
            <a:ext cx="8327390" cy="42545"/>
            <a:chOff x="251459" y="650763"/>
            <a:chExt cx="8327390" cy="42545"/>
          </a:xfrm>
        </p:grpSpPr>
        <p:sp>
          <p:nvSpPr>
            <p:cNvPr id="30" name="object 4">
              <a:extLst>
                <a:ext uri="{FF2B5EF4-FFF2-40B4-BE49-F238E27FC236}">
                  <a16:creationId xmlns:a16="http://schemas.microsoft.com/office/drawing/2014/main" id="{53F3411B-6E7D-AB84-1777-2A6D92FA6E63}"/>
                </a:ext>
              </a:extLst>
            </p:cNvPr>
            <p:cNvSpPr/>
            <p:nvPr/>
          </p:nvSpPr>
          <p:spPr>
            <a:xfrm>
              <a:off x="2816352" y="650763"/>
              <a:ext cx="5762625" cy="42545"/>
            </a:xfrm>
            <a:custGeom>
              <a:avLst/>
              <a:gdLst/>
              <a:ahLst/>
              <a:cxnLst/>
              <a:rect l="l" t="t" r="r" b="b"/>
              <a:pathLst>
                <a:path w="5762625" h="42545">
                  <a:moveTo>
                    <a:pt x="5762244" y="0"/>
                  </a:moveTo>
                  <a:lnTo>
                    <a:pt x="0" y="0"/>
                  </a:lnTo>
                  <a:lnTo>
                    <a:pt x="0" y="42402"/>
                  </a:lnTo>
                  <a:lnTo>
                    <a:pt x="5762244" y="42402"/>
                  </a:lnTo>
                  <a:lnTo>
                    <a:pt x="5762244" y="0"/>
                  </a:lnTo>
                  <a:close/>
                </a:path>
              </a:pathLst>
            </a:custGeom>
            <a:solidFill>
              <a:srgbClr val="E6EB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5">
              <a:extLst>
                <a:ext uri="{FF2B5EF4-FFF2-40B4-BE49-F238E27FC236}">
                  <a16:creationId xmlns:a16="http://schemas.microsoft.com/office/drawing/2014/main" id="{65F694E5-1536-D0A6-7A50-1D21FCA0FADB}"/>
                </a:ext>
              </a:extLst>
            </p:cNvPr>
            <p:cNvSpPr/>
            <p:nvPr/>
          </p:nvSpPr>
          <p:spPr>
            <a:xfrm>
              <a:off x="251459" y="650763"/>
              <a:ext cx="2688590" cy="42545"/>
            </a:xfrm>
            <a:custGeom>
              <a:avLst/>
              <a:gdLst/>
              <a:ahLst/>
              <a:cxnLst/>
              <a:rect l="l" t="t" r="r" b="b"/>
              <a:pathLst>
                <a:path w="2688590" h="42545">
                  <a:moveTo>
                    <a:pt x="2688082" y="0"/>
                  </a:moveTo>
                  <a:lnTo>
                    <a:pt x="0" y="0"/>
                  </a:lnTo>
                  <a:lnTo>
                    <a:pt x="0" y="42402"/>
                  </a:lnTo>
                  <a:lnTo>
                    <a:pt x="2688082" y="42402"/>
                  </a:lnTo>
                  <a:lnTo>
                    <a:pt x="2688082" y="0"/>
                  </a:lnTo>
                  <a:close/>
                </a:path>
              </a:pathLst>
            </a:custGeom>
            <a:solidFill>
              <a:srgbClr val="93B3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모서리가 둥근 직사각형 12">
            <a:extLst>
              <a:ext uri="{FF2B5EF4-FFF2-40B4-BE49-F238E27FC236}">
                <a16:creationId xmlns:a16="http://schemas.microsoft.com/office/drawing/2014/main" id="{CF7F279B-516E-415D-BB62-6D7B4B5B071F}"/>
              </a:ext>
            </a:extLst>
          </p:cNvPr>
          <p:cNvSpPr/>
          <p:nvPr/>
        </p:nvSpPr>
        <p:spPr>
          <a:xfrm>
            <a:off x="6007065" y="2508832"/>
            <a:ext cx="2813435" cy="1955053"/>
          </a:xfrm>
          <a:prstGeom prst="roundRect">
            <a:avLst/>
          </a:prstGeom>
          <a:solidFill>
            <a:srgbClr val="FFFF00"/>
          </a:solidFill>
          <a:ln w="952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직사각형 35">
            <a:extLst>
              <a:ext uri="{FF2B5EF4-FFF2-40B4-BE49-F238E27FC236}">
                <a16:creationId xmlns:a16="http://schemas.microsoft.com/office/drawing/2014/main" id="{747060C7-FD51-4AEB-887B-22394884AA04}"/>
              </a:ext>
            </a:extLst>
          </p:cNvPr>
          <p:cNvSpPr/>
          <p:nvPr/>
        </p:nvSpPr>
        <p:spPr>
          <a:xfrm>
            <a:off x="6152981" y="2622707"/>
            <a:ext cx="3387571" cy="19584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lang="en-US" altLang="ko-KR" sz="800" b="1" dirty="0">
                <a:latin typeface="나눔고딕 ExtraBold"/>
                <a:cs typeface="나눔고딕 ExtraBold"/>
              </a:rPr>
              <a:t>2024</a:t>
            </a:r>
            <a:r>
              <a:rPr lang="ko-KR" altLang="en-US" sz="800" b="1" dirty="0">
                <a:latin typeface="나눔고딕 ExtraBold"/>
                <a:cs typeface="나눔고딕 ExtraBold"/>
              </a:rPr>
              <a:t>년 현재</a:t>
            </a:r>
            <a:endParaRPr lang="en-US" altLang="ko-KR" sz="800" b="1" dirty="0">
              <a:latin typeface="나눔고딕 ExtraBold"/>
              <a:cs typeface="나눔고딕 ExtraBold"/>
            </a:endParaRPr>
          </a:p>
          <a:p>
            <a:pPr marL="12700">
              <a:lnSpc>
                <a:spcPct val="100000"/>
              </a:lnSpc>
              <a:spcBef>
                <a:spcPts val="300"/>
              </a:spcBef>
            </a:pPr>
            <a:endParaRPr lang="en-US" altLang="ko-KR" sz="800" b="1" dirty="0">
              <a:latin typeface="나눔고딕 ExtraBold"/>
              <a:cs typeface="나눔고딕 ExtraBold"/>
            </a:endParaRPr>
          </a:p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lang="ko-KR" altLang="en-US" sz="800" b="1" dirty="0" err="1">
                <a:latin typeface="나눔고딕 ExtraBold"/>
                <a:cs typeface="나눔고딕 ExtraBold"/>
              </a:rPr>
              <a:t>월곡점</a:t>
            </a:r>
            <a:r>
              <a:rPr lang="ko-KR" altLang="en-US" sz="800" b="1" dirty="0">
                <a:latin typeface="나눔고딕 ExtraBold"/>
                <a:cs typeface="나눔고딕 ExtraBold"/>
              </a:rPr>
              <a:t> 오픈  </a:t>
            </a:r>
            <a:endParaRPr lang="en-US" altLang="ko-KR" sz="800" b="1" dirty="0">
              <a:latin typeface="나눔고딕 ExtraBold"/>
              <a:cs typeface="나눔고딕 ExtraBold"/>
            </a:endParaRPr>
          </a:p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lang="en-US" altLang="ko-KR" sz="800" b="1" dirty="0">
                <a:latin typeface="나눔고딕 ExtraBold"/>
                <a:cs typeface="나눔고딕 ExtraBold"/>
              </a:rPr>
              <a:t>   - 4</a:t>
            </a:r>
            <a:r>
              <a:rPr lang="ko-KR" altLang="en-US" sz="800" b="1" dirty="0">
                <a:latin typeface="나눔고딕 ExtraBold"/>
                <a:cs typeface="나눔고딕 ExtraBold"/>
              </a:rPr>
              <a:t>월 오픈     </a:t>
            </a:r>
            <a:r>
              <a:rPr lang="en-US" altLang="ko-KR" sz="800" b="1" dirty="0">
                <a:latin typeface="나눔고딕 ExtraBold"/>
                <a:cs typeface="나눔고딕 ExtraBold"/>
              </a:rPr>
              <a:t> 15</a:t>
            </a:r>
            <a:r>
              <a:rPr lang="ko-KR" altLang="en-US" sz="800" b="1" dirty="0">
                <a:latin typeface="나눔고딕 ExtraBold"/>
                <a:cs typeface="나눔고딕 ExtraBold"/>
              </a:rPr>
              <a:t>평 매장 </a:t>
            </a:r>
            <a:endParaRPr lang="en-US" altLang="ko-KR" sz="800" b="1" dirty="0">
              <a:latin typeface="나눔고딕 ExtraBold"/>
              <a:cs typeface="나눔고딕 ExtraBold"/>
            </a:endParaRPr>
          </a:p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lang="en-US" altLang="ko-KR" sz="800" b="1" dirty="0">
                <a:latin typeface="나눔고딕 ExtraBold"/>
                <a:cs typeface="나눔고딕 ExtraBold"/>
              </a:rPr>
              <a:t>           </a:t>
            </a:r>
            <a:r>
              <a:rPr lang="ko-KR" altLang="en-US" sz="800" b="1" dirty="0" err="1">
                <a:latin typeface="나눔고딕 ExtraBold"/>
                <a:cs typeface="나눔고딕 ExtraBold"/>
              </a:rPr>
              <a:t>월매출</a:t>
            </a:r>
            <a:r>
              <a:rPr lang="ko-KR" altLang="en-US" sz="800" b="1" dirty="0">
                <a:latin typeface="나눔고딕 ExtraBold"/>
                <a:cs typeface="나눔고딕 ExtraBold"/>
              </a:rPr>
              <a:t> </a:t>
            </a:r>
            <a:r>
              <a:rPr lang="en-US" altLang="ko-KR" sz="800" b="1" dirty="0">
                <a:latin typeface="나눔고딕 ExtraBold"/>
                <a:cs typeface="나눔고딕 ExtraBold"/>
              </a:rPr>
              <a:t>9000</a:t>
            </a:r>
            <a:r>
              <a:rPr lang="ko-KR" altLang="en-US" sz="800" b="1" dirty="0">
                <a:latin typeface="나눔고딕 ExtraBold"/>
                <a:cs typeface="나눔고딕 ExtraBold"/>
              </a:rPr>
              <a:t>만원 기록 </a:t>
            </a:r>
            <a:r>
              <a:rPr lang="en-US" altLang="ko-KR" sz="800" b="1" dirty="0">
                <a:latin typeface="나눔고딕 ExtraBold"/>
                <a:cs typeface="나눔고딕 ExtraBold"/>
              </a:rPr>
              <a:t>(</a:t>
            </a:r>
            <a:r>
              <a:rPr lang="ko-KR" altLang="en-US" sz="800" b="1" dirty="0">
                <a:latin typeface="나눔고딕 ExtraBold"/>
                <a:cs typeface="나눔고딕 ExtraBold"/>
              </a:rPr>
              <a:t>홀 </a:t>
            </a:r>
            <a:r>
              <a:rPr lang="en-US" altLang="ko-KR" sz="800" b="1" dirty="0">
                <a:latin typeface="나눔고딕 ExtraBold"/>
                <a:cs typeface="나눔고딕 ExtraBold"/>
              </a:rPr>
              <a:t>&amp; </a:t>
            </a:r>
            <a:r>
              <a:rPr lang="ko-KR" altLang="en-US" sz="800" b="1" dirty="0">
                <a:latin typeface="나눔고딕 ExtraBold"/>
                <a:cs typeface="나눔고딕 ExtraBold"/>
              </a:rPr>
              <a:t>배달전문점</a:t>
            </a:r>
            <a:r>
              <a:rPr lang="en-US" altLang="ko-KR" sz="800" b="1" dirty="0">
                <a:latin typeface="나눔고딕 ExtraBold"/>
                <a:cs typeface="나눔고딕 ExtraBold"/>
              </a:rPr>
              <a:t>)</a:t>
            </a:r>
          </a:p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lang="ko-KR" altLang="en-US" sz="800" b="1" dirty="0" err="1">
                <a:latin typeface="나눔고딕 ExtraBold"/>
                <a:cs typeface="나눔고딕 ExtraBold"/>
              </a:rPr>
              <a:t>신길점</a:t>
            </a:r>
            <a:r>
              <a:rPr lang="ko-KR" altLang="en-US" sz="800" b="1" dirty="0">
                <a:latin typeface="나눔고딕 ExtraBold"/>
                <a:cs typeface="나눔고딕 ExtraBold"/>
              </a:rPr>
              <a:t> 오픈 </a:t>
            </a:r>
            <a:endParaRPr lang="en-US" altLang="ko-KR" sz="800" b="1" dirty="0">
              <a:latin typeface="나눔고딕 ExtraBold"/>
              <a:cs typeface="나눔고딕 ExtraBold"/>
            </a:endParaRPr>
          </a:p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lang="en-US" altLang="ko-KR" sz="800" b="1" dirty="0">
                <a:latin typeface="나눔고딕 ExtraBold"/>
                <a:cs typeface="나눔고딕 ExtraBold"/>
              </a:rPr>
              <a:t>   -  6</a:t>
            </a:r>
            <a:r>
              <a:rPr lang="ko-KR" altLang="en-US" sz="800" b="1" dirty="0">
                <a:latin typeface="나눔고딕 ExtraBold"/>
                <a:cs typeface="나눔고딕 ExtraBold"/>
              </a:rPr>
              <a:t>월 오픈       </a:t>
            </a:r>
            <a:r>
              <a:rPr lang="en-US" altLang="ko-KR" sz="800" b="1" dirty="0">
                <a:latin typeface="나눔고딕 ExtraBold"/>
                <a:cs typeface="나눔고딕 ExtraBold"/>
              </a:rPr>
              <a:t>13</a:t>
            </a:r>
            <a:r>
              <a:rPr lang="ko-KR" altLang="en-US" sz="800" b="1" dirty="0">
                <a:latin typeface="나눔고딕 ExtraBold"/>
                <a:cs typeface="나눔고딕 ExtraBold"/>
              </a:rPr>
              <a:t>평 매장  </a:t>
            </a:r>
            <a:br>
              <a:rPr lang="en-US" altLang="ko-KR" sz="800" b="1" dirty="0">
                <a:latin typeface="나눔고딕 ExtraBold"/>
                <a:cs typeface="나눔고딕 ExtraBold"/>
              </a:rPr>
            </a:br>
            <a:r>
              <a:rPr lang="en-US" altLang="ko-KR" sz="800" b="1" dirty="0">
                <a:latin typeface="나눔고딕 ExtraBold"/>
                <a:cs typeface="나눔고딕 ExtraBold"/>
              </a:rPr>
              <a:t>          </a:t>
            </a:r>
            <a:r>
              <a:rPr lang="ko-KR" altLang="en-US" sz="800" b="1" dirty="0" err="1">
                <a:latin typeface="나눔고딕 ExtraBold"/>
                <a:cs typeface="나눔고딕 ExtraBold"/>
              </a:rPr>
              <a:t>오픈첫달</a:t>
            </a:r>
            <a:r>
              <a:rPr lang="ko-KR" altLang="en-US" sz="800" b="1" dirty="0">
                <a:latin typeface="나눔고딕 ExtraBold"/>
                <a:cs typeface="나눔고딕 ExtraBold"/>
              </a:rPr>
              <a:t> </a:t>
            </a:r>
            <a:r>
              <a:rPr lang="ko-KR" altLang="en-US" sz="800" b="1" dirty="0" err="1">
                <a:latin typeface="나눔고딕 ExtraBold"/>
                <a:cs typeface="나눔고딕 ExtraBold"/>
              </a:rPr>
              <a:t>월매출</a:t>
            </a:r>
            <a:r>
              <a:rPr lang="ko-KR" altLang="en-US" sz="800" b="1" dirty="0">
                <a:latin typeface="나눔고딕 ExtraBold"/>
                <a:cs typeface="나눔고딕 ExtraBold"/>
              </a:rPr>
              <a:t>  </a:t>
            </a:r>
            <a:r>
              <a:rPr lang="en-US" altLang="ko-KR" sz="800" b="1" dirty="0">
                <a:latin typeface="나눔고딕 ExtraBold"/>
                <a:cs typeface="나눔고딕 ExtraBold"/>
              </a:rPr>
              <a:t>7000</a:t>
            </a:r>
            <a:r>
              <a:rPr lang="ko-KR" altLang="en-US" sz="800" b="1" dirty="0">
                <a:latin typeface="나눔고딕 ExtraBold"/>
                <a:cs typeface="나눔고딕 ExtraBold"/>
              </a:rPr>
              <a:t>만원 기록</a:t>
            </a:r>
            <a:r>
              <a:rPr lang="en-US" altLang="ko-KR" sz="800" b="1" dirty="0">
                <a:latin typeface="나눔고딕 ExtraBold"/>
                <a:cs typeface="나눔고딕 ExtraBold"/>
              </a:rPr>
              <a:t>(</a:t>
            </a:r>
            <a:r>
              <a:rPr lang="ko-KR" altLang="en-US" sz="800" b="1" dirty="0">
                <a:latin typeface="나눔고딕 ExtraBold"/>
                <a:cs typeface="나눔고딕 ExtraBold"/>
              </a:rPr>
              <a:t>배달전문점</a:t>
            </a:r>
            <a:r>
              <a:rPr lang="en-US" altLang="ko-KR" sz="800" b="1" dirty="0">
                <a:latin typeface="나눔고딕 ExtraBold"/>
                <a:cs typeface="나눔고딕 ExtraBold"/>
              </a:rPr>
              <a:t>)</a:t>
            </a:r>
          </a:p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lang="ko-KR" altLang="en-US" sz="800" b="1" dirty="0" err="1">
                <a:latin typeface="나눔고딕 ExtraBold"/>
                <a:cs typeface="나눔고딕 ExtraBold"/>
              </a:rPr>
              <a:t>왕십리점점</a:t>
            </a:r>
            <a:r>
              <a:rPr lang="ko-KR" altLang="en-US" sz="800" b="1" dirty="0">
                <a:latin typeface="나눔고딕 ExtraBold"/>
                <a:cs typeface="나눔고딕 ExtraBold"/>
              </a:rPr>
              <a:t> 오픈 </a:t>
            </a:r>
            <a:endParaRPr lang="en-US" altLang="ko-KR" sz="800" b="1" dirty="0">
              <a:latin typeface="나눔고딕 ExtraBold"/>
              <a:cs typeface="나눔고딕 ExtraBold"/>
            </a:endParaRPr>
          </a:p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lang="ko-KR" altLang="en-US" sz="800" b="1" dirty="0" err="1">
                <a:latin typeface="나눔고딕 ExtraBold"/>
                <a:cs typeface="나눔고딕 ExtraBold"/>
              </a:rPr>
              <a:t>아현점</a:t>
            </a:r>
            <a:r>
              <a:rPr lang="ko-KR" altLang="en-US" sz="800" b="1" dirty="0">
                <a:latin typeface="나눔고딕 ExtraBold"/>
                <a:cs typeface="나눔고딕 ExtraBold"/>
              </a:rPr>
              <a:t> 오픈</a:t>
            </a:r>
            <a:endParaRPr lang="en-US" altLang="ko-KR" sz="800" b="1" dirty="0">
              <a:latin typeface="나눔고딕 ExtraBold"/>
              <a:cs typeface="나눔고딕 ExtraBold"/>
            </a:endParaRPr>
          </a:p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lang="ko-KR" altLang="en-US" sz="800" b="1" dirty="0" err="1">
                <a:latin typeface="나눔고딕 ExtraBold"/>
                <a:cs typeface="나눔고딕 ExtraBold"/>
              </a:rPr>
              <a:t>성남점</a:t>
            </a:r>
            <a:r>
              <a:rPr lang="ko-KR" altLang="en-US" sz="800" b="1" dirty="0">
                <a:latin typeface="나눔고딕 ExtraBold"/>
                <a:cs typeface="나눔고딕 ExtraBold"/>
              </a:rPr>
              <a:t> 오픈</a:t>
            </a:r>
            <a:endParaRPr lang="en-US" altLang="ko-KR" sz="800" b="1" dirty="0">
              <a:latin typeface="나눔고딕 ExtraBold"/>
              <a:cs typeface="나눔고딕 ExtraBold"/>
            </a:endParaRPr>
          </a:p>
          <a:p>
            <a:pPr marL="228600" indent="-228600">
              <a:lnSpc>
                <a:spcPct val="150000"/>
              </a:lnSpc>
              <a:buAutoNum type="arabicPeriod"/>
            </a:pPr>
            <a:endParaRPr lang="ko-KR" altLang="en-US" sz="800" dirty="0"/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id="{B6EF4EEF-B58C-F1F1-07A7-2E5C46D0DE8C}"/>
              </a:ext>
            </a:extLst>
          </p:cNvPr>
          <p:cNvGrpSpPr/>
          <p:nvPr/>
        </p:nvGrpSpPr>
        <p:grpSpPr>
          <a:xfrm>
            <a:off x="4873431" y="3370050"/>
            <a:ext cx="1133634" cy="179062"/>
            <a:chOff x="462120" y="2883281"/>
            <a:chExt cx="1133634" cy="179062"/>
          </a:xfrm>
        </p:grpSpPr>
        <p:pic>
          <p:nvPicPr>
            <p:cNvPr id="26" name="object 11">
              <a:extLst>
                <a:ext uri="{FF2B5EF4-FFF2-40B4-BE49-F238E27FC236}">
                  <a16:creationId xmlns:a16="http://schemas.microsoft.com/office/drawing/2014/main" id="{B93B2B6E-28CC-9702-DAAF-6A86BECEACEE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47155" y="2888237"/>
              <a:ext cx="248599" cy="169150"/>
            </a:xfrm>
            <a:prstGeom prst="rect">
              <a:avLst/>
            </a:prstGeom>
          </p:spPr>
        </p:pic>
        <p:sp>
          <p:nvSpPr>
            <p:cNvPr id="38" name="사각형: 둥근 모서리 37">
              <a:extLst>
                <a:ext uri="{FF2B5EF4-FFF2-40B4-BE49-F238E27FC236}">
                  <a16:creationId xmlns:a16="http://schemas.microsoft.com/office/drawing/2014/main" id="{D6DB43DB-7DB2-A99F-70D1-6CD47B175597}"/>
                </a:ext>
              </a:extLst>
            </p:cNvPr>
            <p:cNvSpPr/>
            <p:nvPr/>
          </p:nvSpPr>
          <p:spPr>
            <a:xfrm>
              <a:off x="462120" y="2883281"/>
              <a:ext cx="746932" cy="179062"/>
            </a:xfrm>
            <a:prstGeom prst="roundRect">
              <a:avLst/>
            </a:prstGeom>
            <a:noFill/>
            <a:ln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900" dirty="0">
                  <a:solidFill>
                    <a:srgbClr val="FF0000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우수 성과</a:t>
              </a:r>
            </a:p>
          </p:txBody>
        </p:sp>
      </p:grp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6B5D21-40E5-A36D-58CE-8438F99320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>
            <a:extLst>
              <a:ext uri="{FF2B5EF4-FFF2-40B4-BE49-F238E27FC236}">
                <a16:creationId xmlns:a16="http://schemas.microsoft.com/office/drawing/2014/main" id="{D42C7AEE-C173-F909-82F0-3F2FE61D2014}"/>
              </a:ext>
            </a:extLst>
          </p:cNvPr>
          <p:cNvSpPr/>
          <p:nvPr/>
        </p:nvSpPr>
        <p:spPr>
          <a:xfrm>
            <a:off x="251520" y="841515"/>
            <a:ext cx="4276090" cy="1723389"/>
          </a:xfrm>
          <a:custGeom>
            <a:avLst/>
            <a:gdLst/>
            <a:ahLst/>
            <a:cxnLst/>
            <a:rect l="l" t="t" r="r" b="b"/>
            <a:pathLst>
              <a:path w="4276090" h="1723389">
                <a:moveTo>
                  <a:pt x="0" y="1723135"/>
                </a:moveTo>
                <a:lnTo>
                  <a:pt x="4276090" y="1723135"/>
                </a:lnTo>
                <a:lnTo>
                  <a:pt x="4276090" y="0"/>
                </a:lnTo>
                <a:lnTo>
                  <a:pt x="0" y="0"/>
                </a:lnTo>
                <a:lnTo>
                  <a:pt x="0" y="1723135"/>
                </a:lnTo>
                <a:close/>
              </a:path>
            </a:pathLst>
          </a:custGeom>
          <a:ln w="28955">
            <a:solidFill>
              <a:srgbClr val="E6EBF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>
            <a:extLst>
              <a:ext uri="{FF2B5EF4-FFF2-40B4-BE49-F238E27FC236}">
                <a16:creationId xmlns:a16="http://schemas.microsoft.com/office/drawing/2014/main" id="{5D0D6B26-4D2B-CA0C-AA9E-CB728A4EF575}"/>
              </a:ext>
            </a:extLst>
          </p:cNvPr>
          <p:cNvSpPr/>
          <p:nvPr/>
        </p:nvSpPr>
        <p:spPr>
          <a:xfrm>
            <a:off x="4644008" y="2733433"/>
            <a:ext cx="4276090" cy="2300506"/>
          </a:xfrm>
          <a:custGeom>
            <a:avLst/>
            <a:gdLst/>
            <a:ahLst/>
            <a:cxnLst/>
            <a:rect l="l" t="t" r="r" b="b"/>
            <a:pathLst>
              <a:path w="4276090" h="1723389">
                <a:moveTo>
                  <a:pt x="0" y="1723136"/>
                </a:moveTo>
                <a:lnTo>
                  <a:pt x="4276090" y="1723136"/>
                </a:lnTo>
                <a:lnTo>
                  <a:pt x="4276090" y="0"/>
                </a:lnTo>
                <a:lnTo>
                  <a:pt x="0" y="0"/>
                </a:lnTo>
                <a:lnTo>
                  <a:pt x="0" y="1723136"/>
                </a:lnTo>
                <a:close/>
              </a:path>
            </a:pathLst>
          </a:custGeom>
          <a:ln w="28955">
            <a:solidFill>
              <a:srgbClr val="E6EBF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>
            <a:extLst>
              <a:ext uri="{FF2B5EF4-FFF2-40B4-BE49-F238E27FC236}">
                <a16:creationId xmlns:a16="http://schemas.microsoft.com/office/drawing/2014/main" id="{B1A3994A-E930-8182-D805-08C146BA985C}"/>
              </a:ext>
            </a:extLst>
          </p:cNvPr>
          <p:cNvSpPr txBox="1"/>
          <p:nvPr/>
        </p:nvSpPr>
        <p:spPr>
          <a:xfrm>
            <a:off x="327720" y="920762"/>
            <a:ext cx="401320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20" dirty="0">
                <a:latin typeface="나눔고딕 ExtraBold"/>
                <a:cs typeface="나눔고딕 ExtraBold"/>
              </a:rPr>
              <a:t>20</a:t>
            </a:r>
            <a:r>
              <a:rPr lang="en-US" sz="900" b="1" spc="-20" dirty="0">
                <a:latin typeface="나눔고딕 ExtraBold"/>
                <a:cs typeface="나눔고딕 ExtraBold"/>
              </a:rPr>
              <a:t>24</a:t>
            </a:r>
            <a:r>
              <a:rPr sz="900" b="1" dirty="0">
                <a:latin typeface="나눔고딕 ExtraBold"/>
                <a:cs typeface="나눔고딕 ExtraBold"/>
              </a:rPr>
              <a:t>년</a:t>
            </a:r>
            <a:endParaRPr sz="900" dirty="0">
              <a:latin typeface="나눔고딕 ExtraBold"/>
              <a:cs typeface="나눔고딕 ExtraBold"/>
            </a:endParaRPr>
          </a:p>
        </p:txBody>
      </p:sp>
      <p:sp>
        <p:nvSpPr>
          <p:cNvPr id="34" name="object 34">
            <a:extLst>
              <a:ext uri="{FF2B5EF4-FFF2-40B4-BE49-F238E27FC236}">
                <a16:creationId xmlns:a16="http://schemas.microsoft.com/office/drawing/2014/main" id="{BC722646-CBC9-02B1-66CC-2DF7B5277E00}"/>
              </a:ext>
            </a:extLst>
          </p:cNvPr>
          <p:cNvSpPr txBox="1"/>
          <p:nvPr/>
        </p:nvSpPr>
        <p:spPr>
          <a:xfrm>
            <a:off x="468816" y="1700808"/>
            <a:ext cx="59880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latin typeface="나눔고딕 ExtraBold"/>
                <a:cs typeface="나눔고딕 ExtraBold"/>
              </a:rPr>
              <a:t>컨설팅</a:t>
            </a:r>
            <a:r>
              <a:rPr sz="900" b="1" spc="-60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내용</a:t>
            </a:r>
            <a:endParaRPr sz="900" dirty="0">
              <a:latin typeface="나눔고딕 ExtraBold"/>
              <a:cs typeface="나눔고딕 ExtraBold"/>
            </a:endParaRPr>
          </a:p>
        </p:txBody>
      </p:sp>
      <p:sp>
        <p:nvSpPr>
          <p:cNvPr id="35" name="object 35">
            <a:extLst>
              <a:ext uri="{FF2B5EF4-FFF2-40B4-BE49-F238E27FC236}">
                <a16:creationId xmlns:a16="http://schemas.microsoft.com/office/drawing/2014/main" id="{EBDDB17D-670A-8784-E911-0CA20A4AE8F4}"/>
              </a:ext>
            </a:extLst>
          </p:cNvPr>
          <p:cNvSpPr txBox="1"/>
          <p:nvPr/>
        </p:nvSpPr>
        <p:spPr>
          <a:xfrm>
            <a:off x="468816" y="1842540"/>
            <a:ext cx="2147190" cy="646331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85725" indent="-73660">
              <a:lnSpc>
                <a:spcPct val="100000"/>
              </a:lnSpc>
              <a:spcBef>
                <a:spcPts val="600"/>
              </a:spcBef>
              <a:buFont typeface=""/>
              <a:buChar char="-"/>
              <a:tabLst>
                <a:tab pos="86360" algn="l"/>
              </a:tabLst>
            </a:pPr>
            <a:r>
              <a:rPr lang="ko-KR" altLang="en-US" sz="900" b="1" dirty="0" err="1">
                <a:latin typeface="나눔고딕 ExtraBold"/>
                <a:cs typeface="나눔고딕 ExtraBold"/>
              </a:rPr>
              <a:t>우슴</a:t>
            </a:r>
            <a:r>
              <a:rPr lang="ko-KR" altLang="en-US" sz="900" b="1" dirty="0">
                <a:latin typeface="나눔고딕 ExtraBold"/>
                <a:cs typeface="나눔고딕 ExtraBold"/>
              </a:rPr>
              <a:t> </a:t>
            </a:r>
            <a:r>
              <a:rPr lang="ko-KR" altLang="en-US" sz="900" b="1" dirty="0" err="1">
                <a:latin typeface="나눔고딕 ExtraBold"/>
                <a:cs typeface="나눔고딕 ExtraBold"/>
              </a:rPr>
              <a:t>이자카야</a:t>
            </a:r>
            <a:r>
              <a:rPr lang="ko-KR" altLang="en-US" sz="900" b="1" dirty="0">
                <a:latin typeface="나눔고딕 ExtraBold"/>
                <a:cs typeface="나눔고딕 ExtraBold"/>
              </a:rPr>
              <a:t> 프랜차이즈</a:t>
            </a:r>
            <a:endParaRPr lang="en-US" altLang="ko-KR" sz="900" b="1" dirty="0">
              <a:latin typeface="나눔고딕 ExtraBold"/>
              <a:cs typeface="나눔고딕 ExtraBold"/>
            </a:endParaRPr>
          </a:p>
          <a:p>
            <a:pPr marL="85725" indent="-73660">
              <a:lnSpc>
                <a:spcPct val="100000"/>
              </a:lnSpc>
              <a:spcBef>
                <a:spcPts val="600"/>
              </a:spcBef>
              <a:buFont typeface=""/>
              <a:buChar char="-"/>
              <a:tabLst>
                <a:tab pos="86360" algn="l"/>
              </a:tabLst>
            </a:pPr>
            <a:r>
              <a:rPr lang="ko-KR" altLang="en-US" sz="900" b="1" dirty="0">
                <a:latin typeface="나눔고딕 ExtraBold"/>
                <a:cs typeface="나눔고딕 ExtraBold"/>
              </a:rPr>
              <a:t>외식브랜드 콘셉트 기획컨설팅</a:t>
            </a:r>
            <a:endParaRPr lang="en-US" altLang="ko-KR" sz="900" b="1" dirty="0">
              <a:latin typeface="나눔고딕 ExtraBold"/>
              <a:cs typeface="나눔고딕 ExtraBold"/>
            </a:endParaRPr>
          </a:p>
          <a:p>
            <a:pPr marL="85725" indent="-73660">
              <a:lnSpc>
                <a:spcPct val="100000"/>
              </a:lnSpc>
              <a:spcBef>
                <a:spcPts val="600"/>
              </a:spcBef>
              <a:buFont typeface=""/>
              <a:buChar char="-"/>
              <a:tabLst>
                <a:tab pos="86360" algn="l"/>
              </a:tabLst>
            </a:pPr>
            <a:r>
              <a:rPr lang="ko-KR" altLang="en-US" sz="900" b="1" dirty="0">
                <a:latin typeface="나눔고딕 ExtraBold"/>
                <a:cs typeface="나눔고딕 ExtraBold"/>
              </a:rPr>
              <a:t>가맹사업준비 </a:t>
            </a:r>
            <a:r>
              <a:rPr lang="ko-KR" altLang="en-US" sz="900" b="1" dirty="0" err="1">
                <a:latin typeface="나눔고딕 ExtraBold"/>
                <a:cs typeface="나눔고딕 ExtraBold"/>
              </a:rPr>
              <a:t>인큐베이팅</a:t>
            </a:r>
            <a:r>
              <a:rPr lang="ko-KR" altLang="en-US" sz="900" b="1" dirty="0">
                <a:latin typeface="나눔고딕 ExtraBold"/>
                <a:cs typeface="나눔고딕 ExtraBold"/>
              </a:rPr>
              <a:t> 진행중</a:t>
            </a:r>
            <a:endParaRPr lang="en-US" altLang="ko-KR" sz="900" b="1" dirty="0">
              <a:latin typeface="나눔고딕 ExtraBold"/>
              <a:cs typeface="나눔고딕 ExtraBold"/>
            </a:endParaRPr>
          </a:p>
        </p:txBody>
      </p:sp>
      <p:sp>
        <p:nvSpPr>
          <p:cNvPr id="36" name="object 36">
            <a:extLst>
              <a:ext uri="{FF2B5EF4-FFF2-40B4-BE49-F238E27FC236}">
                <a16:creationId xmlns:a16="http://schemas.microsoft.com/office/drawing/2014/main" id="{F88994F5-D8E7-E1EB-E5B7-D5F5EE329EF8}"/>
              </a:ext>
            </a:extLst>
          </p:cNvPr>
          <p:cNvSpPr txBox="1"/>
          <p:nvPr/>
        </p:nvSpPr>
        <p:spPr>
          <a:xfrm>
            <a:off x="4888067" y="2002184"/>
            <a:ext cx="2329790" cy="418704"/>
          </a:xfrm>
          <a:prstGeom prst="rect">
            <a:avLst/>
          </a:prstGeom>
        </p:spPr>
        <p:txBody>
          <a:bodyPr vert="horz" wrap="square" lIns="0" tIns="768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5"/>
              </a:spcBef>
            </a:pPr>
            <a:r>
              <a:rPr sz="900" b="1" spc="5" dirty="0">
                <a:latin typeface="나눔고딕 ExtraBold"/>
                <a:cs typeface="나눔고딕 ExtraBold"/>
              </a:rPr>
              <a:t>컨설</a:t>
            </a:r>
            <a:r>
              <a:rPr sz="900" b="1" dirty="0">
                <a:latin typeface="나눔고딕 ExtraBold"/>
                <a:cs typeface="나눔고딕 ExtraBold"/>
              </a:rPr>
              <a:t>팅</a:t>
            </a:r>
            <a:r>
              <a:rPr sz="900" b="1" spc="-55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내용</a:t>
            </a:r>
            <a:endParaRPr sz="900" dirty="0">
              <a:latin typeface="나눔고딕 ExtraBold"/>
              <a:cs typeface="나눔고딕 ExtraBold"/>
            </a:endParaRPr>
          </a:p>
          <a:p>
            <a:pPr marL="12700">
              <a:lnSpc>
                <a:spcPct val="100000"/>
              </a:lnSpc>
              <a:spcBef>
                <a:spcPts val="505"/>
              </a:spcBef>
            </a:pPr>
            <a:r>
              <a:rPr sz="900" b="1" dirty="0">
                <a:latin typeface="나눔고딕 ExtraBold"/>
                <a:cs typeface="나눔고딕 ExtraBold"/>
              </a:rPr>
              <a:t>–</a:t>
            </a:r>
            <a:r>
              <a:rPr sz="900" b="1" spc="-25" dirty="0">
                <a:latin typeface="나눔고딕 ExtraBold"/>
                <a:cs typeface="나눔고딕 ExtraBold"/>
              </a:rPr>
              <a:t> </a:t>
            </a:r>
            <a:r>
              <a:rPr lang="ko-KR" altLang="en-US" sz="900" b="1" dirty="0">
                <a:latin typeface="나눔고딕 ExtraBold"/>
                <a:cs typeface="나눔고딕 ExtraBold"/>
              </a:rPr>
              <a:t>프랜차이즈 본사대상 사업전략 컨설팅</a:t>
            </a:r>
            <a:endParaRPr sz="900" dirty="0">
              <a:latin typeface="나눔고딕 ExtraBold"/>
              <a:cs typeface="나눔고딕 ExtraBold"/>
            </a:endParaRPr>
          </a:p>
        </p:txBody>
      </p:sp>
      <p:sp>
        <p:nvSpPr>
          <p:cNvPr id="37" name="object 37">
            <a:extLst>
              <a:ext uri="{FF2B5EF4-FFF2-40B4-BE49-F238E27FC236}">
                <a16:creationId xmlns:a16="http://schemas.microsoft.com/office/drawing/2014/main" id="{93EE0E69-FCB7-5D2A-1A59-F88E84C45242}"/>
              </a:ext>
            </a:extLst>
          </p:cNvPr>
          <p:cNvSpPr txBox="1"/>
          <p:nvPr/>
        </p:nvSpPr>
        <p:spPr>
          <a:xfrm>
            <a:off x="4746945" y="943518"/>
            <a:ext cx="401320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20" dirty="0">
                <a:latin typeface="나눔고딕 ExtraBold"/>
                <a:cs typeface="나눔고딕 ExtraBold"/>
              </a:rPr>
              <a:t>20</a:t>
            </a:r>
            <a:r>
              <a:rPr lang="en-US" sz="900" b="1" spc="-20" dirty="0">
                <a:latin typeface="나눔고딕 ExtraBold"/>
                <a:cs typeface="나눔고딕 ExtraBold"/>
              </a:rPr>
              <a:t>24</a:t>
            </a:r>
            <a:r>
              <a:rPr sz="900" b="1" dirty="0">
                <a:latin typeface="나눔고딕 ExtraBold"/>
                <a:cs typeface="나눔고딕 ExtraBold"/>
              </a:rPr>
              <a:t>년</a:t>
            </a:r>
            <a:endParaRPr sz="900" dirty="0">
              <a:latin typeface="나눔고딕 ExtraBold"/>
              <a:cs typeface="나눔고딕 ExtraBold"/>
            </a:endParaRPr>
          </a:p>
        </p:txBody>
      </p:sp>
      <p:sp>
        <p:nvSpPr>
          <p:cNvPr id="40" name="object 40">
            <a:extLst>
              <a:ext uri="{FF2B5EF4-FFF2-40B4-BE49-F238E27FC236}">
                <a16:creationId xmlns:a16="http://schemas.microsoft.com/office/drawing/2014/main" id="{342D8F18-1C19-D982-B0BC-88A0D6E53587}"/>
              </a:ext>
            </a:extLst>
          </p:cNvPr>
          <p:cNvSpPr txBox="1"/>
          <p:nvPr/>
        </p:nvSpPr>
        <p:spPr>
          <a:xfrm>
            <a:off x="3006531" y="2067954"/>
            <a:ext cx="1481709" cy="427990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900" b="1" dirty="0">
                <a:latin typeface="나눔고딕 ExtraBold"/>
                <a:cs typeface="나눔고딕 ExtraBold"/>
              </a:rPr>
              <a:t>컨설팅</a:t>
            </a:r>
            <a:r>
              <a:rPr sz="900" b="1" spc="-50" dirty="0">
                <a:latin typeface="나눔고딕 ExtraBold"/>
                <a:cs typeface="나눔고딕 ExtraBold"/>
              </a:rPr>
              <a:t> </a:t>
            </a:r>
            <a:r>
              <a:rPr sz="900" b="1" dirty="0">
                <a:latin typeface="나눔고딕 ExtraBold"/>
                <a:cs typeface="나눔고딕 ExtraBold"/>
              </a:rPr>
              <a:t>프로젝트</a:t>
            </a:r>
            <a:r>
              <a:rPr sz="900" b="1" spc="-50" dirty="0">
                <a:latin typeface="나눔고딕 ExtraBold"/>
                <a:cs typeface="나눔고딕 ExtraBold"/>
              </a:rPr>
              <a:t> </a:t>
            </a:r>
            <a:r>
              <a:rPr sz="900" b="1" dirty="0">
                <a:latin typeface="나눔고딕 ExtraBold"/>
                <a:cs typeface="나눔고딕 ExtraBold"/>
              </a:rPr>
              <a:t>총괄</a:t>
            </a:r>
            <a:r>
              <a:rPr sz="900" b="1" spc="-40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매니저</a:t>
            </a:r>
            <a:endParaRPr sz="900" dirty="0">
              <a:latin typeface="나눔고딕 ExtraBold"/>
              <a:cs typeface="나눔고딕 ExtraBold"/>
            </a:endParaRPr>
          </a:p>
          <a:p>
            <a:pPr marL="76200">
              <a:lnSpc>
                <a:spcPct val="100000"/>
              </a:lnSpc>
              <a:spcBef>
                <a:spcPts val="505"/>
              </a:spcBef>
            </a:pPr>
            <a:r>
              <a:rPr sz="900" b="1" dirty="0">
                <a:latin typeface="나눔고딕 ExtraBold"/>
                <a:cs typeface="나눔고딕 ExtraBold"/>
              </a:rPr>
              <a:t>-</a:t>
            </a:r>
            <a:r>
              <a:rPr sz="900" b="1" spc="-40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유재</a:t>
            </a:r>
            <a:r>
              <a:rPr sz="900" b="1" dirty="0">
                <a:latin typeface="나눔고딕 ExtraBold"/>
                <a:cs typeface="나눔고딕 ExtraBold"/>
              </a:rPr>
              <a:t>은</a:t>
            </a:r>
            <a:r>
              <a:rPr sz="900" b="1" spc="-30" dirty="0">
                <a:latin typeface="나눔고딕 ExtraBold"/>
                <a:cs typeface="나눔고딕 ExtraBold"/>
              </a:rPr>
              <a:t> </a:t>
            </a:r>
            <a:r>
              <a:rPr sz="900" b="1" spc="-5" dirty="0">
                <a:latin typeface="나눔고딕 ExtraBold"/>
                <a:cs typeface="나눔고딕 ExtraBold"/>
              </a:rPr>
              <a:t>C</a:t>
            </a:r>
            <a:r>
              <a:rPr sz="900" b="1" dirty="0">
                <a:latin typeface="나눔고딕 ExtraBold"/>
                <a:cs typeface="나눔고딕 ExtraBold"/>
              </a:rPr>
              <a:t>EO</a:t>
            </a:r>
            <a:endParaRPr sz="900" dirty="0">
              <a:latin typeface="나눔고딕 ExtraBold"/>
              <a:cs typeface="나눔고딕 ExtraBold"/>
            </a:endParaRPr>
          </a:p>
        </p:txBody>
      </p:sp>
      <p:sp>
        <p:nvSpPr>
          <p:cNvPr id="42" name="object 42">
            <a:extLst>
              <a:ext uri="{FF2B5EF4-FFF2-40B4-BE49-F238E27FC236}">
                <a16:creationId xmlns:a16="http://schemas.microsoft.com/office/drawing/2014/main" id="{E4343781-63B3-3DF7-5367-8A578DB2EB66}"/>
              </a:ext>
            </a:extLst>
          </p:cNvPr>
          <p:cNvSpPr txBox="1"/>
          <p:nvPr/>
        </p:nvSpPr>
        <p:spPr>
          <a:xfrm>
            <a:off x="7400145" y="1932137"/>
            <a:ext cx="1564215" cy="427990"/>
          </a:xfrm>
          <a:prstGeom prst="rect">
            <a:avLst/>
          </a:prstGeom>
        </p:spPr>
        <p:txBody>
          <a:bodyPr vert="horz" wrap="square" lIns="0" tIns="768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5"/>
              </a:spcBef>
            </a:pPr>
            <a:r>
              <a:rPr sz="900" b="1" spc="5" dirty="0">
                <a:latin typeface="나눔고딕 ExtraBold"/>
                <a:cs typeface="나눔고딕 ExtraBold"/>
              </a:rPr>
              <a:t>컨설</a:t>
            </a:r>
            <a:r>
              <a:rPr sz="900" b="1" dirty="0">
                <a:latin typeface="나눔고딕 ExtraBold"/>
                <a:cs typeface="나눔고딕 ExtraBold"/>
              </a:rPr>
              <a:t>팅</a:t>
            </a:r>
            <a:r>
              <a:rPr sz="900" b="1" spc="-30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프로젝</a:t>
            </a:r>
            <a:r>
              <a:rPr sz="900" b="1" dirty="0">
                <a:latin typeface="나눔고딕 ExtraBold"/>
                <a:cs typeface="나눔고딕 ExtraBold"/>
              </a:rPr>
              <a:t>트</a:t>
            </a:r>
            <a:r>
              <a:rPr sz="900" b="1" spc="-45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총</a:t>
            </a:r>
            <a:r>
              <a:rPr sz="900" b="1" dirty="0">
                <a:latin typeface="나눔고딕 ExtraBold"/>
                <a:cs typeface="나눔고딕 ExtraBold"/>
              </a:rPr>
              <a:t>괄</a:t>
            </a:r>
            <a:r>
              <a:rPr sz="900" b="1" spc="-20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매니저</a:t>
            </a:r>
            <a:endParaRPr sz="900">
              <a:latin typeface="나눔고딕 ExtraBold"/>
              <a:cs typeface="나눔고딕 ExtraBold"/>
            </a:endParaRPr>
          </a:p>
          <a:p>
            <a:pPr marL="76200">
              <a:lnSpc>
                <a:spcPct val="100000"/>
              </a:lnSpc>
              <a:spcBef>
                <a:spcPts val="500"/>
              </a:spcBef>
            </a:pPr>
            <a:r>
              <a:rPr sz="900" b="1" dirty="0">
                <a:latin typeface="나눔고딕 ExtraBold"/>
                <a:cs typeface="나눔고딕 ExtraBold"/>
              </a:rPr>
              <a:t>-</a:t>
            </a:r>
            <a:r>
              <a:rPr sz="900" b="1" spc="-40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유재</a:t>
            </a:r>
            <a:r>
              <a:rPr sz="900" b="1" dirty="0">
                <a:latin typeface="나눔고딕 ExtraBold"/>
                <a:cs typeface="나눔고딕 ExtraBold"/>
              </a:rPr>
              <a:t>은</a:t>
            </a:r>
            <a:r>
              <a:rPr sz="900" b="1" spc="-30" dirty="0">
                <a:latin typeface="나눔고딕 ExtraBold"/>
                <a:cs typeface="나눔고딕 ExtraBold"/>
              </a:rPr>
              <a:t> </a:t>
            </a:r>
            <a:r>
              <a:rPr sz="900" b="1" spc="-5" dirty="0">
                <a:latin typeface="나눔고딕 ExtraBold"/>
                <a:cs typeface="나눔고딕 ExtraBold"/>
              </a:rPr>
              <a:t>C</a:t>
            </a:r>
            <a:r>
              <a:rPr sz="900" b="1" dirty="0">
                <a:latin typeface="나눔고딕 ExtraBold"/>
                <a:cs typeface="나눔고딕 ExtraBold"/>
              </a:rPr>
              <a:t>EO</a:t>
            </a:r>
            <a:endParaRPr sz="900">
              <a:latin typeface="나눔고딕 ExtraBold"/>
              <a:cs typeface="나눔고딕 ExtraBold"/>
            </a:endParaRPr>
          </a:p>
        </p:txBody>
      </p:sp>
      <p:sp>
        <p:nvSpPr>
          <p:cNvPr id="43" name="object 43">
            <a:extLst>
              <a:ext uri="{FF2B5EF4-FFF2-40B4-BE49-F238E27FC236}">
                <a16:creationId xmlns:a16="http://schemas.microsoft.com/office/drawing/2014/main" id="{30C5A0ED-B478-37D4-8FC2-F51A56104E7D}"/>
              </a:ext>
            </a:extLst>
          </p:cNvPr>
          <p:cNvSpPr txBox="1"/>
          <p:nvPr/>
        </p:nvSpPr>
        <p:spPr>
          <a:xfrm>
            <a:off x="4861304" y="3466842"/>
            <a:ext cx="2321081" cy="1428596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0"/>
              </a:spcBef>
            </a:pPr>
            <a:r>
              <a:rPr sz="900" b="1" spc="5" dirty="0">
                <a:latin typeface="나눔고딕 ExtraBold"/>
                <a:cs typeface="나눔고딕 ExtraBold"/>
              </a:rPr>
              <a:t>컨설</a:t>
            </a:r>
            <a:r>
              <a:rPr sz="900" b="1" dirty="0">
                <a:latin typeface="나눔고딕 ExtraBold"/>
                <a:cs typeface="나눔고딕 ExtraBold"/>
              </a:rPr>
              <a:t>팅</a:t>
            </a:r>
            <a:r>
              <a:rPr sz="900" b="1" spc="-55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내용</a:t>
            </a:r>
            <a:endParaRPr sz="900" dirty="0">
              <a:latin typeface="나눔고딕 ExtraBold"/>
              <a:cs typeface="나눔고딕 ExtraBold"/>
            </a:endParaRPr>
          </a:p>
          <a:p>
            <a:pPr marL="82550" indent="-70485">
              <a:lnSpc>
                <a:spcPct val="100000"/>
              </a:lnSpc>
              <a:spcBef>
                <a:spcPts val="300"/>
              </a:spcBef>
              <a:buChar char="-"/>
              <a:tabLst>
                <a:tab pos="83185" algn="l"/>
              </a:tabLst>
            </a:pPr>
            <a:r>
              <a:rPr lang="ko-KR" altLang="en-US" sz="900" b="1" dirty="0">
                <a:latin typeface="나눔고딕 ExtraBold"/>
                <a:cs typeface="나눔고딕 ExtraBold"/>
              </a:rPr>
              <a:t>프랜차이즈 브랜드 분석 및 사업진단컨설팅</a:t>
            </a:r>
            <a:endParaRPr lang="en-US" altLang="ko-KR" sz="900" b="1" dirty="0">
              <a:latin typeface="나눔고딕 ExtraBold"/>
              <a:cs typeface="나눔고딕 ExtraBold"/>
            </a:endParaRPr>
          </a:p>
          <a:p>
            <a:pPr marL="82550" indent="-70485">
              <a:lnSpc>
                <a:spcPct val="100000"/>
              </a:lnSpc>
              <a:spcBef>
                <a:spcPts val="300"/>
              </a:spcBef>
              <a:buChar char="-"/>
              <a:tabLst>
                <a:tab pos="83185" algn="l"/>
              </a:tabLst>
            </a:pPr>
            <a:r>
              <a:rPr lang="ko-KR" altLang="en-US" sz="900" b="1" dirty="0" err="1">
                <a:latin typeface="나눔고딕 ExtraBold"/>
                <a:cs typeface="나눔고딕 ExtraBold"/>
              </a:rPr>
              <a:t>블럭제빵소</a:t>
            </a:r>
            <a:r>
              <a:rPr lang="ko-KR" altLang="en-US" sz="900" b="1" dirty="0">
                <a:latin typeface="나눔고딕 ExtraBold"/>
                <a:cs typeface="나눔고딕 ExtraBold"/>
              </a:rPr>
              <a:t> 브랜드</a:t>
            </a:r>
            <a:endParaRPr lang="en-US" altLang="ko-KR" sz="900" b="1" dirty="0">
              <a:latin typeface="나눔고딕 ExtraBold"/>
              <a:cs typeface="나눔고딕 ExtraBold"/>
            </a:endParaRPr>
          </a:p>
          <a:p>
            <a:pPr marL="82550" indent="-70485">
              <a:lnSpc>
                <a:spcPct val="100000"/>
              </a:lnSpc>
              <a:spcBef>
                <a:spcPts val="300"/>
              </a:spcBef>
              <a:buChar char="-"/>
              <a:tabLst>
                <a:tab pos="83185" algn="l"/>
              </a:tabLst>
            </a:pPr>
            <a:r>
              <a:rPr lang="ko-KR" altLang="en-US" sz="900" b="1" dirty="0" err="1">
                <a:latin typeface="나눔고딕 ExtraBold"/>
                <a:cs typeface="나눔고딕 ExtraBold"/>
              </a:rPr>
              <a:t>밥맛나는세상</a:t>
            </a:r>
            <a:r>
              <a:rPr lang="ko-KR" altLang="en-US" sz="900" b="1" dirty="0">
                <a:latin typeface="나눔고딕 ExtraBold"/>
                <a:cs typeface="나눔고딕 ExtraBold"/>
              </a:rPr>
              <a:t> 브랜드</a:t>
            </a:r>
            <a:endParaRPr lang="en-US" altLang="ko-KR" sz="900" b="1" dirty="0">
              <a:latin typeface="나눔고딕 ExtraBold"/>
              <a:cs typeface="나눔고딕 ExtraBold"/>
            </a:endParaRPr>
          </a:p>
          <a:p>
            <a:pPr marL="82550" indent="-70485">
              <a:lnSpc>
                <a:spcPct val="100000"/>
              </a:lnSpc>
              <a:spcBef>
                <a:spcPts val="300"/>
              </a:spcBef>
              <a:buChar char="-"/>
              <a:tabLst>
                <a:tab pos="83185" algn="l"/>
              </a:tabLst>
            </a:pPr>
            <a:r>
              <a:rPr lang="ko-KR" altLang="en-US" sz="900" b="1" dirty="0" err="1">
                <a:latin typeface="나눔고딕 ExtraBold"/>
                <a:cs typeface="나눔고딕 ExtraBold"/>
              </a:rPr>
              <a:t>가츠린</a:t>
            </a:r>
            <a:r>
              <a:rPr lang="ko-KR" altLang="en-US" sz="900" b="1" dirty="0">
                <a:latin typeface="나눔고딕 ExtraBold"/>
                <a:cs typeface="나눔고딕 ExtraBold"/>
              </a:rPr>
              <a:t> </a:t>
            </a:r>
            <a:r>
              <a:rPr lang="ko-KR" altLang="en-US" sz="900" b="1" dirty="0" err="1">
                <a:latin typeface="나눔고딕 ExtraBold"/>
                <a:cs typeface="나눔고딕 ExtraBold"/>
              </a:rPr>
              <a:t>돈까스</a:t>
            </a:r>
            <a:r>
              <a:rPr lang="ko-KR" altLang="en-US" sz="900" b="1" dirty="0">
                <a:latin typeface="나눔고딕 ExtraBold"/>
                <a:cs typeface="나눔고딕 ExtraBold"/>
              </a:rPr>
              <a:t> 브랜드</a:t>
            </a:r>
            <a:endParaRPr lang="en-US" altLang="ko-KR" sz="900" b="1" dirty="0">
              <a:latin typeface="나눔고딕 ExtraBold"/>
              <a:cs typeface="나눔고딕 ExtraBold"/>
            </a:endParaRPr>
          </a:p>
          <a:p>
            <a:pPr marL="82550" indent="-70485">
              <a:lnSpc>
                <a:spcPct val="100000"/>
              </a:lnSpc>
              <a:spcBef>
                <a:spcPts val="300"/>
              </a:spcBef>
              <a:buChar char="-"/>
              <a:tabLst>
                <a:tab pos="83185" algn="l"/>
              </a:tabLst>
            </a:pPr>
            <a:r>
              <a:rPr lang="ko-KR" altLang="en-US" sz="900" b="1" dirty="0" err="1">
                <a:latin typeface="나눔고딕 ExtraBold"/>
                <a:cs typeface="나눔고딕 ExtraBold"/>
              </a:rPr>
              <a:t>야끼텐</a:t>
            </a:r>
            <a:r>
              <a:rPr lang="ko-KR" altLang="en-US" sz="900" b="1" dirty="0">
                <a:latin typeface="나눔고딕 ExtraBold"/>
                <a:cs typeface="나눔고딕 ExtraBold"/>
              </a:rPr>
              <a:t> 철판요리 브랜드</a:t>
            </a:r>
            <a:endParaRPr lang="en-US" altLang="ko-KR" sz="900" b="1" dirty="0">
              <a:latin typeface="나눔고딕 ExtraBold"/>
              <a:cs typeface="나눔고딕 ExtraBold"/>
            </a:endParaRPr>
          </a:p>
          <a:p>
            <a:pPr marL="82550" indent="-70485">
              <a:lnSpc>
                <a:spcPct val="100000"/>
              </a:lnSpc>
              <a:spcBef>
                <a:spcPts val="300"/>
              </a:spcBef>
              <a:buChar char="-"/>
              <a:tabLst>
                <a:tab pos="83185" algn="l"/>
              </a:tabLst>
            </a:pPr>
            <a:r>
              <a:rPr lang="ko-KR" altLang="en-US" sz="900" b="1" dirty="0" err="1">
                <a:latin typeface="나눔고딕 ExtraBold"/>
                <a:cs typeface="나눔고딕 ExtraBold"/>
              </a:rPr>
              <a:t>김밥제일가</a:t>
            </a:r>
            <a:r>
              <a:rPr lang="ko-KR" altLang="en-US" sz="900" b="1" dirty="0">
                <a:latin typeface="나눔고딕 ExtraBold"/>
                <a:cs typeface="나눔고딕 ExtraBold"/>
              </a:rPr>
              <a:t> 브랜드</a:t>
            </a:r>
            <a:endParaRPr lang="en-US" altLang="ko-KR" sz="900" b="1" dirty="0">
              <a:latin typeface="나눔고딕 ExtraBold"/>
              <a:cs typeface="나눔고딕 ExtraBold"/>
            </a:endParaRPr>
          </a:p>
          <a:p>
            <a:pPr marL="82550" indent="-70485">
              <a:lnSpc>
                <a:spcPct val="100000"/>
              </a:lnSpc>
              <a:spcBef>
                <a:spcPts val="300"/>
              </a:spcBef>
              <a:buChar char="-"/>
              <a:tabLst>
                <a:tab pos="83185" algn="l"/>
              </a:tabLst>
            </a:pPr>
            <a:endParaRPr sz="900" dirty="0">
              <a:latin typeface="나눔고딕 ExtraBold"/>
              <a:cs typeface="나눔고딕 ExtraBold"/>
            </a:endParaRPr>
          </a:p>
        </p:txBody>
      </p:sp>
      <p:sp>
        <p:nvSpPr>
          <p:cNvPr id="44" name="object 44">
            <a:extLst>
              <a:ext uri="{FF2B5EF4-FFF2-40B4-BE49-F238E27FC236}">
                <a16:creationId xmlns:a16="http://schemas.microsoft.com/office/drawing/2014/main" id="{20F5C852-F7E6-2D08-8FD1-8DD3CB118291}"/>
              </a:ext>
            </a:extLst>
          </p:cNvPr>
          <p:cNvSpPr txBox="1"/>
          <p:nvPr/>
        </p:nvSpPr>
        <p:spPr>
          <a:xfrm>
            <a:off x="4728971" y="2788399"/>
            <a:ext cx="401320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20" dirty="0">
                <a:latin typeface="나눔고딕 ExtraBold"/>
                <a:cs typeface="나눔고딕 ExtraBold"/>
              </a:rPr>
              <a:t>20</a:t>
            </a:r>
            <a:r>
              <a:rPr lang="en-US" sz="900" b="1" spc="-20" dirty="0">
                <a:latin typeface="나눔고딕 ExtraBold"/>
                <a:cs typeface="나눔고딕 ExtraBold"/>
              </a:rPr>
              <a:t>24</a:t>
            </a:r>
            <a:r>
              <a:rPr sz="900" b="1" dirty="0">
                <a:latin typeface="나눔고딕 ExtraBold"/>
                <a:cs typeface="나눔고딕 ExtraBold"/>
              </a:rPr>
              <a:t>년</a:t>
            </a:r>
            <a:endParaRPr sz="900" dirty="0">
              <a:latin typeface="나눔고딕 ExtraBold"/>
              <a:cs typeface="나눔고딕 ExtraBold"/>
            </a:endParaRPr>
          </a:p>
        </p:txBody>
      </p:sp>
      <p:sp>
        <p:nvSpPr>
          <p:cNvPr id="45" name="object 45">
            <a:extLst>
              <a:ext uri="{FF2B5EF4-FFF2-40B4-BE49-F238E27FC236}">
                <a16:creationId xmlns:a16="http://schemas.microsoft.com/office/drawing/2014/main" id="{61003BC5-CB57-A97A-B9C6-DECD230B905C}"/>
              </a:ext>
            </a:extLst>
          </p:cNvPr>
          <p:cNvSpPr txBox="1"/>
          <p:nvPr/>
        </p:nvSpPr>
        <p:spPr>
          <a:xfrm>
            <a:off x="7385049" y="3912146"/>
            <a:ext cx="1495679" cy="427990"/>
          </a:xfrm>
          <a:prstGeom prst="rect">
            <a:avLst/>
          </a:prstGeom>
        </p:spPr>
        <p:txBody>
          <a:bodyPr vert="horz" wrap="square" lIns="0" tIns="768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5"/>
              </a:spcBef>
            </a:pPr>
            <a:r>
              <a:rPr sz="900" b="1" dirty="0">
                <a:latin typeface="나눔고딕 ExtraBold"/>
                <a:cs typeface="나눔고딕 ExtraBold"/>
              </a:rPr>
              <a:t>컨설팅</a:t>
            </a:r>
            <a:r>
              <a:rPr sz="900" b="1" spc="-50" dirty="0">
                <a:latin typeface="나눔고딕 ExtraBold"/>
                <a:cs typeface="나눔고딕 ExtraBold"/>
              </a:rPr>
              <a:t> </a:t>
            </a:r>
            <a:r>
              <a:rPr sz="900" b="1" dirty="0">
                <a:latin typeface="나눔고딕 ExtraBold"/>
                <a:cs typeface="나눔고딕 ExtraBold"/>
              </a:rPr>
              <a:t>프로젝트</a:t>
            </a:r>
            <a:r>
              <a:rPr sz="900" b="1" spc="-60" dirty="0">
                <a:latin typeface="나눔고딕 ExtraBold"/>
                <a:cs typeface="나눔고딕 ExtraBold"/>
              </a:rPr>
              <a:t> </a:t>
            </a:r>
            <a:r>
              <a:rPr sz="900" b="1" dirty="0">
                <a:latin typeface="나눔고딕 ExtraBold"/>
                <a:cs typeface="나눔고딕 ExtraBold"/>
              </a:rPr>
              <a:t>총괄</a:t>
            </a:r>
            <a:r>
              <a:rPr sz="900" b="1" spc="-40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매니저</a:t>
            </a:r>
            <a:endParaRPr sz="900" dirty="0">
              <a:latin typeface="나눔고딕 ExtraBold"/>
              <a:cs typeface="나눔고딕 ExtraBold"/>
            </a:endParaRPr>
          </a:p>
          <a:p>
            <a:pPr marL="76200">
              <a:lnSpc>
                <a:spcPct val="100000"/>
              </a:lnSpc>
              <a:spcBef>
                <a:spcPts val="500"/>
              </a:spcBef>
            </a:pPr>
            <a:r>
              <a:rPr sz="900" b="1" dirty="0">
                <a:latin typeface="나눔고딕 ExtraBold"/>
                <a:cs typeface="나눔고딕 ExtraBold"/>
              </a:rPr>
              <a:t>-</a:t>
            </a:r>
            <a:r>
              <a:rPr sz="900" b="1" spc="-40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유재</a:t>
            </a:r>
            <a:r>
              <a:rPr sz="900" b="1" dirty="0">
                <a:latin typeface="나눔고딕 ExtraBold"/>
                <a:cs typeface="나눔고딕 ExtraBold"/>
              </a:rPr>
              <a:t>은</a:t>
            </a:r>
            <a:r>
              <a:rPr sz="900" b="1" spc="-30" dirty="0">
                <a:latin typeface="나눔고딕 ExtraBold"/>
                <a:cs typeface="나눔고딕 ExtraBold"/>
              </a:rPr>
              <a:t> </a:t>
            </a:r>
            <a:r>
              <a:rPr sz="900" b="1" spc="-5" dirty="0">
                <a:latin typeface="나눔고딕 ExtraBold"/>
                <a:cs typeface="나눔고딕 ExtraBold"/>
              </a:rPr>
              <a:t>C</a:t>
            </a:r>
            <a:r>
              <a:rPr sz="900" b="1" dirty="0">
                <a:latin typeface="나눔고딕 ExtraBold"/>
                <a:cs typeface="나눔고딕 ExtraBold"/>
              </a:rPr>
              <a:t>EO</a:t>
            </a:r>
            <a:endParaRPr sz="900" dirty="0">
              <a:latin typeface="나눔고딕 ExtraBold"/>
              <a:cs typeface="나눔고딕 ExtraBold"/>
            </a:endParaRPr>
          </a:p>
        </p:txBody>
      </p:sp>
      <p:sp>
        <p:nvSpPr>
          <p:cNvPr id="49" name="object 49">
            <a:extLst>
              <a:ext uri="{FF2B5EF4-FFF2-40B4-BE49-F238E27FC236}">
                <a16:creationId xmlns:a16="http://schemas.microsoft.com/office/drawing/2014/main" id="{B624630D-51D0-8110-05CB-E78B08B96F97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pPr marL="38100">
                <a:lnSpc>
                  <a:spcPct val="100000"/>
                </a:lnSpc>
                <a:spcBef>
                  <a:spcPts val="40"/>
                </a:spcBef>
              </a:pPr>
              <a:t>45</a:t>
            </a:fld>
            <a:endParaRPr dirty="0"/>
          </a:p>
        </p:txBody>
      </p:sp>
      <p:sp>
        <p:nvSpPr>
          <p:cNvPr id="60" name="object 2">
            <a:extLst>
              <a:ext uri="{FF2B5EF4-FFF2-40B4-BE49-F238E27FC236}">
                <a16:creationId xmlns:a16="http://schemas.microsoft.com/office/drawing/2014/main" id="{557137C9-0914-1998-F26A-C878AB5F058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37025" y="260648"/>
            <a:ext cx="3796961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ko-KR" altLang="en-US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프랜차이즈 기업 </a:t>
            </a:r>
            <a:r>
              <a:rPr dirty="0" err="1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컨설팅</a:t>
            </a:r>
            <a:r>
              <a:rPr spc="-14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주요실적</a:t>
            </a:r>
          </a:p>
        </p:txBody>
      </p:sp>
      <p:grpSp>
        <p:nvGrpSpPr>
          <p:cNvPr id="61" name="object 3">
            <a:extLst>
              <a:ext uri="{FF2B5EF4-FFF2-40B4-BE49-F238E27FC236}">
                <a16:creationId xmlns:a16="http://schemas.microsoft.com/office/drawing/2014/main" id="{32E5C960-19CF-84CD-03D3-A3389E751AA6}"/>
              </a:ext>
            </a:extLst>
          </p:cNvPr>
          <p:cNvGrpSpPr/>
          <p:nvPr/>
        </p:nvGrpSpPr>
        <p:grpSpPr>
          <a:xfrm>
            <a:off x="251459" y="650763"/>
            <a:ext cx="8327390" cy="42545"/>
            <a:chOff x="251459" y="650763"/>
            <a:chExt cx="8327390" cy="42545"/>
          </a:xfrm>
        </p:grpSpPr>
        <p:sp>
          <p:nvSpPr>
            <p:cNvPr id="62" name="object 4">
              <a:extLst>
                <a:ext uri="{FF2B5EF4-FFF2-40B4-BE49-F238E27FC236}">
                  <a16:creationId xmlns:a16="http://schemas.microsoft.com/office/drawing/2014/main" id="{145AEBD5-2362-79A5-4C4A-7DDA4F60E506}"/>
                </a:ext>
              </a:extLst>
            </p:cNvPr>
            <p:cNvSpPr/>
            <p:nvPr/>
          </p:nvSpPr>
          <p:spPr>
            <a:xfrm>
              <a:off x="2816352" y="650763"/>
              <a:ext cx="5762625" cy="42545"/>
            </a:xfrm>
            <a:custGeom>
              <a:avLst/>
              <a:gdLst/>
              <a:ahLst/>
              <a:cxnLst/>
              <a:rect l="l" t="t" r="r" b="b"/>
              <a:pathLst>
                <a:path w="5762625" h="42545">
                  <a:moveTo>
                    <a:pt x="5762244" y="0"/>
                  </a:moveTo>
                  <a:lnTo>
                    <a:pt x="0" y="0"/>
                  </a:lnTo>
                  <a:lnTo>
                    <a:pt x="0" y="42402"/>
                  </a:lnTo>
                  <a:lnTo>
                    <a:pt x="5762244" y="42402"/>
                  </a:lnTo>
                  <a:lnTo>
                    <a:pt x="5762244" y="0"/>
                  </a:lnTo>
                  <a:close/>
                </a:path>
              </a:pathLst>
            </a:custGeom>
            <a:solidFill>
              <a:srgbClr val="E6EB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5">
              <a:extLst>
                <a:ext uri="{FF2B5EF4-FFF2-40B4-BE49-F238E27FC236}">
                  <a16:creationId xmlns:a16="http://schemas.microsoft.com/office/drawing/2014/main" id="{1907AF13-7C0D-AC90-6D42-4E41689250A5}"/>
                </a:ext>
              </a:extLst>
            </p:cNvPr>
            <p:cNvSpPr/>
            <p:nvPr/>
          </p:nvSpPr>
          <p:spPr>
            <a:xfrm>
              <a:off x="251459" y="650763"/>
              <a:ext cx="2688590" cy="42545"/>
            </a:xfrm>
            <a:custGeom>
              <a:avLst/>
              <a:gdLst/>
              <a:ahLst/>
              <a:cxnLst/>
              <a:rect l="l" t="t" r="r" b="b"/>
              <a:pathLst>
                <a:path w="2688590" h="42545">
                  <a:moveTo>
                    <a:pt x="2688082" y="0"/>
                  </a:moveTo>
                  <a:lnTo>
                    <a:pt x="0" y="0"/>
                  </a:lnTo>
                  <a:lnTo>
                    <a:pt x="0" y="42402"/>
                  </a:lnTo>
                  <a:lnTo>
                    <a:pt x="2688082" y="42402"/>
                  </a:lnTo>
                  <a:lnTo>
                    <a:pt x="2688082" y="0"/>
                  </a:lnTo>
                  <a:close/>
                </a:path>
              </a:pathLst>
            </a:custGeom>
            <a:solidFill>
              <a:srgbClr val="93B3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4" name="그림 3" descr="텍스트, 폰트, 상징, 디자인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AB2A329B-23D3-C422-040B-AD3026883D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1862" y="966635"/>
            <a:ext cx="952500" cy="952500"/>
          </a:xfrm>
          <a:prstGeom prst="rect">
            <a:avLst/>
          </a:prstGeom>
        </p:spPr>
      </p:pic>
      <p:pic>
        <p:nvPicPr>
          <p:cNvPr id="6" name="그림 5" descr="그래픽, 원, 로고, 디자인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3D678312-8E9C-9098-13F0-6790389C31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1812" y="1011812"/>
            <a:ext cx="841384" cy="841384"/>
          </a:xfrm>
          <a:prstGeom prst="rect">
            <a:avLst/>
          </a:prstGeom>
        </p:spPr>
      </p:pic>
      <p:sp>
        <p:nvSpPr>
          <p:cNvPr id="8" name="object 14">
            <a:extLst>
              <a:ext uri="{FF2B5EF4-FFF2-40B4-BE49-F238E27FC236}">
                <a16:creationId xmlns:a16="http://schemas.microsoft.com/office/drawing/2014/main" id="{6932C5B1-E40C-C491-75DD-1973250BEAC4}"/>
              </a:ext>
            </a:extLst>
          </p:cNvPr>
          <p:cNvSpPr/>
          <p:nvPr/>
        </p:nvSpPr>
        <p:spPr>
          <a:xfrm>
            <a:off x="4662871" y="851190"/>
            <a:ext cx="4276090" cy="1723389"/>
          </a:xfrm>
          <a:custGeom>
            <a:avLst/>
            <a:gdLst/>
            <a:ahLst/>
            <a:cxnLst/>
            <a:rect l="l" t="t" r="r" b="b"/>
            <a:pathLst>
              <a:path w="4276090" h="1723389">
                <a:moveTo>
                  <a:pt x="0" y="1723136"/>
                </a:moveTo>
                <a:lnTo>
                  <a:pt x="4276090" y="1723136"/>
                </a:lnTo>
                <a:lnTo>
                  <a:pt x="4276090" y="0"/>
                </a:lnTo>
                <a:lnTo>
                  <a:pt x="0" y="0"/>
                </a:lnTo>
                <a:lnTo>
                  <a:pt x="0" y="1723136"/>
                </a:lnTo>
                <a:close/>
              </a:path>
            </a:pathLst>
          </a:custGeom>
          <a:ln w="28955">
            <a:solidFill>
              <a:srgbClr val="E6EBF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그림 17" descr="텍스트, 폰트, 로고, 그래픽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4982BD71-D019-2214-2861-7E490BBF47A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3193" y="2840356"/>
            <a:ext cx="974814" cy="974814"/>
          </a:xfrm>
          <a:prstGeom prst="rect">
            <a:avLst/>
          </a:prstGeom>
        </p:spPr>
      </p:pic>
      <p:sp>
        <p:nvSpPr>
          <p:cNvPr id="19" name="object 36">
            <a:extLst>
              <a:ext uri="{FF2B5EF4-FFF2-40B4-BE49-F238E27FC236}">
                <a16:creationId xmlns:a16="http://schemas.microsoft.com/office/drawing/2014/main" id="{B28D11A3-1EDE-98E5-1FA3-6B7F86845006}"/>
              </a:ext>
            </a:extLst>
          </p:cNvPr>
          <p:cNvSpPr txBox="1"/>
          <p:nvPr/>
        </p:nvSpPr>
        <p:spPr>
          <a:xfrm>
            <a:off x="4906506" y="1268760"/>
            <a:ext cx="2329790" cy="431528"/>
          </a:xfrm>
          <a:prstGeom prst="rect">
            <a:avLst/>
          </a:prstGeom>
        </p:spPr>
        <p:txBody>
          <a:bodyPr vert="horz" wrap="square" lIns="0" tIns="768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5"/>
              </a:spcBef>
            </a:pPr>
            <a:r>
              <a:rPr lang="ko-KR" altLang="en-US" sz="900" b="1" spc="5" dirty="0">
                <a:latin typeface="나눔고딕 ExtraBold"/>
                <a:cs typeface="나눔고딕 ExtraBold"/>
              </a:rPr>
              <a:t>한국신용데이터</a:t>
            </a:r>
            <a:r>
              <a:rPr lang="en-US" altLang="ko-KR" sz="900" b="1" spc="5" dirty="0">
                <a:latin typeface="나눔고딕 ExtraBold"/>
                <a:cs typeface="나눔고딕 ExtraBold"/>
              </a:rPr>
              <a:t>(</a:t>
            </a:r>
            <a:r>
              <a:rPr lang="ko-KR" altLang="en-US" sz="900" b="1" spc="5" dirty="0" err="1">
                <a:latin typeface="나눔고딕 ExtraBold"/>
                <a:cs typeface="나눔고딕 ExtraBold"/>
              </a:rPr>
              <a:t>유니콘</a:t>
            </a:r>
            <a:r>
              <a:rPr lang="ko-KR" altLang="en-US" sz="900" b="1" spc="5" dirty="0">
                <a:latin typeface="나눔고딕 ExtraBold"/>
                <a:cs typeface="나눔고딕 ExtraBold"/>
              </a:rPr>
              <a:t> 기업</a:t>
            </a:r>
            <a:r>
              <a:rPr lang="en-US" altLang="ko-KR" sz="900" b="1" spc="5" dirty="0">
                <a:latin typeface="나눔고딕 ExtraBold"/>
                <a:cs typeface="나눔고딕 ExtraBold"/>
              </a:rPr>
              <a:t>)</a:t>
            </a:r>
          </a:p>
          <a:p>
            <a:pPr marL="12700">
              <a:lnSpc>
                <a:spcPct val="100000"/>
              </a:lnSpc>
              <a:spcBef>
                <a:spcPts val="605"/>
              </a:spcBef>
            </a:pPr>
            <a:r>
              <a:rPr lang="ko-KR" altLang="en-US" sz="900" b="1" spc="5" dirty="0" err="1">
                <a:latin typeface="나눔고딕 ExtraBold"/>
                <a:cs typeface="나눔고딕 ExtraBold"/>
              </a:rPr>
              <a:t>캐쉬노트</a:t>
            </a:r>
            <a:endParaRPr sz="900" dirty="0">
              <a:latin typeface="나눔고딕 ExtraBold"/>
              <a:cs typeface="나눔고딕 ExtraBold"/>
            </a:endParaRPr>
          </a:p>
        </p:txBody>
      </p:sp>
      <p:sp>
        <p:nvSpPr>
          <p:cNvPr id="20" name="object 36">
            <a:extLst>
              <a:ext uri="{FF2B5EF4-FFF2-40B4-BE49-F238E27FC236}">
                <a16:creationId xmlns:a16="http://schemas.microsoft.com/office/drawing/2014/main" id="{4AB68159-365B-1C29-286E-60250F9E0B3F}"/>
              </a:ext>
            </a:extLst>
          </p:cNvPr>
          <p:cNvSpPr txBox="1"/>
          <p:nvPr/>
        </p:nvSpPr>
        <p:spPr>
          <a:xfrm>
            <a:off x="466307" y="1169072"/>
            <a:ext cx="2329790" cy="216085"/>
          </a:xfrm>
          <a:prstGeom prst="rect">
            <a:avLst/>
          </a:prstGeom>
        </p:spPr>
        <p:txBody>
          <a:bodyPr vert="horz" wrap="square" lIns="0" tIns="768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5"/>
              </a:spcBef>
            </a:pPr>
            <a:r>
              <a:rPr lang="ko-KR" altLang="en-US" sz="900" b="1" spc="5" dirty="0" err="1">
                <a:latin typeface="나눔고딕 ExtraBold"/>
                <a:cs typeface="나눔고딕 ExtraBold"/>
              </a:rPr>
              <a:t>우슴</a:t>
            </a:r>
            <a:endParaRPr sz="900" dirty="0">
              <a:latin typeface="나눔고딕 ExtraBold"/>
              <a:cs typeface="나눔고딕 ExtraBold"/>
            </a:endParaRPr>
          </a:p>
        </p:txBody>
      </p:sp>
      <p:sp>
        <p:nvSpPr>
          <p:cNvPr id="21" name="object 36">
            <a:extLst>
              <a:ext uri="{FF2B5EF4-FFF2-40B4-BE49-F238E27FC236}">
                <a16:creationId xmlns:a16="http://schemas.microsoft.com/office/drawing/2014/main" id="{F11C85E5-E88A-B1E4-6077-DD13C8B6A207}"/>
              </a:ext>
            </a:extLst>
          </p:cNvPr>
          <p:cNvSpPr txBox="1"/>
          <p:nvPr/>
        </p:nvSpPr>
        <p:spPr>
          <a:xfrm>
            <a:off x="4858795" y="3108898"/>
            <a:ext cx="2329790" cy="216085"/>
          </a:xfrm>
          <a:prstGeom prst="rect">
            <a:avLst/>
          </a:prstGeom>
        </p:spPr>
        <p:txBody>
          <a:bodyPr vert="horz" wrap="square" lIns="0" tIns="768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5"/>
              </a:spcBef>
            </a:pPr>
            <a:r>
              <a:rPr lang="ko-KR" altLang="en-US" sz="900" b="1" spc="5" dirty="0" err="1">
                <a:latin typeface="나눔고딕 ExtraBold"/>
                <a:cs typeface="나눔고딕 ExtraBold"/>
              </a:rPr>
              <a:t>웰킵스그룹</a:t>
            </a:r>
            <a:endParaRPr sz="900" dirty="0">
              <a:latin typeface="나눔고딕 ExtraBold"/>
              <a:cs typeface="나눔고딕 ExtraBold"/>
            </a:endParaRPr>
          </a:p>
        </p:txBody>
      </p:sp>
      <p:sp>
        <p:nvSpPr>
          <p:cNvPr id="9" name="object 10">
            <a:extLst>
              <a:ext uri="{FF2B5EF4-FFF2-40B4-BE49-F238E27FC236}">
                <a16:creationId xmlns:a16="http://schemas.microsoft.com/office/drawing/2014/main" id="{800E394E-FEB5-5469-F687-80A6A65B746E}"/>
              </a:ext>
            </a:extLst>
          </p:cNvPr>
          <p:cNvSpPr/>
          <p:nvPr/>
        </p:nvSpPr>
        <p:spPr>
          <a:xfrm>
            <a:off x="253998" y="2688254"/>
            <a:ext cx="4276090" cy="3767172"/>
          </a:xfrm>
          <a:custGeom>
            <a:avLst/>
            <a:gdLst/>
            <a:ahLst/>
            <a:cxnLst/>
            <a:rect l="l" t="t" r="r" b="b"/>
            <a:pathLst>
              <a:path w="4276090" h="1723389">
                <a:moveTo>
                  <a:pt x="0" y="1723136"/>
                </a:moveTo>
                <a:lnTo>
                  <a:pt x="4276090" y="1723136"/>
                </a:lnTo>
                <a:lnTo>
                  <a:pt x="4276090" y="0"/>
                </a:lnTo>
                <a:lnTo>
                  <a:pt x="0" y="0"/>
                </a:lnTo>
                <a:lnTo>
                  <a:pt x="0" y="1723136"/>
                </a:lnTo>
                <a:close/>
              </a:path>
            </a:pathLst>
          </a:custGeom>
          <a:ln w="28955">
            <a:solidFill>
              <a:srgbClr val="E6EBF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EA1A886F-0C2F-E967-ACAA-EC1138A4D1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7692" y="2906519"/>
            <a:ext cx="1261694" cy="986633"/>
          </a:xfrm>
          <a:prstGeom prst="rect">
            <a:avLst/>
          </a:prstGeom>
        </p:spPr>
      </p:pic>
      <p:sp>
        <p:nvSpPr>
          <p:cNvPr id="11" name="object 27">
            <a:extLst>
              <a:ext uri="{FF2B5EF4-FFF2-40B4-BE49-F238E27FC236}">
                <a16:creationId xmlns:a16="http://schemas.microsoft.com/office/drawing/2014/main" id="{9604716D-6A45-46A3-120F-9ADDEBAC2DB5}"/>
              </a:ext>
            </a:extLst>
          </p:cNvPr>
          <p:cNvSpPr txBox="1"/>
          <p:nvPr/>
        </p:nvSpPr>
        <p:spPr>
          <a:xfrm>
            <a:off x="464971" y="2970765"/>
            <a:ext cx="1261694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15" dirty="0">
                <a:latin typeface="나눔고딕 ExtraBold"/>
                <a:cs typeface="나눔고딕 ExtraBold"/>
              </a:rPr>
              <a:t>202</a:t>
            </a:r>
            <a:r>
              <a:rPr lang="en-US" sz="900" b="1" spc="-25" dirty="0">
                <a:latin typeface="나눔고딕 ExtraBold"/>
                <a:cs typeface="나눔고딕 ExtraBold"/>
              </a:rPr>
              <a:t>4</a:t>
            </a:r>
            <a:r>
              <a:rPr sz="900" b="1" dirty="0">
                <a:latin typeface="나눔고딕 ExtraBold"/>
                <a:cs typeface="나눔고딕 ExtraBold"/>
              </a:rPr>
              <a:t>년</a:t>
            </a:r>
            <a:r>
              <a:rPr lang="en-US" sz="900" b="1" dirty="0">
                <a:latin typeface="나눔고딕 ExtraBold"/>
                <a:cs typeface="나눔고딕 ExtraBold"/>
              </a:rPr>
              <a:t>  </a:t>
            </a:r>
            <a:r>
              <a:rPr lang="ko-KR" altLang="en-US" sz="900" b="1" dirty="0">
                <a:latin typeface="나눔고딕 ExtraBold"/>
                <a:cs typeface="나눔고딕 ExtraBold"/>
              </a:rPr>
              <a:t> </a:t>
            </a:r>
            <a:endParaRPr sz="900" dirty="0">
              <a:latin typeface="나눔고딕 ExtraBold"/>
              <a:cs typeface="나눔고딕 ExtraBold"/>
            </a:endParaRPr>
          </a:p>
        </p:txBody>
      </p:sp>
      <p:sp>
        <p:nvSpPr>
          <p:cNvPr id="14" name="object 28">
            <a:extLst>
              <a:ext uri="{FF2B5EF4-FFF2-40B4-BE49-F238E27FC236}">
                <a16:creationId xmlns:a16="http://schemas.microsoft.com/office/drawing/2014/main" id="{3C71625C-EF21-26F8-8139-2F8B80765C72}"/>
              </a:ext>
            </a:extLst>
          </p:cNvPr>
          <p:cNvSpPr txBox="1"/>
          <p:nvPr/>
        </p:nvSpPr>
        <p:spPr>
          <a:xfrm>
            <a:off x="423608" y="3274144"/>
            <a:ext cx="2156395" cy="951543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0"/>
              </a:spcBef>
            </a:pPr>
            <a:r>
              <a:rPr sz="900" b="1" spc="5" dirty="0">
                <a:latin typeface="나눔고딕 ExtraBold"/>
                <a:cs typeface="나눔고딕 ExtraBold"/>
              </a:rPr>
              <a:t>컨설</a:t>
            </a:r>
            <a:r>
              <a:rPr sz="900" b="1" dirty="0">
                <a:latin typeface="나눔고딕 ExtraBold"/>
                <a:cs typeface="나눔고딕 ExtraBold"/>
              </a:rPr>
              <a:t>팅</a:t>
            </a:r>
            <a:r>
              <a:rPr sz="900" b="1" spc="-60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내용</a:t>
            </a:r>
            <a:endParaRPr sz="900" dirty="0">
              <a:latin typeface="나눔고딕 ExtraBold"/>
              <a:cs typeface="나눔고딕 ExtraBold"/>
            </a:endParaRPr>
          </a:p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sz="900" b="1" dirty="0">
                <a:latin typeface="나눔고딕 ExtraBold"/>
                <a:cs typeface="나눔고딕 ExtraBold"/>
              </a:rPr>
              <a:t>-</a:t>
            </a:r>
            <a:r>
              <a:rPr lang="en-US" sz="900" b="1" dirty="0">
                <a:latin typeface="나눔고딕 ExtraBold"/>
                <a:cs typeface="나눔고딕 ExtraBold"/>
              </a:rPr>
              <a:t> </a:t>
            </a:r>
            <a:r>
              <a:rPr lang="ko-KR" altLang="en-US" sz="850" b="1" dirty="0">
                <a:latin typeface="나눔고딕 ExtraBold"/>
                <a:cs typeface="나눔고딕 ExtraBold"/>
              </a:rPr>
              <a:t>진성 민속촌 </a:t>
            </a:r>
            <a:r>
              <a:rPr lang="ko-KR" altLang="en-US" sz="850" b="1" dirty="0" err="1">
                <a:latin typeface="나눔고딕 ExtraBold"/>
                <a:cs typeface="나눔고딕 ExtraBold"/>
              </a:rPr>
              <a:t>김치감자탕</a:t>
            </a:r>
            <a:r>
              <a:rPr lang="ko-KR" altLang="en-US" sz="850" b="1" dirty="0">
                <a:latin typeface="나눔고딕 ExtraBold"/>
                <a:cs typeface="나눔고딕 ExtraBold"/>
              </a:rPr>
              <a:t> 프랜차이즈 콘셉트 기획컨설팅</a:t>
            </a:r>
            <a:br>
              <a:rPr lang="en-US" altLang="ko-KR" sz="900" b="1" dirty="0">
                <a:latin typeface="나눔고딕 ExtraBold"/>
                <a:cs typeface="나눔고딕 ExtraBold"/>
              </a:rPr>
            </a:br>
            <a:r>
              <a:rPr lang="en-US" altLang="ko-KR" sz="900" b="1" dirty="0">
                <a:latin typeface="나눔고딕 ExtraBold"/>
                <a:cs typeface="나눔고딕 ExtraBold"/>
              </a:rPr>
              <a:t>- </a:t>
            </a:r>
            <a:r>
              <a:rPr lang="ko-KR" altLang="en-US" sz="900" b="1" dirty="0">
                <a:latin typeface="나눔고딕 ExtraBold"/>
                <a:cs typeface="나눔고딕 ExtraBold"/>
              </a:rPr>
              <a:t>사업전략컨설팅 </a:t>
            </a:r>
            <a:r>
              <a:rPr lang="en-US" altLang="ko-KR" sz="900" b="1" dirty="0">
                <a:latin typeface="나눔고딕 ExtraBold"/>
                <a:cs typeface="나눔고딕 ExtraBold"/>
              </a:rPr>
              <a:t>&amp; </a:t>
            </a:r>
            <a:r>
              <a:rPr lang="ko-KR" altLang="en-US" sz="900" b="1" dirty="0">
                <a:latin typeface="나눔고딕 ExtraBold"/>
                <a:cs typeface="나눔고딕 ExtraBold"/>
              </a:rPr>
              <a:t>시스템구축 </a:t>
            </a:r>
            <a:br>
              <a:rPr lang="en-US" altLang="ko-KR" sz="900" b="1" dirty="0">
                <a:latin typeface="나눔고딕 ExtraBold"/>
                <a:cs typeface="나눔고딕 ExtraBold"/>
              </a:rPr>
            </a:br>
            <a:r>
              <a:rPr lang="en-US" altLang="ko-KR" sz="900" b="1" dirty="0">
                <a:latin typeface="나눔고딕 ExtraBold"/>
                <a:cs typeface="나눔고딕 ExtraBold"/>
              </a:rPr>
              <a:t>- </a:t>
            </a:r>
            <a:r>
              <a:rPr lang="ko-KR" altLang="en-US" sz="900" b="1" dirty="0">
                <a:latin typeface="나눔고딕 ExtraBold"/>
                <a:cs typeface="나눔고딕 ExtraBold"/>
              </a:rPr>
              <a:t>본사 </a:t>
            </a:r>
            <a:r>
              <a:rPr lang="en-US" altLang="ko-KR" sz="900" b="1" dirty="0">
                <a:latin typeface="나눔고딕 ExtraBold"/>
                <a:cs typeface="나눔고딕 ExtraBold"/>
              </a:rPr>
              <a:t> </a:t>
            </a:r>
            <a:r>
              <a:rPr lang="ko-KR" altLang="en-US" sz="900" b="1" dirty="0" err="1">
                <a:latin typeface="나눔고딕 ExtraBold"/>
                <a:cs typeface="나눔고딕 ExtraBold"/>
              </a:rPr>
              <a:t>인큐베이팅</a:t>
            </a:r>
            <a:r>
              <a:rPr lang="ko-KR" altLang="en-US" sz="900" b="1" dirty="0">
                <a:latin typeface="나눔고딕 ExtraBold"/>
                <a:cs typeface="나눔고딕 ExtraBold"/>
              </a:rPr>
              <a:t> </a:t>
            </a:r>
            <a:endParaRPr lang="en-US" altLang="ko-KR" sz="900" b="1" dirty="0">
              <a:latin typeface="나눔고딕 ExtraBold"/>
              <a:cs typeface="나눔고딕 ExtraBold"/>
            </a:endParaRPr>
          </a:p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lang="en-US" altLang="ko-KR" sz="900" b="1" dirty="0">
                <a:latin typeface="나눔고딕 ExtraBold"/>
                <a:cs typeface="나눔고딕 ExtraBold"/>
              </a:rPr>
              <a:t>- </a:t>
            </a:r>
            <a:r>
              <a:rPr lang="ko-KR" altLang="en-US" sz="900" b="1" dirty="0">
                <a:latin typeface="나눔고딕 ExtraBold"/>
                <a:cs typeface="나눔고딕 ExtraBold"/>
              </a:rPr>
              <a:t>컨설팅 기간 </a:t>
            </a:r>
            <a:r>
              <a:rPr lang="en-US" altLang="ko-KR" sz="900" b="1" dirty="0">
                <a:latin typeface="나눔고딕 ExtraBold"/>
                <a:cs typeface="나눔고딕 ExtraBold"/>
              </a:rPr>
              <a:t>: 6</a:t>
            </a:r>
            <a:r>
              <a:rPr lang="ko-KR" altLang="en-US" sz="900" b="1" dirty="0">
                <a:latin typeface="나눔고딕 ExtraBold"/>
                <a:cs typeface="나눔고딕 ExtraBold"/>
              </a:rPr>
              <a:t>개월</a:t>
            </a:r>
            <a:endParaRPr lang="en-US" altLang="ko-KR" sz="900" b="1" dirty="0">
              <a:latin typeface="나눔고딕 ExtraBold"/>
              <a:cs typeface="나눔고딕 ExtraBold"/>
            </a:endParaRPr>
          </a:p>
        </p:txBody>
      </p:sp>
      <p:sp>
        <p:nvSpPr>
          <p:cNvPr id="15" name="object 29">
            <a:extLst>
              <a:ext uri="{FF2B5EF4-FFF2-40B4-BE49-F238E27FC236}">
                <a16:creationId xmlns:a16="http://schemas.microsoft.com/office/drawing/2014/main" id="{72E021FE-381B-7603-319D-8925B5C39474}"/>
              </a:ext>
            </a:extLst>
          </p:cNvPr>
          <p:cNvSpPr txBox="1"/>
          <p:nvPr/>
        </p:nvSpPr>
        <p:spPr>
          <a:xfrm>
            <a:off x="2906295" y="3933056"/>
            <a:ext cx="1641728" cy="428625"/>
          </a:xfrm>
          <a:prstGeom prst="rect">
            <a:avLst/>
          </a:prstGeom>
        </p:spPr>
        <p:txBody>
          <a:bodyPr vert="horz" wrap="square" lIns="0" tIns="768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5"/>
              </a:spcBef>
            </a:pPr>
            <a:r>
              <a:rPr sz="900" b="1" spc="5" dirty="0">
                <a:latin typeface="나눔고딕 ExtraBold"/>
                <a:cs typeface="나눔고딕 ExtraBold"/>
              </a:rPr>
              <a:t>컨설</a:t>
            </a:r>
            <a:r>
              <a:rPr sz="900" b="1" dirty="0">
                <a:latin typeface="나눔고딕 ExtraBold"/>
                <a:cs typeface="나눔고딕 ExtraBold"/>
              </a:rPr>
              <a:t>팅</a:t>
            </a:r>
            <a:r>
              <a:rPr sz="900" b="1" spc="-30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프로젝</a:t>
            </a:r>
            <a:r>
              <a:rPr sz="900" b="1" dirty="0">
                <a:latin typeface="나눔고딕 ExtraBold"/>
                <a:cs typeface="나눔고딕 ExtraBold"/>
              </a:rPr>
              <a:t>트</a:t>
            </a:r>
            <a:r>
              <a:rPr sz="900" b="1" spc="-45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총</a:t>
            </a:r>
            <a:r>
              <a:rPr sz="900" b="1" dirty="0">
                <a:latin typeface="나눔고딕 ExtraBold"/>
                <a:cs typeface="나눔고딕 ExtraBold"/>
              </a:rPr>
              <a:t>괄</a:t>
            </a:r>
            <a:r>
              <a:rPr sz="900" b="1" spc="-20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매니저</a:t>
            </a:r>
            <a:endParaRPr sz="900" dirty="0">
              <a:latin typeface="나눔고딕 ExtraBold"/>
              <a:cs typeface="나눔고딕 ExtraBold"/>
            </a:endParaRPr>
          </a:p>
          <a:p>
            <a:pPr marL="76200">
              <a:lnSpc>
                <a:spcPct val="100000"/>
              </a:lnSpc>
              <a:spcBef>
                <a:spcPts val="505"/>
              </a:spcBef>
            </a:pPr>
            <a:r>
              <a:rPr sz="900" b="1" dirty="0">
                <a:latin typeface="나눔고딕 ExtraBold"/>
                <a:cs typeface="나눔고딕 ExtraBold"/>
              </a:rPr>
              <a:t>-</a:t>
            </a:r>
            <a:r>
              <a:rPr sz="900" b="1" spc="-40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유재</a:t>
            </a:r>
            <a:r>
              <a:rPr sz="900" b="1" dirty="0">
                <a:latin typeface="나눔고딕 ExtraBold"/>
                <a:cs typeface="나눔고딕 ExtraBold"/>
              </a:rPr>
              <a:t>은</a:t>
            </a:r>
            <a:r>
              <a:rPr sz="900" b="1" spc="-30" dirty="0">
                <a:latin typeface="나눔고딕 ExtraBold"/>
                <a:cs typeface="나눔고딕 ExtraBold"/>
              </a:rPr>
              <a:t> </a:t>
            </a:r>
            <a:r>
              <a:rPr sz="900" b="1" spc="-5" dirty="0">
                <a:latin typeface="나눔고딕 ExtraBold"/>
                <a:cs typeface="나눔고딕 ExtraBold"/>
              </a:rPr>
              <a:t>C</a:t>
            </a:r>
            <a:r>
              <a:rPr sz="900" b="1" dirty="0">
                <a:latin typeface="나눔고딕 ExtraBold"/>
                <a:cs typeface="나눔고딕 ExtraBold"/>
              </a:rPr>
              <a:t>EO</a:t>
            </a:r>
            <a:endParaRPr sz="900" dirty="0">
              <a:latin typeface="나눔고딕 ExtraBold"/>
              <a:cs typeface="나눔고딕 ExtraBold"/>
            </a:endParaRPr>
          </a:p>
        </p:txBody>
      </p:sp>
      <p:sp>
        <p:nvSpPr>
          <p:cNvPr id="27" name="모서리가 둥근 직사각형 12">
            <a:extLst>
              <a:ext uri="{FF2B5EF4-FFF2-40B4-BE49-F238E27FC236}">
                <a16:creationId xmlns:a16="http://schemas.microsoft.com/office/drawing/2014/main" id="{693B9B34-515A-4075-92DB-C741699528C2}"/>
              </a:ext>
            </a:extLst>
          </p:cNvPr>
          <p:cNvSpPr/>
          <p:nvPr/>
        </p:nvSpPr>
        <p:spPr>
          <a:xfrm>
            <a:off x="1673332" y="4428547"/>
            <a:ext cx="2360654" cy="1899653"/>
          </a:xfrm>
          <a:prstGeom prst="roundRect">
            <a:avLst/>
          </a:prstGeom>
          <a:solidFill>
            <a:srgbClr val="FFFF00"/>
          </a:solidFill>
          <a:ln w="952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직사각형 32">
            <a:extLst>
              <a:ext uri="{FF2B5EF4-FFF2-40B4-BE49-F238E27FC236}">
                <a16:creationId xmlns:a16="http://schemas.microsoft.com/office/drawing/2014/main" id="{260BB0C4-26DF-4ABE-9A7F-C33A0C1668B4}"/>
              </a:ext>
            </a:extLst>
          </p:cNvPr>
          <p:cNvSpPr/>
          <p:nvPr/>
        </p:nvSpPr>
        <p:spPr>
          <a:xfrm>
            <a:off x="1836649" y="4456443"/>
            <a:ext cx="2303303" cy="19968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lang="en-US" altLang="ko-KR" sz="800" b="1" dirty="0">
                <a:latin typeface="나눔고딕 ExtraBold"/>
                <a:cs typeface="맑은 고딕"/>
              </a:rPr>
              <a:t>2024</a:t>
            </a:r>
            <a:r>
              <a:rPr lang="ko-KR" altLang="en-US" sz="800" b="1" dirty="0">
                <a:latin typeface="나눔고딕 ExtraBold"/>
                <a:cs typeface="맑은 고딕"/>
              </a:rPr>
              <a:t>년 현재 </a:t>
            </a:r>
            <a:endParaRPr lang="en-US" altLang="ko-KR" sz="800" b="1" dirty="0">
              <a:latin typeface="나눔고딕 ExtraBold"/>
              <a:cs typeface="맑은 고딕"/>
            </a:endParaRPr>
          </a:p>
          <a:p>
            <a:pPr marL="12700">
              <a:lnSpc>
                <a:spcPct val="100000"/>
              </a:lnSpc>
              <a:spcBef>
                <a:spcPts val="300"/>
              </a:spcBef>
            </a:pPr>
            <a:endParaRPr lang="ko-KR" altLang="en-US" sz="800" b="1" dirty="0">
              <a:latin typeface="나눔고딕 ExtraBold"/>
              <a:cs typeface="맑은 고딕"/>
            </a:endParaRPr>
          </a:p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lang="en-US" altLang="ko-KR" sz="800" b="1" dirty="0">
                <a:latin typeface="맑은 고딕"/>
                <a:cs typeface="맑은 고딕"/>
              </a:rPr>
              <a:t>7</a:t>
            </a:r>
            <a:r>
              <a:rPr lang="ko-KR" altLang="en-US" sz="800" b="1" dirty="0">
                <a:latin typeface="맑은 고딕"/>
                <a:cs typeface="맑은 고딕"/>
              </a:rPr>
              <a:t>월 </a:t>
            </a:r>
            <a:r>
              <a:rPr lang="ko-KR" altLang="en-US" sz="800" b="1" dirty="0" err="1">
                <a:latin typeface="맑은 고딕"/>
                <a:cs typeface="맑은 고딕"/>
              </a:rPr>
              <a:t>광주점</a:t>
            </a:r>
            <a:r>
              <a:rPr lang="ko-KR" altLang="en-US" sz="800" b="1" dirty="0">
                <a:latin typeface="맑은 고딕"/>
                <a:cs typeface="맑은 고딕"/>
              </a:rPr>
              <a:t> 오픈 </a:t>
            </a:r>
            <a:r>
              <a:rPr lang="ko-KR" altLang="en-US" sz="800" b="1" dirty="0" err="1">
                <a:latin typeface="맑은 고딕"/>
                <a:cs typeface="맑은 고딕"/>
              </a:rPr>
              <a:t>운영중</a:t>
            </a:r>
            <a:r>
              <a:rPr lang="ko-KR" altLang="en-US" sz="800" b="1" dirty="0">
                <a:latin typeface="맑은 고딕"/>
                <a:cs typeface="맑은 고딕"/>
              </a:rPr>
              <a:t>  </a:t>
            </a:r>
            <a:r>
              <a:rPr lang="en-US" altLang="ko-KR" sz="800" b="1" dirty="0">
                <a:latin typeface="맑은 고딕"/>
                <a:cs typeface="맑은 고딕"/>
              </a:rPr>
              <a:t>( </a:t>
            </a:r>
            <a:r>
              <a:rPr lang="ko-KR" altLang="en-US" sz="800" b="1" dirty="0" err="1">
                <a:latin typeface="맑은 고딕"/>
                <a:cs typeface="맑은 고딕"/>
              </a:rPr>
              <a:t>웨이팅</a:t>
            </a:r>
            <a:r>
              <a:rPr lang="ko-KR" altLang="en-US" sz="800" b="1" dirty="0">
                <a:latin typeface="맑은 고딕"/>
                <a:cs typeface="맑은 고딕"/>
              </a:rPr>
              <a:t> 매장</a:t>
            </a:r>
            <a:r>
              <a:rPr lang="en-US" altLang="ko-KR" sz="800" b="1" dirty="0">
                <a:latin typeface="맑은 고딕"/>
                <a:cs typeface="맑은 고딕"/>
              </a:rPr>
              <a:t>)</a:t>
            </a:r>
          </a:p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lang="en-US" altLang="ko-KR" sz="800" b="1" dirty="0">
                <a:latin typeface="맑은 고딕"/>
                <a:cs typeface="맑은 고딕"/>
              </a:rPr>
              <a:t>30</a:t>
            </a:r>
            <a:r>
              <a:rPr lang="ko-KR" altLang="en-US" sz="800" b="1" dirty="0">
                <a:latin typeface="맑은 고딕"/>
                <a:cs typeface="맑은 고딕"/>
              </a:rPr>
              <a:t>평 매장  일 매출 </a:t>
            </a:r>
            <a:r>
              <a:rPr lang="en-US" altLang="ko-KR" sz="800" b="1" dirty="0">
                <a:latin typeface="맑은 고딕"/>
                <a:cs typeface="맑은 고딕"/>
              </a:rPr>
              <a:t>300</a:t>
            </a:r>
            <a:r>
              <a:rPr lang="ko-KR" altLang="en-US" sz="800" b="1" dirty="0">
                <a:latin typeface="맑은 고딕"/>
                <a:cs typeface="맑은 고딕"/>
              </a:rPr>
              <a:t>만원 </a:t>
            </a:r>
            <a:r>
              <a:rPr lang="ko-KR" altLang="en-US" sz="800" b="1" dirty="0" err="1">
                <a:latin typeface="맑은 고딕"/>
                <a:cs typeface="맑은 고딕"/>
              </a:rPr>
              <a:t>기록중</a:t>
            </a:r>
            <a:r>
              <a:rPr lang="ko-KR" altLang="en-US" sz="800" b="1" dirty="0">
                <a:latin typeface="맑은 고딕"/>
                <a:cs typeface="맑은 고딕"/>
              </a:rPr>
              <a:t> </a:t>
            </a:r>
          </a:p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lang="ko-KR" altLang="en-US" sz="800" b="1" dirty="0" err="1">
                <a:latin typeface="맑은 고딕"/>
                <a:cs typeface="맑은 고딕"/>
              </a:rPr>
              <a:t>대전둔산점</a:t>
            </a:r>
            <a:r>
              <a:rPr lang="ko-KR" altLang="en-US" sz="800" b="1" dirty="0">
                <a:latin typeface="맑은 고딕"/>
                <a:cs typeface="맑은 고딕"/>
              </a:rPr>
              <a:t> 오픈</a:t>
            </a:r>
            <a:endParaRPr lang="en-US" altLang="ko-KR" sz="800" b="1" dirty="0">
              <a:latin typeface="맑은 고딕"/>
              <a:cs typeface="맑은 고딕"/>
            </a:endParaRPr>
          </a:p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lang="ko-KR" altLang="en-US" sz="800" b="1" dirty="0" err="1">
                <a:latin typeface="맑은 고딕"/>
                <a:cs typeface="맑은 고딕"/>
              </a:rPr>
              <a:t>대구점</a:t>
            </a:r>
            <a:r>
              <a:rPr lang="ko-KR" altLang="en-US" sz="800" b="1" dirty="0">
                <a:latin typeface="맑은 고딕"/>
                <a:cs typeface="맑은 고딕"/>
              </a:rPr>
              <a:t> 오픈</a:t>
            </a:r>
          </a:p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lang="ko-KR" altLang="en-US" sz="800" b="1" dirty="0" err="1">
                <a:latin typeface="맑은 고딕"/>
                <a:cs typeface="맑은 고딕"/>
              </a:rPr>
              <a:t>청주점</a:t>
            </a:r>
            <a:r>
              <a:rPr lang="ko-KR" altLang="en-US" sz="800" b="1" dirty="0">
                <a:latin typeface="맑은 고딕"/>
                <a:cs typeface="맑은 고딕"/>
              </a:rPr>
              <a:t> 오픈 </a:t>
            </a:r>
            <a:endParaRPr lang="en-US" altLang="ko-KR" sz="800" b="1" dirty="0">
              <a:latin typeface="맑은 고딕"/>
              <a:cs typeface="맑은 고딕"/>
            </a:endParaRPr>
          </a:p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lang="ko-KR" altLang="en-US" sz="800" b="1" dirty="0">
                <a:latin typeface="맑은 고딕"/>
                <a:cs typeface="맑은 고딕"/>
              </a:rPr>
              <a:t>동대구점 오픈</a:t>
            </a:r>
            <a:endParaRPr lang="en-US" altLang="ko-KR" sz="800" b="1" dirty="0">
              <a:latin typeface="맑은 고딕"/>
              <a:cs typeface="맑은 고딕"/>
            </a:endParaRPr>
          </a:p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lang="ko-KR" altLang="en-US" sz="800" b="1" dirty="0">
                <a:latin typeface="맑은 고딕"/>
                <a:cs typeface="맑은 고딕"/>
              </a:rPr>
              <a:t>충북혁신점 오픈</a:t>
            </a:r>
          </a:p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lang="ko-KR" altLang="en-US" sz="800" b="1" dirty="0" err="1">
                <a:latin typeface="맑은 고딕"/>
                <a:cs typeface="맑은 고딕"/>
              </a:rPr>
              <a:t>대전점</a:t>
            </a:r>
            <a:r>
              <a:rPr lang="ko-KR" altLang="en-US" sz="800" b="1" dirty="0">
                <a:latin typeface="맑은 고딕"/>
                <a:cs typeface="맑은 고딕"/>
              </a:rPr>
              <a:t> 직영점 오픈 준비중</a:t>
            </a:r>
            <a:endParaRPr lang="en-US" altLang="ko-KR" sz="800" b="1" dirty="0">
              <a:latin typeface="맑은 고딕"/>
              <a:cs typeface="맑은 고딕"/>
            </a:endParaRPr>
          </a:p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lang="ko-KR" altLang="en-US" sz="800" b="1" dirty="0">
                <a:latin typeface="맑은 고딕"/>
                <a:cs typeface="맑은 고딕"/>
              </a:rPr>
              <a:t>대전 가맹점 오픈 준비중</a:t>
            </a:r>
          </a:p>
          <a:p>
            <a:pPr marL="228600" indent="-228600">
              <a:lnSpc>
                <a:spcPct val="150000"/>
              </a:lnSpc>
              <a:buAutoNum type="arabicPeriod"/>
            </a:pPr>
            <a:endParaRPr lang="ko-KR" altLang="en-US" sz="800" dirty="0"/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CB0B5243-C7B5-09FC-7289-B35163E6E093}"/>
              </a:ext>
            </a:extLst>
          </p:cNvPr>
          <p:cNvGrpSpPr/>
          <p:nvPr/>
        </p:nvGrpSpPr>
        <p:grpSpPr>
          <a:xfrm>
            <a:off x="503268" y="5179317"/>
            <a:ext cx="1133634" cy="179062"/>
            <a:chOff x="462120" y="2883281"/>
            <a:chExt cx="1133634" cy="179062"/>
          </a:xfrm>
        </p:grpSpPr>
        <p:pic>
          <p:nvPicPr>
            <p:cNvPr id="3" name="object 11">
              <a:extLst>
                <a:ext uri="{FF2B5EF4-FFF2-40B4-BE49-F238E27FC236}">
                  <a16:creationId xmlns:a16="http://schemas.microsoft.com/office/drawing/2014/main" id="{BA143434-182A-838D-DA7A-41DEE91E6B65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347155" y="2888237"/>
              <a:ext cx="248599" cy="169150"/>
            </a:xfrm>
            <a:prstGeom prst="rect">
              <a:avLst/>
            </a:prstGeom>
          </p:spPr>
        </p:pic>
        <p:sp>
          <p:nvSpPr>
            <p:cNvPr id="5" name="사각형: 둥근 모서리 4">
              <a:extLst>
                <a:ext uri="{FF2B5EF4-FFF2-40B4-BE49-F238E27FC236}">
                  <a16:creationId xmlns:a16="http://schemas.microsoft.com/office/drawing/2014/main" id="{269FDFFA-BA29-3232-3E30-155B92E2B758}"/>
                </a:ext>
              </a:extLst>
            </p:cNvPr>
            <p:cNvSpPr/>
            <p:nvPr/>
          </p:nvSpPr>
          <p:spPr>
            <a:xfrm>
              <a:off x="462120" y="2883281"/>
              <a:ext cx="746932" cy="179062"/>
            </a:xfrm>
            <a:prstGeom prst="roundRect">
              <a:avLst/>
            </a:prstGeom>
            <a:noFill/>
            <a:ln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900" dirty="0">
                  <a:solidFill>
                    <a:srgbClr val="FF0000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우수 성과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058540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51459" y="650763"/>
            <a:ext cx="8327390" cy="42545"/>
            <a:chOff x="251459" y="650763"/>
            <a:chExt cx="8327390" cy="42545"/>
          </a:xfrm>
        </p:grpSpPr>
        <p:sp>
          <p:nvSpPr>
            <p:cNvPr id="3" name="object 3"/>
            <p:cNvSpPr/>
            <p:nvPr/>
          </p:nvSpPr>
          <p:spPr>
            <a:xfrm>
              <a:off x="2816352" y="650763"/>
              <a:ext cx="5762625" cy="42545"/>
            </a:xfrm>
            <a:custGeom>
              <a:avLst/>
              <a:gdLst/>
              <a:ahLst/>
              <a:cxnLst/>
              <a:rect l="l" t="t" r="r" b="b"/>
              <a:pathLst>
                <a:path w="5762625" h="42545">
                  <a:moveTo>
                    <a:pt x="5762244" y="0"/>
                  </a:moveTo>
                  <a:lnTo>
                    <a:pt x="0" y="0"/>
                  </a:lnTo>
                  <a:lnTo>
                    <a:pt x="0" y="42402"/>
                  </a:lnTo>
                  <a:lnTo>
                    <a:pt x="5762244" y="42402"/>
                  </a:lnTo>
                  <a:lnTo>
                    <a:pt x="5762244" y="0"/>
                  </a:lnTo>
                  <a:close/>
                </a:path>
              </a:pathLst>
            </a:custGeom>
            <a:solidFill>
              <a:srgbClr val="E6EB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51459" y="650763"/>
              <a:ext cx="2688590" cy="42545"/>
            </a:xfrm>
            <a:custGeom>
              <a:avLst/>
              <a:gdLst/>
              <a:ahLst/>
              <a:cxnLst/>
              <a:rect l="l" t="t" r="r" b="b"/>
              <a:pathLst>
                <a:path w="2688590" h="42545">
                  <a:moveTo>
                    <a:pt x="2688082" y="0"/>
                  </a:moveTo>
                  <a:lnTo>
                    <a:pt x="0" y="0"/>
                  </a:lnTo>
                  <a:lnTo>
                    <a:pt x="0" y="42402"/>
                  </a:lnTo>
                  <a:lnTo>
                    <a:pt x="2688082" y="42402"/>
                  </a:lnTo>
                  <a:lnTo>
                    <a:pt x="2688082" y="0"/>
                  </a:lnTo>
                  <a:close/>
                </a:path>
              </a:pathLst>
            </a:custGeom>
            <a:solidFill>
              <a:srgbClr val="93B3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4651628" y="1001395"/>
            <a:ext cx="30194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나눔고딕 ExtraBold"/>
                <a:cs typeface="나눔고딕 ExtraBold"/>
              </a:rPr>
              <a:t>2020년</a:t>
            </a:r>
            <a:r>
              <a:rPr sz="1200" b="1" spc="-75" dirty="0">
                <a:latin typeface="나눔고딕 ExtraBold"/>
                <a:cs typeface="나눔고딕 ExtraBold"/>
              </a:rPr>
              <a:t> </a:t>
            </a:r>
            <a:r>
              <a:rPr sz="1200" b="1" dirty="0">
                <a:latin typeface="나눔고딕 ExtraBold"/>
                <a:cs typeface="나눔고딕 ExtraBold"/>
              </a:rPr>
              <a:t>한국경제</a:t>
            </a:r>
            <a:r>
              <a:rPr sz="1200" b="1" spc="-50" dirty="0">
                <a:latin typeface="나눔고딕 ExtraBold"/>
                <a:cs typeface="나눔고딕 ExtraBold"/>
              </a:rPr>
              <a:t> </a:t>
            </a:r>
            <a:r>
              <a:rPr sz="1200" b="1" dirty="0">
                <a:latin typeface="나눔고딕 ExtraBold"/>
                <a:cs typeface="나눔고딕 ExtraBold"/>
              </a:rPr>
              <a:t>프랜차이즈</a:t>
            </a:r>
            <a:r>
              <a:rPr sz="1200" b="1" spc="-45" dirty="0">
                <a:latin typeface="나눔고딕 ExtraBold"/>
                <a:cs typeface="나눔고딕 ExtraBold"/>
              </a:rPr>
              <a:t> </a:t>
            </a:r>
            <a:r>
              <a:rPr sz="1200" b="1" dirty="0">
                <a:latin typeface="나눔고딕 ExtraBold"/>
                <a:cs typeface="나눔고딕 ExtraBold"/>
              </a:rPr>
              <a:t>전문가</a:t>
            </a:r>
            <a:r>
              <a:rPr sz="1200" b="1" spc="-25" dirty="0">
                <a:latin typeface="나눔고딕 ExtraBold"/>
                <a:cs typeface="나눔고딕 ExtraBold"/>
              </a:rPr>
              <a:t> </a:t>
            </a:r>
            <a:r>
              <a:rPr sz="1200" b="1" dirty="0">
                <a:latin typeface="나눔고딕 ExtraBold"/>
                <a:cs typeface="나눔고딕 ExtraBold"/>
              </a:rPr>
              <a:t>칼럼</a:t>
            </a:r>
            <a:r>
              <a:rPr sz="1200" b="1" spc="-25" dirty="0">
                <a:latin typeface="나눔고딕 ExtraBold"/>
                <a:cs typeface="나눔고딕 ExtraBold"/>
              </a:rPr>
              <a:t> </a:t>
            </a:r>
            <a:r>
              <a:rPr sz="1200" b="1" dirty="0">
                <a:latin typeface="나눔고딕 ExtraBold"/>
                <a:cs typeface="나눔고딕 ExtraBold"/>
              </a:rPr>
              <a:t>기재</a:t>
            </a:r>
            <a:endParaRPr sz="1200">
              <a:latin typeface="나눔고딕 ExtraBold"/>
              <a:cs typeface="나눔고딕 ExtraBold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63084" y="1577339"/>
            <a:ext cx="3401567" cy="4562856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251459" y="260648"/>
            <a:ext cx="5246726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375410" algn="l"/>
                <a:tab pos="1651000" algn="l"/>
              </a:tabLst>
            </a:pPr>
            <a:r>
              <a:rPr sz="1800" b="1" dirty="0">
                <a:solidFill>
                  <a:srgbClr val="090950"/>
                </a:solidFill>
                <a:latin typeface="나눔고딕 ExtraBold"/>
                <a:cs typeface="나눔고딕 ExtraBold"/>
              </a:rPr>
              <a:t>유재은</a:t>
            </a:r>
            <a:r>
              <a:rPr sz="1800" b="1" spc="-40" dirty="0">
                <a:solidFill>
                  <a:srgbClr val="090950"/>
                </a:solidFill>
                <a:latin typeface="나눔고딕 ExtraBold"/>
                <a:cs typeface="나눔고딕 ExtraBold"/>
              </a:rPr>
              <a:t> </a:t>
            </a:r>
            <a:r>
              <a:rPr sz="1800" b="1" dirty="0">
                <a:solidFill>
                  <a:srgbClr val="090950"/>
                </a:solidFill>
                <a:latin typeface="나눔고딕 ExtraBold"/>
                <a:cs typeface="나눔고딕 ExtraBold"/>
              </a:rPr>
              <a:t>CEO	/	프랜차이즈</a:t>
            </a:r>
            <a:r>
              <a:rPr sz="1800" b="1" spc="-95" dirty="0">
                <a:solidFill>
                  <a:srgbClr val="090950"/>
                </a:solidFill>
                <a:latin typeface="나눔고딕 ExtraBold"/>
                <a:cs typeface="나눔고딕 ExtraBold"/>
              </a:rPr>
              <a:t> </a:t>
            </a:r>
            <a:r>
              <a:rPr sz="1800" b="1" dirty="0">
                <a:solidFill>
                  <a:srgbClr val="090950"/>
                </a:solidFill>
                <a:latin typeface="나눔고딕 ExtraBold"/>
                <a:cs typeface="나눔고딕 ExtraBold"/>
              </a:rPr>
              <a:t>칼럼</a:t>
            </a:r>
            <a:r>
              <a:rPr sz="1800" b="1" spc="-75" dirty="0">
                <a:solidFill>
                  <a:srgbClr val="090950"/>
                </a:solidFill>
                <a:latin typeface="나눔고딕 ExtraBold"/>
                <a:cs typeface="나눔고딕 ExtraBold"/>
              </a:rPr>
              <a:t> </a:t>
            </a:r>
            <a:r>
              <a:rPr sz="1800" b="1" dirty="0">
                <a:solidFill>
                  <a:srgbClr val="090950"/>
                </a:solidFill>
                <a:latin typeface="나눔고딕 ExtraBold"/>
                <a:cs typeface="나눔고딕 ExtraBold"/>
              </a:rPr>
              <a:t>기고</a:t>
            </a:r>
            <a:endParaRPr sz="1800" dirty="0">
              <a:latin typeface="나눔고딕 ExtraBold"/>
              <a:cs typeface="나눔고딕 ExtraBold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684276" y="1534667"/>
            <a:ext cx="2962910" cy="4729480"/>
            <a:chOff x="684276" y="1534667"/>
            <a:chExt cx="2962910" cy="4729480"/>
          </a:xfrm>
        </p:grpSpPr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49808" y="1534667"/>
              <a:ext cx="2897124" cy="4728972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84276" y="4652772"/>
              <a:ext cx="1271016" cy="1584959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24128" y="4652772"/>
              <a:ext cx="685799" cy="864107"/>
            </a:xfrm>
            <a:prstGeom prst="rect">
              <a:avLst/>
            </a:prstGeom>
          </p:spPr>
        </p:pic>
      </p:grpSp>
      <p:pic>
        <p:nvPicPr>
          <p:cNvPr id="12" name="object 1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37616" y="1068324"/>
            <a:ext cx="1389887" cy="333755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2317242" y="1125092"/>
            <a:ext cx="73469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latin typeface="맑은 고딕"/>
                <a:cs typeface="맑은 고딕"/>
              </a:rPr>
              <a:t>2</a:t>
            </a:r>
            <a:r>
              <a:rPr sz="1600" spc="-20" dirty="0">
                <a:latin typeface="맑은 고딕"/>
                <a:cs typeface="맑은 고딕"/>
              </a:rPr>
              <a:t>0</a:t>
            </a:r>
            <a:r>
              <a:rPr sz="1600" spc="-10" dirty="0">
                <a:latin typeface="맑은 고딕"/>
                <a:cs typeface="맑은 고딕"/>
              </a:rPr>
              <a:t>2</a:t>
            </a:r>
            <a:r>
              <a:rPr sz="1600" spc="-20" dirty="0">
                <a:latin typeface="맑은 고딕"/>
                <a:cs typeface="맑은 고딕"/>
              </a:rPr>
              <a:t>0</a:t>
            </a:r>
            <a:r>
              <a:rPr sz="1600" spc="-10" dirty="0">
                <a:latin typeface="맑은 고딕"/>
                <a:cs typeface="맑은 고딕"/>
              </a:rPr>
              <a:t>.0</a:t>
            </a:r>
            <a:r>
              <a:rPr sz="1600" spc="-5" dirty="0">
                <a:latin typeface="맑은 고딕"/>
                <a:cs typeface="맑은 고딕"/>
              </a:rPr>
              <a:t>6</a:t>
            </a:r>
            <a:endParaRPr sz="1600">
              <a:latin typeface="맑은 고딕"/>
              <a:cs typeface="맑은 고딕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504054" y="6594998"/>
            <a:ext cx="151130" cy="142875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z="800" b="1" dirty="0">
                <a:latin typeface="나눔고딕 ExtraBold"/>
                <a:cs typeface="나눔고딕 ExtraBold"/>
              </a:rPr>
              <a:pPr marL="38100">
                <a:lnSpc>
                  <a:spcPct val="100000"/>
                </a:lnSpc>
                <a:spcBef>
                  <a:spcPts val="40"/>
                </a:spcBef>
              </a:pPr>
              <a:t>5</a:t>
            </a:fld>
            <a:endParaRPr sz="800">
              <a:latin typeface="나눔고딕 ExtraBold"/>
              <a:cs typeface="나눔고딕 ExtraBold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45842" y="1370838"/>
            <a:ext cx="4038600" cy="335280"/>
          </a:xfrm>
          <a:prstGeom prst="rect">
            <a:avLst/>
          </a:prstGeom>
          <a:ln w="19811">
            <a:solidFill>
              <a:srgbClr val="A6A6A6"/>
            </a:solidFill>
          </a:ln>
        </p:spPr>
        <p:txBody>
          <a:bodyPr vert="horz" wrap="square" lIns="0" tIns="63500" rIns="0" bIns="0" rtlCol="0">
            <a:spAutoFit/>
          </a:bodyPr>
          <a:lstStyle/>
          <a:p>
            <a:pPr marL="1259840">
              <a:lnSpc>
                <a:spcPct val="100000"/>
              </a:lnSpc>
              <a:spcBef>
                <a:spcPts val="500"/>
              </a:spcBef>
            </a:pPr>
            <a:r>
              <a:rPr sz="1200" b="1" dirty="0">
                <a:latin typeface="나눔고딕 ExtraBold"/>
                <a:cs typeface="나눔고딕 ExtraBold"/>
              </a:rPr>
              <a:t>다양한</a:t>
            </a:r>
            <a:r>
              <a:rPr sz="1200" b="1" spc="-60" dirty="0">
                <a:latin typeface="나눔고딕 ExtraBold"/>
                <a:cs typeface="나눔고딕 ExtraBold"/>
              </a:rPr>
              <a:t> </a:t>
            </a:r>
            <a:r>
              <a:rPr sz="1200" b="1" dirty="0">
                <a:latin typeface="나눔고딕 ExtraBold"/>
                <a:cs typeface="나눔고딕 ExtraBold"/>
              </a:rPr>
              <a:t>프랜차이즈</a:t>
            </a:r>
            <a:r>
              <a:rPr sz="1200" b="1" spc="-50" dirty="0">
                <a:latin typeface="나눔고딕 ExtraBold"/>
                <a:cs typeface="나눔고딕 ExtraBold"/>
              </a:rPr>
              <a:t> </a:t>
            </a:r>
            <a:r>
              <a:rPr sz="1200" b="1" dirty="0">
                <a:latin typeface="나눔고딕 ExtraBold"/>
                <a:cs typeface="나눔고딕 ExtraBold"/>
              </a:rPr>
              <a:t>업종</a:t>
            </a:r>
            <a:endParaRPr sz="1200">
              <a:latin typeface="나눔고딕 ExtraBold"/>
              <a:cs typeface="나눔고딕 ExtraBold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332104" y="1267460"/>
            <a:ext cx="8481060" cy="5285740"/>
            <a:chOff x="332104" y="1255649"/>
            <a:chExt cx="8481060" cy="5285740"/>
          </a:xfrm>
        </p:grpSpPr>
        <p:sp>
          <p:nvSpPr>
            <p:cNvPr id="4" name="object 4"/>
            <p:cNvSpPr/>
            <p:nvPr/>
          </p:nvSpPr>
          <p:spPr>
            <a:xfrm>
              <a:off x="346709" y="1270254"/>
              <a:ext cx="8451850" cy="5256530"/>
            </a:xfrm>
            <a:custGeom>
              <a:avLst/>
              <a:gdLst/>
              <a:ahLst/>
              <a:cxnLst/>
              <a:rect l="l" t="t" r="r" b="b"/>
              <a:pathLst>
                <a:path w="8451850" h="5256530">
                  <a:moveTo>
                    <a:pt x="0" y="5256276"/>
                  </a:moveTo>
                  <a:lnTo>
                    <a:pt x="8451723" y="5256276"/>
                  </a:lnTo>
                  <a:lnTo>
                    <a:pt x="8451723" y="0"/>
                  </a:lnTo>
                  <a:lnTo>
                    <a:pt x="0" y="0"/>
                  </a:lnTo>
                  <a:lnTo>
                    <a:pt x="0" y="5256276"/>
                  </a:lnTo>
                  <a:close/>
                </a:path>
              </a:pathLst>
            </a:custGeom>
            <a:ln w="28956">
              <a:solidFill>
                <a:srgbClr val="E6EBF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84860" y="2257044"/>
              <a:ext cx="7574280" cy="4109085"/>
            </a:xfrm>
            <a:custGeom>
              <a:avLst/>
              <a:gdLst/>
              <a:ahLst/>
              <a:cxnLst/>
              <a:rect l="l" t="t" r="r" b="b"/>
              <a:pathLst>
                <a:path w="7574280" h="4109085">
                  <a:moveTo>
                    <a:pt x="0" y="99694"/>
                  </a:moveTo>
                  <a:lnTo>
                    <a:pt x="7835" y="60959"/>
                  </a:lnTo>
                  <a:lnTo>
                    <a:pt x="29209" y="29209"/>
                  </a:lnTo>
                  <a:lnTo>
                    <a:pt x="60909" y="7873"/>
                  </a:lnTo>
                  <a:lnTo>
                    <a:pt x="99733" y="0"/>
                  </a:lnTo>
                  <a:lnTo>
                    <a:pt x="3572382" y="0"/>
                  </a:lnTo>
                  <a:lnTo>
                    <a:pt x="3611244" y="7873"/>
                  </a:lnTo>
                  <a:lnTo>
                    <a:pt x="3642867" y="29209"/>
                  </a:lnTo>
                  <a:lnTo>
                    <a:pt x="3664204" y="60959"/>
                  </a:lnTo>
                  <a:lnTo>
                    <a:pt x="3672078" y="99694"/>
                  </a:lnTo>
                  <a:lnTo>
                    <a:pt x="3672078" y="4008793"/>
                  </a:lnTo>
                  <a:lnTo>
                    <a:pt x="3664204" y="4047629"/>
                  </a:lnTo>
                  <a:lnTo>
                    <a:pt x="3642867" y="4079341"/>
                  </a:lnTo>
                  <a:lnTo>
                    <a:pt x="3611244" y="4100728"/>
                  </a:lnTo>
                  <a:lnTo>
                    <a:pt x="3572382" y="4108564"/>
                  </a:lnTo>
                  <a:lnTo>
                    <a:pt x="99733" y="4108564"/>
                  </a:lnTo>
                  <a:lnTo>
                    <a:pt x="60909" y="4100728"/>
                  </a:lnTo>
                  <a:lnTo>
                    <a:pt x="29209" y="4079341"/>
                  </a:lnTo>
                  <a:lnTo>
                    <a:pt x="7835" y="4047629"/>
                  </a:lnTo>
                  <a:lnTo>
                    <a:pt x="0" y="4008793"/>
                  </a:lnTo>
                  <a:lnTo>
                    <a:pt x="0" y="99694"/>
                  </a:lnTo>
                  <a:close/>
                </a:path>
                <a:path w="7574280" h="4109085">
                  <a:moveTo>
                    <a:pt x="3901948" y="99694"/>
                  </a:moveTo>
                  <a:lnTo>
                    <a:pt x="3909822" y="60959"/>
                  </a:lnTo>
                  <a:lnTo>
                    <a:pt x="3931157" y="29209"/>
                  </a:lnTo>
                  <a:lnTo>
                    <a:pt x="3962907" y="7873"/>
                  </a:lnTo>
                  <a:lnTo>
                    <a:pt x="4001642" y="0"/>
                  </a:lnTo>
                  <a:lnTo>
                    <a:pt x="7474331" y="0"/>
                  </a:lnTo>
                  <a:lnTo>
                    <a:pt x="7513193" y="7873"/>
                  </a:lnTo>
                  <a:lnTo>
                    <a:pt x="7544816" y="29209"/>
                  </a:lnTo>
                  <a:lnTo>
                    <a:pt x="7566279" y="60959"/>
                  </a:lnTo>
                  <a:lnTo>
                    <a:pt x="7574153" y="99694"/>
                  </a:lnTo>
                  <a:lnTo>
                    <a:pt x="7574153" y="4008793"/>
                  </a:lnTo>
                  <a:lnTo>
                    <a:pt x="7566279" y="4047629"/>
                  </a:lnTo>
                  <a:lnTo>
                    <a:pt x="7544816" y="4079341"/>
                  </a:lnTo>
                  <a:lnTo>
                    <a:pt x="7513193" y="4100728"/>
                  </a:lnTo>
                  <a:lnTo>
                    <a:pt x="7474331" y="4108564"/>
                  </a:lnTo>
                  <a:lnTo>
                    <a:pt x="4001642" y="4108564"/>
                  </a:lnTo>
                  <a:lnTo>
                    <a:pt x="3962907" y="4100728"/>
                  </a:lnTo>
                  <a:lnTo>
                    <a:pt x="3931157" y="4079341"/>
                  </a:lnTo>
                  <a:lnTo>
                    <a:pt x="3909822" y="4047629"/>
                  </a:lnTo>
                  <a:lnTo>
                    <a:pt x="3901948" y="4008793"/>
                  </a:lnTo>
                  <a:lnTo>
                    <a:pt x="3901948" y="99694"/>
                  </a:lnTo>
                  <a:close/>
                </a:path>
              </a:pathLst>
            </a:custGeom>
            <a:ln w="12192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48168" y="260648"/>
            <a:ext cx="5627726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375410" algn="l"/>
                <a:tab pos="1651000" algn="l"/>
              </a:tabLst>
            </a:pPr>
            <a:r>
              <a:rPr dirty="0"/>
              <a:t>유재은</a:t>
            </a:r>
            <a:r>
              <a:rPr spc="-40" dirty="0"/>
              <a:t> </a:t>
            </a:r>
            <a:r>
              <a:rPr dirty="0"/>
              <a:t>CEO	/	프랜차이즈</a:t>
            </a:r>
            <a:r>
              <a:rPr spc="-95" dirty="0"/>
              <a:t> </a:t>
            </a:r>
            <a:r>
              <a:rPr dirty="0"/>
              <a:t>전략컨설팅</a:t>
            </a:r>
            <a:r>
              <a:rPr spc="-100" dirty="0"/>
              <a:t> </a:t>
            </a:r>
            <a:r>
              <a:rPr dirty="0"/>
              <a:t>수행실적</a:t>
            </a:r>
          </a:p>
        </p:txBody>
      </p:sp>
      <p:grpSp>
        <p:nvGrpSpPr>
          <p:cNvPr id="7" name="object 7"/>
          <p:cNvGrpSpPr/>
          <p:nvPr/>
        </p:nvGrpSpPr>
        <p:grpSpPr>
          <a:xfrm>
            <a:off x="251459" y="650763"/>
            <a:ext cx="8327390" cy="42545"/>
            <a:chOff x="251459" y="650763"/>
            <a:chExt cx="8327390" cy="42545"/>
          </a:xfrm>
        </p:grpSpPr>
        <p:sp>
          <p:nvSpPr>
            <p:cNvPr id="8" name="object 8"/>
            <p:cNvSpPr/>
            <p:nvPr/>
          </p:nvSpPr>
          <p:spPr>
            <a:xfrm>
              <a:off x="2816352" y="650763"/>
              <a:ext cx="5762625" cy="42545"/>
            </a:xfrm>
            <a:custGeom>
              <a:avLst/>
              <a:gdLst/>
              <a:ahLst/>
              <a:cxnLst/>
              <a:rect l="l" t="t" r="r" b="b"/>
              <a:pathLst>
                <a:path w="5762625" h="42545">
                  <a:moveTo>
                    <a:pt x="5762244" y="0"/>
                  </a:moveTo>
                  <a:lnTo>
                    <a:pt x="0" y="0"/>
                  </a:lnTo>
                  <a:lnTo>
                    <a:pt x="0" y="42402"/>
                  </a:lnTo>
                  <a:lnTo>
                    <a:pt x="5762244" y="42402"/>
                  </a:lnTo>
                  <a:lnTo>
                    <a:pt x="5762244" y="0"/>
                  </a:lnTo>
                  <a:close/>
                </a:path>
              </a:pathLst>
            </a:custGeom>
            <a:solidFill>
              <a:srgbClr val="E6EB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51459" y="650763"/>
              <a:ext cx="2688590" cy="42545"/>
            </a:xfrm>
            <a:custGeom>
              <a:avLst/>
              <a:gdLst/>
              <a:ahLst/>
              <a:cxnLst/>
              <a:rect l="l" t="t" r="r" b="b"/>
              <a:pathLst>
                <a:path w="2688590" h="42545">
                  <a:moveTo>
                    <a:pt x="2688082" y="0"/>
                  </a:moveTo>
                  <a:lnTo>
                    <a:pt x="0" y="0"/>
                  </a:lnTo>
                  <a:lnTo>
                    <a:pt x="0" y="42402"/>
                  </a:lnTo>
                  <a:lnTo>
                    <a:pt x="2688082" y="42402"/>
                  </a:lnTo>
                  <a:lnTo>
                    <a:pt x="2688082" y="0"/>
                  </a:lnTo>
                  <a:close/>
                </a:path>
              </a:pathLst>
            </a:custGeom>
            <a:solidFill>
              <a:srgbClr val="93B3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996492" y="837692"/>
            <a:ext cx="5110683" cy="21223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b="1" spc="-20" dirty="0">
                <a:solidFill>
                  <a:srgbClr val="090950"/>
                </a:solidFill>
                <a:latin typeface="나눔고딕 ExtraBold"/>
                <a:cs typeface="나눔고딕 ExtraBold"/>
              </a:rPr>
              <a:t>2</a:t>
            </a:r>
            <a:r>
              <a:rPr lang="en-US" sz="1300" b="1" spc="-20" dirty="0">
                <a:solidFill>
                  <a:srgbClr val="090950"/>
                </a:solidFill>
                <a:latin typeface="나눔고딕 ExtraBold"/>
                <a:cs typeface="나눔고딕 ExtraBold"/>
              </a:rPr>
              <a:t>7 </a:t>
            </a:r>
            <a:r>
              <a:rPr sz="1300" b="1" spc="-20" dirty="0" err="1">
                <a:solidFill>
                  <a:srgbClr val="090950"/>
                </a:solidFill>
                <a:latin typeface="나눔고딕 ExtraBold"/>
                <a:cs typeface="나눔고딕 ExtraBold"/>
              </a:rPr>
              <a:t>년간</a:t>
            </a:r>
            <a:r>
              <a:rPr sz="1300" b="1" spc="10" dirty="0">
                <a:solidFill>
                  <a:srgbClr val="090950"/>
                </a:solidFill>
                <a:latin typeface="나눔고딕 ExtraBold"/>
                <a:cs typeface="나눔고딕 ExtraBold"/>
              </a:rPr>
              <a:t> </a:t>
            </a:r>
            <a:r>
              <a:rPr sz="1300" b="1" dirty="0">
                <a:solidFill>
                  <a:srgbClr val="090950"/>
                </a:solidFill>
                <a:latin typeface="나눔고딕 ExtraBold"/>
                <a:cs typeface="나눔고딕 ExtraBold"/>
              </a:rPr>
              <a:t>프랜차이즈</a:t>
            </a:r>
            <a:r>
              <a:rPr sz="1300" b="1" spc="-10" dirty="0">
                <a:solidFill>
                  <a:srgbClr val="090950"/>
                </a:solidFill>
                <a:latin typeface="나눔고딕 ExtraBold"/>
                <a:cs typeface="나눔고딕 ExtraBold"/>
              </a:rPr>
              <a:t> </a:t>
            </a:r>
            <a:r>
              <a:rPr sz="1300" b="1" spc="-5" dirty="0">
                <a:solidFill>
                  <a:srgbClr val="090950"/>
                </a:solidFill>
                <a:latin typeface="나눔고딕 ExtraBold"/>
                <a:cs typeface="나눔고딕 ExtraBold"/>
              </a:rPr>
              <a:t>컨설팅</a:t>
            </a:r>
            <a:r>
              <a:rPr sz="1300" b="1" spc="-25" dirty="0">
                <a:solidFill>
                  <a:srgbClr val="090950"/>
                </a:solidFill>
                <a:latin typeface="나눔고딕 ExtraBold"/>
                <a:cs typeface="나눔고딕 ExtraBold"/>
              </a:rPr>
              <a:t> </a:t>
            </a:r>
            <a:r>
              <a:rPr sz="1300" b="1" dirty="0">
                <a:solidFill>
                  <a:srgbClr val="090950"/>
                </a:solidFill>
                <a:latin typeface="나눔고딕 ExtraBold"/>
                <a:cs typeface="나눔고딕 ExtraBold"/>
              </a:rPr>
              <a:t>프로젝트</a:t>
            </a:r>
            <a:r>
              <a:rPr sz="1300" b="1" spc="-30" dirty="0">
                <a:solidFill>
                  <a:srgbClr val="090950"/>
                </a:solidFill>
                <a:latin typeface="나눔고딕 ExtraBold"/>
                <a:cs typeface="나눔고딕 ExtraBold"/>
              </a:rPr>
              <a:t> </a:t>
            </a:r>
            <a:r>
              <a:rPr sz="1300" b="1" dirty="0">
                <a:solidFill>
                  <a:srgbClr val="090950"/>
                </a:solidFill>
                <a:latin typeface="나눔고딕 ExtraBold"/>
                <a:cs typeface="나눔고딕 ExtraBold"/>
              </a:rPr>
              <a:t>총괄매니저</a:t>
            </a:r>
            <a:r>
              <a:rPr sz="1300" b="1" spc="5" dirty="0">
                <a:solidFill>
                  <a:srgbClr val="090950"/>
                </a:solidFill>
                <a:latin typeface="나눔고딕 ExtraBold"/>
                <a:cs typeface="나눔고딕 ExtraBold"/>
              </a:rPr>
              <a:t> </a:t>
            </a:r>
            <a:r>
              <a:rPr sz="1300" b="1" dirty="0">
                <a:solidFill>
                  <a:srgbClr val="090950"/>
                </a:solidFill>
                <a:latin typeface="나눔고딕 ExtraBold"/>
                <a:cs typeface="나눔고딕 ExtraBold"/>
              </a:rPr>
              <a:t>직접수행</a:t>
            </a:r>
            <a:endParaRPr sz="1300" dirty="0">
              <a:latin typeface="나눔고딕 ExtraBold"/>
              <a:cs typeface="나눔고딕 ExtraBold"/>
            </a:endParaRPr>
          </a:p>
        </p:txBody>
      </p:sp>
      <p:pic>
        <p:nvPicPr>
          <p:cNvPr id="11" name="object 1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31519" y="905255"/>
            <a:ext cx="147828" cy="100584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861060" y="1807464"/>
            <a:ext cx="3520440" cy="261610"/>
          </a:xfrm>
          <a:prstGeom prst="rect">
            <a:avLst/>
          </a:prstGeom>
          <a:solidFill>
            <a:srgbClr val="F0F0F0"/>
          </a:solidFill>
        </p:spPr>
        <p:txBody>
          <a:bodyPr vert="horz" wrap="square" lIns="0" tIns="76200" rIns="0" bIns="0" rtlCol="0">
            <a:spAutoFit/>
          </a:bodyPr>
          <a:lstStyle/>
          <a:p>
            <a:pPr marL="788670">
              <a:lnSpc>
                <a:spcPct val="100000"/>
              </a:lnSpc>
              <a:spcBef>
                <a:spcPts val="600"/>
              </a:spcBef>
            </a:pPr>
            <a:r>
              <a:rPr sz="1200" b="1" dirty="0">
                <a:latin typeface="나눔고딕 ExtraBold" panose="020D0904000000000000" pitchFamily="50" charset="-127"/>
                <a:ea typeface="나눔고딕 ExtraBold" panose="020D0904000000000000" pitchFamily="50" charset="-127"/>
                <a:cs typeface="나눔고딕 ExtraBold"/>
              </a:rPr>
              <a:t>외식업</a:t>
            </a:r>
            <a:r>
              <a:rPr sz="1200" b="1" spc="-60" dirty="0">
                <a:latin typeface="나눔고딕 ExtraBold" panose="020D0904000000000000" pitchFamily="50" charset="-127"/>
                <a:ea typeface="나눔고딕 ExtraBold" panose="020D0904000000000000" pitchFamily="50" charset="-127"/>
                <a:cs typeface="나눔고딕 ExtraBold"/>
              </a:rPr>
              <a:t> </a:t>
            </a:r>
            <a:r>
              <a:rPr sz="1200" b="1" dirty="0" err="1">
                <a:latin typeface="나눔고딕 ExtraBold" panose="020D0904000000000000" pitchFamily="50" charset="-127"/>
                <a:ea typeface="나눔고딕 ExtraBold" panose="020D0904000000000000" pitchFamily="50" charset="-127"/>
                <a:cs typeface="나눔고딕 ExtraBold"/>
              </a:rPr>
              <a:t>프랜차이즈</a:t>
            </a:r>
            <a:r>
              <a:rPr sz="1200" b="1" spc="-60" dirty="0">
                <a:latin typeface="나눔고딕 ExtraBold" panose="020D0904000000000000" pitchFamily="50" charset="-127"/>
                <a:ea typeface="나눔고딕 ExtraBold" panose="020D0904000000000000" pitchFamily="50" charset="-127"/>
                <a:cs typeface="나눔고딕 ExtraBold"/>
              </a:rPr>
              <a:t> </a:t>
            </a:r>
            <a:r>
              <a:rPr sz="1200" b="1" dirty="0" err="1">
                <a:latin typeface="나눔고딕 ExtraBold" panose="020D0904000000000000" pitchFamily="50" charset="-127"/>
                <a:ea typeface="나눔고딕 ExtraBold" panose="020D0904000000000000" pitchFamily="50" charset="-127"/>
                <a:cs typeface="나눔고딕 ExtraBold"/>
              </a:rPr>
              <a:t>전략</a:t>
            </a:r>
            <a:r>
              <a:rPr lang="en-US" sz="1200" b="1" dirty="0">
                <a:latin typeface="나눔고딕 ExtraBold" panose="020D0904000000000000" pitchFamily="50" charset="-127"/>
                <a:ea typeface="나눔고딕 ExtraBold" panose="020D0904000000000000" pitchFamily="50" charset="-127"/>
                <a:cs typeface="나눔고딕 ExtraBold"/>
              </a:rPr>
              <a:t> </a:t>
            </a:r>
            <a:r>
              <a:rPr sz="1200" b="1" dirty="0" err="1">
                <a:latin typeface="나눔고딕 ExtraBold" panose="020D0904000000000000" pitchFamily="50" charset="-127"/>
                <a:ea typeface="나눔고딕 ExtraBold" panose="020D0904000000000000" pitchFamily="50" charset="-127"/>
                <a:cs typeface="나눔고딕 ExtraBold"/>
              </a:rPr>
              <a:t>컨설팅</a:t>
            </a:r>
            <a:r>
              <a:rPr lang="en-US" sz="1200" b="1" dirty="0">
                <a:latin typeface="나눔고딕 ExtraBold" panose="020D0904000000000000" pitchFamily="50" charset="-127"/>
                <a:ea typeface="나눔고딕 ExtraBold" panose="020D0904000000000000" pitchFamily="50" charset="-127"/>
                <a:cs typeface="나눔고딕 ExtraBold"/>
              </a:rPr>
              <a:t> </a:t>
            </a:r>
            <a:r>
              <a:rPr lang="ko-KR" altLang="en-US" sz="1200" b="1" dirty="0">
                <a:latin typeface="나눔고딕 ExtraBold" panose="020D0904000000000000" pitchFamily="50" charset="-127"/>
                <a:ea typeface="나눔고딕 ExtraBold" panose="020D0904000000000000" pitchFamily="50" charset="-127"/>
                <a:cs typeface="나눔고딕 ExtraBold"/>
              </a:rPr>
              <a:t>부문</a:t>
            </a:r>
            <a:endParaRPr sz="1200" dirty="0">
              <a:latin typeface="나눔고딕 ExtraBold" panose="020D0904000000000000" pitchFamily="50" charset="-127"/>
              <a:ea typeface="나눔고딕 ExtraBold" panose="020D0904000000000000" pitchFamily="50" charset="-127"/>
              <a:cs typeface="나눔고딕 ExtraBold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681728" y="2257044"/>
            <a:ext cx="3672840" cy="4109085"/>
          </a:xfrm>
          <a:custGeom>
            <a:avLst/>
            <a:gdLst/>
            <a:ahLst/>
            <a:cxnLst/>
            <a:rect l="l" t="t" r="r" b="b"/>
            <a:pathLst>
              <a:path w="3672840" h="4109085">
                <a:moveTo>
                  <a:pt x="0" y="99694"/>
                </a:moveTo>
                <a:lnTo>
                  <a:pt x="7874" y="60959"/>
                </a:lnTo>
                <a:lnTo>
                  <a:pt x="29210" y="29209"/>
                </a:lnTo>
                <a:lnTo>
                  <a:pt x="60833" y="7873"/>
                </a:lnTo>
                <a:lnTo>
                  <a:pt x="99695" y="0"/>
                </a:lnTo>
                <a:lnTo>
                  <a:pt x="3572637" y="0"/>
                </a:lnTo>
                <a:lnTo>
                  <a:pt x="3611499" y="7873"/>
                </a:lnTo>
                <a:lnTo>
                  <a:pt x="3643122" y="29209"/>
                </a:lnTo>
                <a:lnTo>
                  <a:pt x="3664457" y="60959"/>
                </a:lnTo>
                <a:lnTo>
                  <a:pt x="3672331" y="99694"/>
                </a:lnTo>
                <a:lnTo>
                  <a:pt x="3672331" y="4008793"/>
                </a:lnTo>
                <a:lnTo>
                  <a:pt x="3664457" y="4047629"/>
                </a:lnTo>
                <a:lnTo>
                  <a:pt x="3643122" y="4079341"/>
                </a:lnTo>
                <a:lnTo>
                  <a:pt x="3611499" y="4100728"/>
                </a:lnTo>
                <a:lnTo>
                  <a:pt x="3572637" y="4108564"/>
                </a:lnTo>
                <a:lnTo>
                  <a:pt x="99695" y="4108564"/>
                </a:lnTo>
                <a:lnTo>
                  <a:pt x="60833" y="4100728"/>
                </a:lnTo>
                <a:lnTo>
                  <a:pt x="29210" y="4079341"/>
                </a:lnTo>
                <a:lnTo>
                  <a:pt x="7874" y="4047629"/>
                </a:lnTo>
                <a:lnTo>
                  <a:pt x="0" y="4008793"/>
                </a:lnTo>
                <a:lnTo>
                  <a:pt x="0" y="99694"/>
                </a:lnTo>
                <a:close/>
              </a:path>
            </a:pathLst>
          </a:custGeom>
          <a:ln w="12192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4757928" y="1807464"/>
            <a:ext cx="3520440" cy="261610"/>
          </a:xfrm>
          <a:prstGeom prst="rect">
            <a:avLst/>
          </a:prstGeom>
          <a:solidFill>
            <a:srgbClr val="F0F0F0"/>
          </a:solidFill>
        </p:spPr>
        <p:txBody>
          <a:bodyPr vert="horz" wrap="square" lIns="0" tIns="7620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600"/>
              </a:spcBef>
            </a:pPr>
            <a:r>
              <a:rPr sz="1200" b="1" dirty="0">
                <a:latin typeface="나눔고딕 ExtraBold" panose="020D0904000000000000" pitchFamily="50" charset="-127"/>
                <a:ea typeface="나눔고딕 ExtraBold" panose="020D0904000000000000" pitchFamily="50" charset="-127"/>
                <a:cs typeface="나눔고딕 ExtraBold"/>
              </a:rPr>
              <a:t>판매업</a:t>
            </a:r>
            <a:r>
              <a:rPr sz="1200" b="1" spc="-60" dirty="0">
                <a:latin typeface="나눔고딕 ExtraBold" panose="020D0904000000000000" pitchFamily="50" charset="-127"/>
                <a:ea typeface="나눔고딕 ExtraBold" panose="020D0904000000000000" pitchFamily="50" charset="-127"/>
                <a:cs typeface="나눔고딕 ExtraBold"/>
              </a:rPr>
              <a:t> </a:t>
            </a:r>
            <a:r>
              <a:rPr sz="1200" b="1" dirty="0">
                <a:latin typeface="나눔고딕 ExtraBold" panose="020D0904000000000000" pitchFamily="50" charset="-127"/>
                <a:ea typeface="나눔고딕 ExtraBold" panose="020D0904000000000000" pitchFamily="50" charset="-127"/>
                <a:cs typeface="나눔고딕 ExtraBold"/>
              </a:rPr>
              <a:t>/</a:t>
            </a:r>
            <a:r>
              <a:rPr sz="1200" b="1" spc="-40" dirty="0">
                <a:latin typeface="나눔고딕 ExtraBold" panose="020D0904000000000000" pitchFamily="50" charset="-127"/>
                <a:ea typeface="나눔고딕 ExtraBold" panose="020D0904000000000000" pitchFamily="50" charset="-127"/>
                <a:cs typeface="나눔고딕 ExtraBold"/>
              </a:rPr>
              <a:t> </a:t>
            </a:r>
            <a:r>
              <a:rPr sz="1200" b="1" dirty="0">
                <a:latin typeface="나눔고딕 ExtraBold" panose="020D0904000000000000" pitchFamily="50" charset="-127"/>
                <a:ea typeface="나눔고딕 ExtraBold" panose="020D0904000000000000" pitchFamily="50" charset="-127"/>
                <a:cs typeface="나눔고딕 ExtraBold"/>
              </a:rPr>
              <a:t>서비스업</a:t>
            </a:r>
            <a:r>
              <a:rPr sz="1200" b="1" spc="-70" dirty="0">
                <a:latin typeface="나눔고딕 ExtraBold" panose="020D0904000000000000" pitchFamily="50" charset="-127"/>
                <a:ea typeface="나눔고딕 ExtraBold" panose="020D0904000000000000" pitchFamily="50" charset="-127"/>
                <a:cs typeface="나눔고딕 ExtraBold"/>
              </a:rPr>
              <a:t> </a:t>
            </a:r>
            <a:r>
              <a:rPr sz="1200" b="1" dirty="0" err="1">
                <a:latin typeface="나눔고딕 ExtraBold" panose="020D0904000000000000" pitchFamily="50" charset="-127"/>
                <a:ea typeface="나눔고딕 ExtraBold" panose="020D0904000000000000" pitchFamily="50" charset="-127"/>
                <a:cs typeface="나눔고딕 ExtraBold"/>
              </a:rPr>
              <a:t>프랜차이즈</a:t>
            </a:r>
            <a:r>
              <a:rPr sz="1200" b="1" spc="-60" dirty="0">
                <a:latin typeface="나눔고딕 ExtraBold" panose="020D0904000000000000" pitchFamily="50" charset="-127"/>
                <a:ea typeface="나눔고딕 ExtraBold" panose="020D0904000000000000" pitchFamily="50" charset="-127"/>
                <a:cs typeface="나눔고딕 ExtraBold"/>
              </a:rPr>
              <a:t> </a:t>
            </a:r>
            <a:r>
              <a:rPr sz="1200" b="1" dirty="0" err="1">
                <a:latin typeface="나눔고딕 ExtraBold" panose="020D0904000000000000" pitchFamily="50" charset="-127"/>
                <a:ea typeface="나눔고딕 ExtraBold" panose="020D0904000000000000" pitchFamily="50" charset="-127"/>
                <a:cs typeface="나눔고딕 ExtraBold"/>
              </a:rPr>
              <a:t>전략</a:t>
            </a:r>
            <a:r>
              <a:rPr lang="en-US" sz="1200" b="1" dirty="0">
                <a:latin typeface="나눔고딕 ExtraBold" panose="020D0904000000000000" pitchFamily="50" charset="-127"/>
                <a:ea typeface="나눔고딕 ExtraBold" panose="020D0904000000000000" pitchFamily="50" charset="-127"/>
                <a:cs typeface="나눔고딕 ExtraBold"/>
              </a:rPr>
              <a:t> </a:t>
            </a:r>
            <a:r>
              <a:rPr sz="1200" b="1" dirty="0" err="1">
                <a:latin typeface="나눔고딕 ExtraBold" panose="020D0904000000000000" pitchFamily="50" charset="-127"/>
                <a:ea typeface="나눔고딕 ExtraBold" panose="020D0904000000000000" pitchFamily="50" charset="-127"/>
                <a:cs typeface="나눔고딕 ExtraBold"/>
              </a:rPr>
              <a:t>컨설팅</a:t>
            </a:r>
            <a:r>
              <a:rPr lang="en-US" sz="1200" b="1" dirty="0">
                <a:latin typeface="나눔고딕 ExtraBold" panose="020D0904000000000000" pitchFamily="50" charset="-127"/>
                <a:ea typeface="나눔고딕 ExtraBold" panose="020D0904000000000000" pitchFamily="50" charset="-127"/>
                <a:cs typeface="나눔고딕 ExtraBold"/>
              </a:rPr>
              <a:t> </a:t>
            </a:r>
            <a:r>
              <a:rPr lang="ko-KR" altLang="en-US" sz="1200" b="1" dirty="0">
                <a:latin typeface="나눔고딕 ExtraBold" panose="020D0904000000000000" pitchFamily="50" charset="-127"/>
                <a:ea typeface="나눔고딕 ExtraBold" panose="020D0904000000000000" pitchFamily="50" charset="-127"/>
                <a:cs typeface="나눔고딕 ExtraBold"/>
              </a:rPr>
              <a:t>부문</a:t>
            </a:r>
            <a:endParaRPr sz="1200" dirty="0">
              <a:latin typeface="나눔고딕 ExtraBold" panose="020D0904000000000000" pitchFamily="50" charset="-127"/>
              <a:ea typeface="나눔고딕 ExtraBold" panose="020D0904000000000000" pitchFamily="50" charset="-127"/>
              <a:cs typeface="나눔고딕 ExtraBold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4504054" y="6594998"/>
            <a:ext cx="151130" cy="142875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z="800" b="1" dirty="0">
                <a:latin typeface="나눔고딕 ExtraBold"/>
                <a:cs typeface="나눔고딕 ExtraBold"/>
              </a:rPr>
              <a:pPr marL="38100">
                <a:lnSpc>
                  <a:spcPct val="100000"/>
                </a:lnSpc>
                <a:spcBef>
                  <a:spcPts val="40"/>
                </a:spcBef>
              </a:pPr>
              <a:t>6</a:t>
            </a:fld>
            <a:endParaRPr sz="800">
              <a:latin typeface="나눔고딕 ExtraBold"/>
              <a:cs typeface="나눔고딕 ExtraBold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853689" y="2413762"/>
            <a:ext cx="1257935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dirty="0">
                <a:latin typeface="나눔고딕"/>
                <a:cs typeface="나눔고딕"/>
              </a:rPr>
              <a:t>2012</a:t>
            </a:r>
            <a:r>
              <a:rPr sz="800" spc="-55" dirty="0">
                <a:latin typeface="나눔고딕"/>
                <a:cs typeface="나눔고딕"/>
              </a:rPr>
              <a:t> </a:t>
            </a:r>
            <a:r>
              <a:rPr sz="800" dirty="0">
                <a:latin typeface="나눔고딕"/>
                <a:cs typeface="나눔고딕"/>
              </a:rPr>
              <a:t>와라와라</a:t>
            </a:r>
            <a:r>
              <a:rPr sz="800" spc="-60" dirty="0">
                <a:latin typeface="나눔고딕"/>
                <a:cs typeface="나눔고딕"/>
              </a:rPr>
              <a:t> </a:t>
            </a:r>
            <a:r>
              <a:rPr sz="800" dirty="0">
                <a:latin typeface="나눔고딕"/>
                <a:cs typeface="나눔고딕"/>
              </a:rPr>
              <a:t>/</a:t>
            </a:r>
            <a:r>
              <a:rPr sz="800" spc="-10" dirty="0">
                <a:latin typeface="나눔고딕"/>
                <a:cs typeface="나눔고딕"/>
              </a:rPr>
              <a:t> </a:t>
            </a:r>
            <a:r>
              <a:rPr sz="800" dirty="0">
                <a:latin typeface="나눔고딕"/>
                <a:cs typeface="나눔고딕"/>
              </a:rPr>
              <a:t>F&amp;D파트너</a:t>
            </a:r>
            <a:endParaRPr sz="800">
              <a:latin typeface="나눔고딕"/>
              <a:cs typeface="나눔고딕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907029" y="2694177"/>
            <a:ext cx="1150620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dirty="0">
                <a:latin typeface="나눔고딕"/>
                <a:cs typeface="나눔고딕"/>
              </a:rPr>
              <a:t>2012</a:t>
            </a:r>
            <a:r>
              <a:rPr sz="800" spc="-55" dirty="0">
                <a:latin typeface="나눔고딕"/>
                <a:cs typeface="나눔고딕"/>
              </a:rPr>
              <a:t> </a:t>
            </a:r>
            <a:r>
              <a:rPr sz="800" dirty="0">
                <a:latin typeface="나눔고딕"/>
                <a:cs typeface="나눔고딕"/>
              </a:rPr>
              <a:t>온야사이</a:t>
            </a:r>
            <a:r>
              <a:rPr sz="800" spc="-60" dirty="0">
                <a:latin typeface="나눔고딕"/>
                <a:cs typeface="나눔고딕"/>
              </a:rPr>
              <a:t> </a:t>
            </a:r>
            <a:r>
              <a:rPr sz="800" dirty="0">
                <a:latin typeface="나눔고딕"/>
                <a:cs typeface="나눔고딕"/>
              </a:rPr>
              <a:t>/</a:t>
            </a:r>
            <a:r>
              <a:rPr sz="800" spc="-25" dirty="0">
                <a:latin typeface="나눔고딕"/>
                <a:cs typeface="나눔고딕"/>
              </a:rPr>
              <a:t> </a:t>
            </a:r>
            <a:r>
              <a:rPr sz="800" dirty="0">
                <a:latin typeface="나눔고딕"/>
                <a:cs typeface="나눔고딕"/>
              </a:rPr>
              <a:t>효성그룹</a:t>
            </a:r>
            <a:endParaRPr sz="800">
              <a:latin typeface="나눔고딕"/>
              <a:cs typeface="나눔고딕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907029" y="3252596"/>
            <a:ext cx="1150620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dirty="0">
                <a:latin typeface="나눔고딕"/>
                <a:cs typeface="나눔고딕"/>
              </a:rPr>
              <a:t>2011</a:t>
            </a:r>
            <a:r>
              <a:rPr sz="800" spc="-55" dirty="0">
                <a:latin typeface="나눔고딕"/>
                <a:cs typeface="나눔고딕"/>
              </a:rPr>
              <a:t> </a:t>
            </a:r>
            <a:r>
              <a:rPr sz="800" dirty="0">
                <a:latin typeface="나눔고딕"/>
                <a:cs typeface="나눔고딕"/>
              </a:rPr>
              <a:t>디초콜릿</a:t>
            </a:r>
            <a:r>
              <a:rPr sz="800" spc="-60" dirty="0">
                <a:latin typeface="나눔고딕"/>
                <a:cs typeface="나눔고딕"/>
              </a:rPr>
              <a:t> </a:t>
            </a:r>
            <a:r>
              <a:rPr sz="800" dirty="0">
                <a:latin typeface="나눔고딕"/>
                <a:cs typeface="나눔고딕"/>
              </a:rPr>
              <a:t>/</a:t>
            </a:r>
            <a:r>
              <a:rPr sz="800" spc="-25" dirty="0">
                <a:latin typeface="나눔고딕"/>
                <a:cs typeface="나눔고딕"/>
              </a:rPr>
              <a:t> </a:t>
            </a:r>
            <a:r>
              <a:rPr sz="800" dirty="0">
                <a:latin typeface="나눔고딕"/>
                <a:cs typeface="나눔고딕"/>
              </a:rPr>
              <a:t>인터파크</a:t>
            </a:r>
            <a:endParaRPr sz="800">
              <a:latin typeface="나눔고딕"/>
              <a:cs typeface="나눔고딕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853689" y="3531489"/>
            <a:ext cx="1257935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dirty="0">
                <a:latin typeface="나눔고딕"/>
                <a:cs typeface="나눔고딕"/>
              </a:rPr>
              <a:t>2012</a:t>
            </a:r>
            <a:r>
              <a:rPr sz="800" spc="-55" dirty="0">
                <a:latin typeface="나눔고딕"/>
                <a:cs typeface="나눔고딕"/>
              </a:rPr>
              <a:t> </a:t>
            </a:r>
            <a:r>
              <a:rPr sz="800" dirty="0">
                <a:latin typeface="나눔고딕"/>
                <a:cs typeface="나눔고딕"/>
              </a:rPr>
              <a:t>와라와라</a:t>
            </a:r>
            <a:r>
              <a:rPr sz="800" spc="-60" dirty="0">
                <a:latin typeface="나눔고딕"/>
                <a:cs typeface="나눔고딕"/>
              </a:rPr>
              <a:t> </a:t>
            </a:r>
            <a:r>
              <a:rPr sz="800" dirty="0">
                <a:latin typeface="나눔고딕"/>
                <a:cs typeface="나눔고딕"/>
              </a:rPr>
              <a:t>/</a:t>
            </a:r>
            <a:r>
              <a:rPr sz="800" spc="-10" dirty="0">
                <a:latin typeface="나눔고딕"/>
                <a:cs typeface="나눔고딕"/>
              </a:rPr>
              <a:t> </a:t>
            </a:r>
            <a:r>
              <a:rPr sz="800" dirty="0">
                <a:latin typeface="나눔고딕"/>
                <a:cs typeface="나눔고딕"/>
              </a:rPr>
              <a:t>F&amp;D파트너</a:t>
            </a:r>
            <a:endParaRPr sz="800">
              <a:latin typeface="나눔고딕"/>
              <a:cs typeface="나눔고딕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839973" y="3809746"/>
            <a:ext cx="128524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나눔고딕"/>
                <a:cs typeface="나눔고딕"/>
              </a:rPr>
              <a:t>2009 </a:t>
            </a:r>
            <a:r>
              <a:rPr sz="800" spc="-50" dirty="0">
                <a:latin typeface="나눔고딕"/>
                <a:cs typeface="나눔고딕"/>
              </a:rPr>
              <a:t> </a:t>
            </a:r>
            <a:r>
              <a:rPr sz="800" dirty="0">
                <a:latin typeface="나눔고딕"/>
                <a:cs typeface="나눔고딕"/>
              </a:rPr>
              <a:t>와라와라</a:t>
            </a:r>
            <a:r>
              <a:rPr sz="800" spc="-60" dirty="0">
                <a:latin typeface="나눔고딕"/>
                <a:cs typeface="나눔고딕"/>
              </a:rPr>
              <a:t> </a:t>
            </a:r>
            <a:r>
              <a:rPr sz="800" dirty="0">
                <a:latin typeface="나눔고딕"/>
                <a:cs typeface="나눔고딕"/>
              </a:rPr>
              <a:t>/</a:t>
            </a:r>
            <a:r>
              <a:rPr sz="800" spc="-25" dirty="0">
                <a:latin typeface="나눔고딕"/>
                <a:cs typeface="나눔고딕"/>
              </a:rPr>
              <a:t> </a:t>
            </a:r>
            <a:r>
              <a:rPr sz="800" dirty="0">
                <a:latin typeface="나눔고딕"/>
                <a:cs typeface="나눔고딕"/>
              </a:rPr>
              <a:t>F&amp;D파트너</a:t>
            </a:r>
            <a:endParaRPr sz="800">
              <a:latin typeface="나눔고딕"/>
              <a:cs typeface="나눔고딕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859785" y="4090161"/>
            <a:ext cx="124841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나눔고딕"/>
                <a:cs typeface="나눔고딕"/>
              </a:rPr>
              <a:t>2009</a:t>
            </a:r>
            <a:r>
              <a:rPr sz="800" spc="-30" dirty="0">
                <a:latin typeface="나눔고딕"/>
                <a:cs typeface="나눔고딕"/>
              </a:rPr>
              <a:t> </a:t>
            </a:r>
            <a:r>
              <a:rPr sz="800" dirty="0">
                <a:latin typeface="나눔고딕"/>
                <a:cs typeface="나눔고딕"/>
              </a:rPr>
              <a:t>보리네생고깃간</a:t>
            </a:r>
            <a:r>
              <a:rPr sz="800" spc="-95" dirty="0">
                <a:latin typeface="나눔고딕"/>
                <a:cs typeface="나눔고딕"/>
              </a:rPr>
              <a:t> </a:t>
            </a:r>
            <a:r>
              <a:rPr sz="800" dirty="0">
                <a:latin typeface="나눔고딕"/>
                <a:cs typeface="나눔고딕"/>
              </a:rPr>
              <a:t>/ 다담</a:t>
            </a:r>
            <a:endParaRPr sz="800">
              <a:latin typeface="나눔고딕"/>
              <a:cs typeface="나눔고딕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907029" y="4369689"/>
            <a:ext cx="114744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나눔고딕"/>
                <a:cs typeface="나눔고딕"/>
              </a:rPr>
              <a:t>2007</a:t>
            </a:r>
            <a:r>
              <a:rPr sz="800" spc="-55" dirty="0">
                <a:latin typeface="나눔고딕"/>
                <a:cs typeface="나눔고딕"/>
              </a:rPr>
              <a:t> </a:t>
            </a:r>
            <a:r>
              <a:rPr sz="800" dirty="0">
                <a:latin typeface="나눔고딕"/>
                <a:cs typeface="나눔고딕"/>
              </a:rPr>
              <a:t>스패뉴키친</a:t>
            </a:r>
            <a:r>
              <a:rPr sz="800" spc="-80" dirty="0">
                <a:latin typeface="나눔고딕"/>
                <a:cs typeface="나눔고딕"/>
              </a:rPr>
              <a:t> </a:t>
            </a:r>
            <a:r>
              <a:rPr sz="800" dirty="0">
                <a:latin typeface="나눔고딕"/>
                <a:cs typeface="나눔고딕"/>
              </a:rPr>
              <a:t>/</a:t>
            </a:r>
            <a:r>
              <a:rPr sz="800" spc="-25" dirty="0">
                <a:latin typeface="나눔고딕"/>
                <a:cs typeface="나눔고딕"/>
              </a:rPr>
              <a:t> </a:t>
            </a:r>
            <a:r>
              <a:rPr sz="800" dirty="0">
                <a:latin typeface="나눔고딕"/>
                <a:cs typeface="나눔고딕"/>
              </a:rPr>
              <a:t>스패뉴</a:t>
            </a:r>
            <a:endParaRPr sz="800">
              <a:latin typeface="나눔고딕"/>
              <a:cs typeface="나눔고딕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001517" y="4648580"/>
            <a:ext cx="960119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나눔고딕"/>
                <a:cs typeface="나눔고딕"/>
              </a:rPr>
              <a:t>2007</a:t>
            </a:r>
            <a:r>
              <a:rPr sz="800" spc="-55" dirty="0">
                <a:latin typeface="나눔고딕"/>
                <a:cs typeface="나눔고딕"/>
              </a:rPr>
              <a:t> </a:t>
            </a:r>
            <a:r>
              <a:rPr sz="800" dirty="0">
                <a:latin typeface="나눔고딕"/>
                <a:cs typeface="나눔고딕"/>
              </a:rPr>
              <a:t>홍초</a:t>
            </a:r>
            <a:r>
              <a:rPr sz="800" spc="-45" dirty="0">
                <a:latin typeface="나눔고딕"/>
                <a:cs typeface="나눔고딕"/>
              </a:rPr>
              <a:t> </a:t>
            </a:r>
            <a:r>
              <a:rPr sz="800" dirty="0">
                <a:latin typeface="나눔고딕"/>
                <a:cs typeface="나눔고딕"/>
              </a:rPr>
              <a:t>/</a:t>
            </a:r>
            <a:r>
              <a:rPr sz="800" spc="-25" dirty="0">
                <a:latin typeface="나눔고딕"/>
                <a:cs typeface="나눔고딕"/>
              </a:rPr>
              <a:t> </a:t>
            </a:r>
            <a:r>
              <a:rPr sz="800" dirty="0">
                <a:latin typeface="나눔고딕"/>
                <a:cs typeface="나눔고딕"/>
              </a:rPr>
              <a:t>대상그룹</a:t>
            </a:r>
            <a:endParaRPr sz="800">
              <a:latin typeface="나눔고딕"/>
              <a:cs typeface="나눔고딕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711957" y="4927472"/>
            <a:ext cx="154559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45" dirty="0">
                <a:latin typeface="나눔고딕"/>
                <a:cs typeface="나눔고딕"/>
              </a:rPr>
              <a:t>200</a:t>
            </a:r>
            <a:r>
              <a:rPr sz="800" dirty="0">
                <a:latin typeface="나눔고딕"/>
                <a:cs typeface="나눔고딕"/>
              </a:rPr>
              <a:t>6</a:t>
            </a:r>
            <a:r>
              <a:rPr sz="800" spc="-125" dirty="0">
                <a:latin typeface="나눔고딕"/>
                <a:cs typeface="나눔고딕"/>
              </a:rPr>
              <a:t> </a:t>
            </a:r>
            <a:r>
              <a:rPr sz="800" spc="-50" dirty="0">
                <a:latin typeface="나눔고딕"/>
                <a:cs typeface="나눔고딕"/>
              </a:rPr>
              <a:t>코코이찌</a:t>
            </a:r>
            <a:r>
              <a:rPr sz="800" spc="-60" dirty="0">
                <a:latin typeface="나눔고딕"/>
                <a:cs typeface="나눔고딕"/>
              </a:rPr>
              <a:t>방</a:t>
            </a:r>
            <a:r>
              <a:rPr sz="800" dirty="0">
                <a:latin typeface="나눔고딕"/>
                <a:cs typeface="나눔고딕"/>
              </a:rPr>
              <a:t>야</a:t>
            </a:r>
            <a:r>
              <a:rPr sz="800" spc="-45" dirty="0">
                <a:latin typeface="나눔고딕"/>
                <a:cs typeface="나눔고딕"/>
              </a:rPr>
              <a:t> </a:t>
            </a:r>
            <a:r>
              <a:rPr sz="800" dirty="0">
                <a:latin typeface="나눔고딕"/>
                <a:cs typeface="나눔고딕"/>
              </a:rPr>
              <a:t>/</a:t>
            </a:r>
            <a:r>
              <a:rPr sz="800" spc="60" dirty="0">
                <a:latin typeface="나눔고딕"/>
                <a:cs typeface="나눔고딕"/>
              </a:rPr>
              <a:t> </a:t>
            </a:r>
            <a:r>
              <a:rPr sz="800" spc="-50" dirty="0">
                <a:latin typeface="나눔고딕"/>
                <a:cs typeface="나눔고딕"/>
              </a:rPr>
              <a:t>삼정인터내</a:t>
            </a:r>
            <a:r>
              <a:rPr sz="800" spc="-60" dirty="0">
                <a:latin typeface="나눔고딕"/>
                <a:cs typeface="나눔고딕"/>
              </a:rPr>
              <a:t>셔</a:t>
            </a:r>
            <a:r>
              <a:rPr sz="800" dirty="0">
                <a:latin typeface="나눔고딕"/>
                <a:cs typeface="나눔고딕"/>
              </a:rPr>
              <a:t>널</a:t>
            </a:r>
            <a:endParaRPr sz="800">
              <a:latin typeface="나눔고딕"/>
              <a:cs typeface="나눔고딕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954273" y="5207889"/>
            <a:ext cx="105410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나눔고딕"/>
                <a:cs typeface="나눔고딕"/>
              </a:rPr>
              <a:t>2004</a:t>
            </a:r>
            <a:r>
              <a:rPr sz="800" spc="-55" dirty="0">
                <a:latin typeface="나눔고딕"/>
                <a:cs typeface="나눔고딕"/>
              </a:rPr>
              <a:t> </a:t>
            </a:r>
            <a:r>
              <a:rPr sz="800" dirty="0">
                <a:latin typeface="나눔고딕"/>
                <a:cs typeface="나눔고딕"/>
              </a:rPr>
              <a:t>본가스</a:t>
            </a:r>
            <a:r>
              <a:rPr sz="800" spc="-60" dirty="0">
                <a:latin typeface="나눔고딕"/>
                <a:cs typeface="나눔고딕"/>
              </a:rPr>
              <a:t> </a:t>
            </a:r>
            <a:r>
              <a:rPr sz="800" dirty="0">
                <a:latin typeface="나눔고딕"/>
                <a:cs typeface="나눔고딕"/>
              </a:rPr>
              <a:t>/</a:t>
            </a:r>
            <a:r>
              <a:rPr sz="800" spc="-25" dirty="0">
                <a:latin typeface="나눔고딕"/>
                <a:cs typeface="나눔고딕"/>
              </a:rPr>
              <a:t> </a:t>
            </a:r>
            <a:r>
              <a:rPr sz="800" dirty="0">
                <a:latin typeface="나눔고딕"/>
                <a:cs typeface="나눔고딕"/>
              </a:rPr>
              <a:t>인터링크</a:t>
            </a:r>
            <a:endParaRPr sz="800">
              <a:latin typeface="나눔고딕"/>
              <a:cs typeface="나눔고딕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858261" y="5486806"/>
            <a:ext cx="124777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나눔고딕"/>
                <a:cs typeface="나눔고딕"/>
              </a:rPr>
              <a:t>2004</a:t>
            </a:r>
            <a:r>
              <a:rPr sz="800" spc="-55" dirty="0">
                <a:latin typeface="나눔고딕"/>
                <a:cs typeface="나눔고딕"/>
              </a:rPr>
              <a:t> </a:t>
            </a:r>
            <a:r>
              <a:rPr sz="800" dirty="0">
                <a:latin typeface="나눔고딕"/>
                <a:cs typeface="나눔고딕"/>
              </a:rPr>
              <a:t>미요젠</a:t>
            </a:r>
            <a:r>
              <a:rPr sz="800" spc="-45" dirty="0">
                <a:latin typeface="나눔고딕"/>
                <a:cs typeface="나눔고딕"/>
              </a:rPr>
              <a:t> </a:t>
            </a:r>
            <a:r>
              <a:rPr sz="800" dirty="0">
                <a:latin typeface="나눔고딕"/>
                <a:cs typeface="나눔고딕"/>
              </a:rPr>
              <a:t>/</a:t>
            </a:r>
            <a:r>
              <a:rPr sz="800" spc="-25" dirty="0">
                <a:latin typeface="나눔고딕"/>
                <a:cs typeface="나눔고딕"/>
              </a:rPr>
              <a:t> </a:t>
            </a:r>
            <a:r>
              <a:rPr sz="800" dirty="0">
                <a:latin typeface="나눔고딕"/>
                <a:cs typeface="나눔고딕"/>
              </a:rPr>
              <a:t>현대종합상사</a:t>
            </a:r>
            <a:endParaRPr sz="800">
              <a:latin typeface="나눔고딕"/>
              <a:cs typeface="나눔고딕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858261" y="5766612"/>
            <a:ext cx="124460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나눔고딕"/>
                <a:cs typeface="나눔고딕"/>
              </a:rPr>
              <a:t>2003</a:t>
            </a:r>
            <a:r>
              <a:rPr sz="800" spc="-55" dirty="0">
                <a:latin typeface="나눔고딕"/>
                <a:cs typeface="나눔고딕"/>
              </a:rPr>
              <a:t> </a:t>
            </a:r>
            <a:r>
              <a:rPr sz="800" dirty="0">
                <a:latin typeface="나눔고딕"/>
                <a:cs typeface="나눔고딕"/>
              </a:rPr>
              <a:t>미요젠</a:t>
            </a:r>
            <a:r>
              <a:rPr sz="800" spc="-70" dirty="0">
                <a:latin typeface="나눔고딕"/>
                <a:cs typeface="나눔고딕"/>
              </a:rPr>
              <a:t> </a:t>
            </a:r>
            <a:r>
              <a:rPr sz="800" dirty="0">
                <a:latin typeface="나눔고딕"/>
                <a:cs typeface="나눔고딕"/>
              </a:rPr>
              <a:t>/</a:t>
            </a:r>
            <a:r>
              <a:rPr sz="800" spc="-25" dirty="0">
                <a:latin typeface="나눔고딕"/>
                <a:cs typeface="나눔고딕"/>
              </a:rPr>
              <a:t> </a:t>
            </a:r>
            <a:r>
              <a:rPr sz="800" dirty="0">
                <a:latin typeface="나눔고딕"/>
                <a:cs typeface="나눔고딕"/>
              </a:rPr>
              <a:t>현대종합상사</a:t>
            </a:r>
            <a:endParaRPr sz="800">
              <a:latin typeface="나눔고딕"/>
              <a:cs typeface="나눔고딕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811017" y="6045200"/>
            <a:ext cx="134112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나눔고딕"/>
                <a:cs typeface="나눔고딕"/>
              </a:rPr>
              <a:t>1999</a:t>
            </a:r>
            <a:r>
              <a:rPr sz="800" spc="-55" dirty="0">
                <a:latin typeface="나눔고딕"/>
                <a:cs typeface="나눔고딕"/>
              </a:rPr>
              <a:t> </a:t>
            </a:r>
            <a:r>
              <a:rPr sz="800" dirty="0">
                <a:latin typeface="나눔고딕"/>
                <a:cs typeface="나눔고딕"/>
              </a:rPr>
              <a:t>시집가는날</a:t>
            </a:r>
            <a:r>
              <a:rPr sz="800" spc="-80" dirty="0">
                <a:latin typeface="나눔고딕"/>
                <a:cs typeface="나눔고딕"/>
              </a:rPr>
              <a:t> </a:t>
            </a:r>
            <a:r>
              <a:rPr sz="800" dirty="0">
                <a:latin typeface="나눔고딕"/>
                <a:cs typeface="나눔고딕"/>
              </a:rPr>
              <a:t>/</a:t>
            </a:r>
            <a:r>
              <a:rPr sz="800" spc="-10" dirty="0">
                <a:latin typeface="나눔고딕"/>
                <a:cs typeface="나눔고딕"/>
              </a:rPr>
              <a:t> </a:t>
            </a:r>
            <a:r>
              <a:rPr sz="800" dirty="0">
                <a:latin typeface="나눔고딕"/>
                <a:cs typeface="나눔고딕"/>
              </a:rPr>
              <a:t>시집가는날</a:t>
            </a:r>
            <a:endParaRPr sz="800">
              <a:latin typeface="나눔고딕"/>
              <a:cs typeface="나눔고딕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990091" y="2387854"/>
            <a:ext cx="1604645" cy="13657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dirty="0">
                <a:latin typeface="나눔고딕"/>
                <a:cs typeface="나눔고딕"/>
              </a:rPr>
              <a:t>202</a:t>
            </a:r>
            <a:r>
              <a:rPr lang="en-US" sz="800" dirty="0">
                <a:latin typeface="나눔고딕"/>
                <a:cs typeface="나눔고딕"/>
              </a:rPr>
              <a:t>2</a:t>
            </a:r>
            <a:r>
              <a:rPr sz="800" spc="-55" dirty="0">
                <a:latin typeface="나눔고딕"/>
                <a:cs typeface="나눔고딕"/>
              </a:rPr>
              <a:t> </a:t>
            </a:r>
            <a:r>
              <a:rPr sz="800" dirty="0">
                <a:latin typeface="나눔고딕"/>
                <a:cs typeface="나눔고딕"/>
              </a:rPr>
              <a:t>오므토토마토</a:t>
            </a:r>
            <a:r>
              <a:rPr sz="800" spc="-80" dirty="0">
                <a:latin typeface="나눔고딕"/>
                <a:cs typeface="나눔고딕"/>
              </a:rPr>
              <a:t> </a:t>
            </a:r>
            <a:r>
              <a:rPr sz="800" dirty="0">
                <a:latin typeface="나눔고딕"/>
                <a:cs typeface="나눔고딕"/>
              </a:rPr>
              <a:t>/</a:t>
            </a:r>
            <a:r>
              <a:rPr sz="800" spc="-25" dirty="0">
                <a:latin typeface="나눔고딕"/>
                <a:cs typeface="나눔고딕"/>
              </a:rPr>
              <a:t> </a:t>
            </a:r>
            <a:r>
              <a:rPr sz="800" spc="-5" dirty="0">
                <a:latin typeface="나눔고딕"/>
                <a:cs typeface="나눔고딕"/>
              </a:rPr>
              <a:t>(</a:t>
            </a:r>
            <a:r>
              <a:rPr sz="800" dirty="0">
                <a:latin typeface="나눔고딕"/>
                <a:cs typeface="나눔고딕"/>
              </a:rPr>
              <a:t>주</a:t>
            </a:r>
            <a:r>
              <a:rPr sz="800" spc="-5" dirty="0">
                <a:latin typeface="나눔고딕"/>
                <a:cs typeface="나눔고딕"/>
              </a:rPr>
              <a:t>)</a:t>
            </a:r>
            <a:r>
              <a:rPr sz="800" dirty="0">
                <a:latin typeface="나눔고딕"/>
                <a:cs typeface="나눔고딕"/>
              </a:rPr>
              <a:t>아모제푸드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836167" y="2631694"/>
            <a:ext cx="1912620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dirty="0">
                <a:latin typeface="나눔고딕"/>
                <a:cs typeface="나눔고딕"/>
              </a:rPr>
              <a:t>2021</a:t>
            </a:r>
            <a:r>
              <a:rPr sz="800" spc="-55" dirty="0">
                <a:latin typeface="나눔고딕"/>
                <a:cs typeface="나눔고딕"/>
              </a:rPr>
              <a:t> </a:t>
            </a:r>
            <a:r>
              <a:rPr sz="800" dirty="0">
                <a:latin typeface="나눔고딕"/>
                <a:cs typeface="나눔고딕"/>
              </a:rPr>
              <a:t>앵커에쿼티파트</a:t>
            </a:r>
            <a:r>
              <a:rPr sz="800" spc="-15" dirty="0">
                <a:latin typeface="나눔고딕"/>
                <a:cs typeface="나눔고딕"/>
              </a:rPr>
              <a:t>너</a:t>
            </a:r>
            <a:r>
              <a:rPr sz="800" dirty="0">
                <a:latin typeface="나눔고딕"/>
                <a:cs typeface="나눔고딕"/>
              </a:rPr>
              <a:t>스</a:t>
            </a:r>
            <a:r>
              <a:rPr sz="800" spc="-95" dirty="0">
                <a:latin typeface="나눔고딕"/>
                <a:cs typeface="나눔고딕"/>
              </a:rPr>
              <a:t> </a:t>
            </a:r>
            <a:r>
              <a:rPr sz="800" dirty="0">
                <a:latin typeface="나눔고딕"/>
                <a:cs typeface="나눔고딕"/>
              </a:rPr>
              <a:t>/</a:t>
            </a:r>
            <a:r>
              <a:rPr sz="800" spc="-25" dirty="0">
                <a:latin typeface="나눔고딕"/>
                <a:cs typeface="나눔고딕"/>
              </a:rPr>
              <a:t> </a:t>
            </a:r>
            <a:r>
              <a:rPr sz="800" dirty="0">
                <a:latin typeface="나눔고딕"/>
                <a:cs typeface="나눔고딕"/>
              </a:rPr>
              <a:t>홍콩계사모펀드</a:t>
            </a:r>
            <a:endParaRPr sz="800">
              <a:latin typeface="나눔고딕"/>
              <a:cs typeface="나눔고딕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195832" y="2875914"/>
            <a:ext cx="1196340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dirty="0">
                <a:latin typeface="나눔고딕"/>
                <a:cs typeface="나눔고딕"/>
              </a:rPr>
              <a:t>2020</a:t>
            </a:r>
            <a:r>
              <a:rPr sz="800" spc="-55" dirty="0">
                <a:latin typeface="나눔고딕"/>
                <a:cs typeface="나눔고딕"/>
              </a:rPr>
              <a:t> </a:t>
            </a:r>
            <a:r>
              <a:rPr sz="800" dirty="0">
                <a:latin typeface="나눔고딕"/>
                <a:cs typeface="나눔고딕"/>
              </a:rPr>
              <a:t>경복궁HMR</a:t>
            </a:r>
            <a:r>
              <a:rPr sz="800" spc="-55" dirty="0">
                <a:latin typeface="나눔고딕"/>
                <a:cs typeface="나눔고딕"/>
              </a:rPr>
              <a:t> </a:t>
            </a:r>
            <a:r>
              <a:rPr sz="800" dirty="0">
                <a:latin typeface="나눔고딕"/>
                <a:cs typeface="나눔고딕"/>
              </a:rPr>
              <a:t>/</a:t>
            </a:r>
            <a:r>
              <a:rPr sz="800" spc="-25" dirty="0">
                <a:latin typeface="나눔고딕"/>
                <a:cs typeface="나눔고딕"/>
              </a:rPr>
              <a:t> </a:t>
            </a:r>
            <a:r>
              <a:rPr sz="800" dirty="0">
                <a:latin typeface="나눔고딕"/>
                <a:cs typeface="나눔고딕"/>
              </a:rPr>
              <a:t>엔타스</a:t>
            </a:r>
            <a:endParaRPr sz="800">
              <a:latin typeface="나눔고딕"/>
              <a:cs typeface="나눔고딕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961136" y="2947772"/>
            <a:ext cx="3093720" cy="321310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958975">
              <a:lnSpc>
                <a:spcPct val="100000"/>
              </a:lnSpc>
              <a:spcBef>
                <a:spcPts val="300"/>
              </a:spcBef>
            </a:pPr>
            <a:r>
              <a:rPr sz="800" dirty="0">
                <a:latin typeface="나눔고딕"/>
                <a:cs typeface="나눔고딕"/>
              </a:rPr>
              <a:t>2011</a:t>
            </a:r>
            <a:r>
              <a:rPr sz="800" spc="-55" dirty="0">
                <a:latin typeface="나눔고딕"/>
                <a:cs typeface="나눔고딕"/>
              </a:rPr>
              <a:t> </a:t>
            </a:r>
            <a:r>
              <a:rPr sz="800" dirty="0">
                <a:latin typeface="나눔고딕"/>
                <a:cs typeface="나눔고딕"/>
              </a:rPr>
              <a:t>백세주마을</a:t>
            </a:r>
            <a:r>
              <a:rPr sz="800" spc="-80" dirty="0">
                <a:latin typeface="나눔고딕"/>
                <a:cs typeface="나눔고딕"/>
              </a:rPr>
              <a:t> </a:t>
            </a:r>
            <a:r>
              <a:rPr sz="800" dirty="0">
                <a:latin typeface="나눔고딕"/>
                <a:cs typeface="나눔고딕"/>
              </a:rPr>
              <a:t>/</a:t>
            </a:r>
            <a:r>
              <a:rPr sz="800" spc="-25" dirty="0">
                <a:latin typeface="나눔고딕"/>
                <a:cs typeface="나눔고딕"/>
              </a:rPr>
              <a:t> </a:t>
            </a:r>
            <a:r>
              <a:rPr sz="800" dirty="0">
                <a:latin typeface="나눔고딕"/>
                <a:cs typeface="나눔고딕"/>
              </a:rPr>
              <a:t>국순당</a:t>
            </a:r>
            <a:endParaRPr sz="800">
              <a:latin typeface="나눔고딕"/>
              <a:cs typeface="나눔고딕"/>
            </a:endParaRPr>
          </a:p>
          <a:p>
            <a:pPr marL="12700">
              <a:lnSpc>
                <a:spcPct val="100000"/>
              </a:lnSpc>
              <a:spcBef>
                <a:spcPts val="204"/>
              </a:spcBef>
            </a:pPr>
            <a:r>
              <a:rPr sz="800" dirty="0">
                <a:latin typeface="나눔고딕"/>
                <a:cs typeface="나눔고딕"/>
              </a:rPr>
              <a:t>2020</a:t>
            </a:r>
            <a:r>
              <a:rPr sz="800" spc="-55" dirty="0">
                <a:latin typeface="나눔고딕"/>
                <a:cs typeface="나눔고딕"/>
              </a:rPr>
              <a:t> </a:t>
            </a:r>
            <a:r>
              <a:rPr sz="800" dirty="0">
                <a:latin typeface="나눔고딕"/>
                <a:cs typeface="나눔고딕"/>
              </a:rPr>
              <a:t>오늘,</a:t>
            </a:r>
            <a:r>
              <a:rPr sz="800" spc="-50" dirty="0">
                <a:latin typeface="나눔고딕"/>
                <a:cs typeface="나눔고딕"/>
              </a:rPr>
              <a:t> </a:t>
            </a:r>
            <a:r>
              <a:rPr sz="800" dirty="0">
                <a:latin typeface="나눔고딕"/>
                <a:cs typeface="나눔고딕"/>
              </a:rPr>
              <a:t>와인한잔</a:t>
            </a:r>
            <a:r>
              <a:rPr sz="800" spc="-60" dirty="0">
                <a:latin typeface="나눔고딕"/>
                <a:cs typeface="나눔고딕"/>
              </a:rPr>
              <a:t> </a:t>
            </a:r>
            <a:r>
              <a:rPr sz="800" dirty="0">
                <a:latin typeface="나눔고딕"/>
                <a:cs typeface="나눔고딕"/>
              </a:rPr>
              <a:t>/</a:t>
            </a:r>
            <a:r>
              <a:rPr sz="800" spc="-35" dirty="0">
                <a:latin typeface="나눔고딕"/>
                <a:cs typeface="나눔고딕"/>
              </a:rPr>
              <a:t> </a:t>
            </a:r>
            <a:r>
              <a:rPr sz="800" spc="-5" dirty="0">
                <a:latin typeface="나눔고딕"/>
                <a:cs typeface="나눔고딕"/>
              </a:rPr>
              <a:t>(</a:t>
            </a:r>
            <a:r>
              <a:rPr sz="800" dirty="0">
                <a:latin typeface="나눔고딕"/>
                <a:cs typeface="나눔고딕"/>
              </a:rPr>
              <a:t>주</a:t>
            </a:r>
            <a:r>
              <a:rPr sz="800" spc="-5" dirty="0">
                <a:latin typeface="나눔고딕"/>
                <a:cs typeface="나눔고딕"/>
              </a:rPr>
              <a:t>)</a:t>
            </a:r>
            <a:r>
              <a:rPr sz="800" dirty="0">
                <a:latin typeface="나눔고딕"/>
                <a:cs typeface="나눔고딕"/>
              </a:rPr>
              <a:t>오늘연구소</a:t>
            </a:r>
            <a:endParaRPr sz="800">
              <a:latin typeface="나눔고딕"/>
              <a:cs typeface="나눔고딕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026667" y="3363848"/>
            <a:ext cx="1532890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dirty="0">
                <a:latin typeface="나눔고딕"/>
                <a:cs typeface="나눔고딕"/>
              </a:rPr>
              <a:t>2019</a:t>
            </a:r>
            <a:r>
              <a:rPr sz="800" spc="-55" dirty="0">
                <a:latin typeface="나눔고딕"/>
                <a:cs typeface="나눔고딕"/>
              </a:rPr>
              <a:t> </a:t>
            </a:r>
            <a:r>
              <a:rPr sz="800" dirty="0">
                <a:latin typeface="나눔고딕"/>
                <a:cs typeface="나눔고딕"/>
              </a:rPr>
              <a:t>마산이천갈비</a:t>
            </a:r>
            <a:r>
              <a:rPr sz="800" spc="-80" dirty="0">
                <a:latin typeface="나눔고딕"/>
                <a:cs typeface="나눔고딕"/>
              </a:rPr>
              <a:t> </a:t>
            </a:r>
            <a:r>
              <a:rPr sz="800" dirty="0">
                <a:latin typeface="나눔고딕"/>
                <a:cs typeface="나눔고딕"/>
              </a:rPr>
              <a:t>/</a:t>
            </a:r>
            <a:r>
              <a:rPr sz="800" spc="-10" dirty="0">
                <a:latin typeface="나눔고딕"/>
                <a:cs typeface="나눔고딕"/>
              </a:rPr>
              <a:t> </a:t>
            </a:r>
            <a:r>
              <a:rPr sz="800" dirty="0">
                <a:latin typeface="나눔고딕"/>
                <a:cs typeface="나눔고딕"/>
              </a:rPr>
              <a:t>마산이천갈비</a:t>
            </a:r>
            <a:endParaRPr sz="800">
              <a:latin typeface="나눔고딕"/>
              <a:cs typeface="나눔고딕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244600" y="3607053"/>
            <a:ext cx="109664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나눔고딕"/>
                <a:cs typeface="나눔고딕"/>
              </a:rPr>
              <a:t>2019</a:t>
            </a:r>
            <a:r>
              <a:rPr sz="800" spc="-55" dirty="0">
                <a:latin typeface="나눔고딕"/>
                <a:cs typeface="나눔고딕"/>
              </a:rPr>
              <a:t> </a:t>
            </a:r>
            <a:r>
              <a:rPr sz="800" dirty="0">
                <a:latin typeface="나눔고딕"/>
                <a:cs typeface="나눔고딕"/>
              </a:rPr>
              <a:t>미식가마을</a:t>
            </a:r>
            <a:r>
              <a:rPr sz="800" spc="-80" dirty="0">
                <a:latin typeface="나눔고딕"/>
                <a:cs typeface="나눔고딕"/>
              </a:rPr>
              <a:t> </a:t>
            </a:r>
            <a:r>
              <a:rPr sz="800" dirty="0">
                <a:latin typeface="나눔고딕"/>
                <a:cs typeface="나눔고딕"/>
              </a:rPr>
              <a:t>/</a:t>
            </a:r>
            <a:r>
              <a:rPr sz="800" spc="-25" dirty="0">
                <a:latin typeface="나눔고딕"/>
                <a:cs typeface="나눔고딕"/>
              </a:rPr>
              <a:t> </a:t>
            </a:r>
            <a:r>
              <a:rPr sz="800" dirty="0">
                <a:latin typeface="나눔고딕"/>
                <a:cs typeface="나눔고딕"/>
              </a:rPr>
              <a:t>HMR</a:t>
            </a:r>
            <a:endParaRPr sz="800">
              <a:latin typeface="나눔고딕"/>
              <a:cs typeface="나눔고딕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1265936" y="3850894"/>
            <a:ext cx="105410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나눔고딕"/>
                <a:cs typeface="나눔고딕"/>
              </a:rPr>
              <a:t>2017</a:t>
            </a:r>
            <a:r>
              <a:rPr sz="800" spc="-55" dirty="0">
                <a:latin typeface="나눔고딕"/>
                <a:cs typeface="나눔고딕"/>
              </a:rPr>
              <a:t> </a:t>
            </a:r>
            <a:r>
              <a:rPr sz="800" dirty="0">
                <a:latin typeface="나눔고딕"/>
                <a:cs typeface="나눔고딕"/>
              </a:rPr>
              <a:t>풀잎채</a:t>
            </a:r>
            <a:r>
              <a:rPr sz="800" spc="-60" dirty="0">
                <a:latin typeface="나눔고딕"/>
                <a:cs typeface="나눔고딕"/>
              </a:rPr>
              <a:t> </a:t>
            </a:r>
            <a:r>
              <a:rPr sz="800" dirty="0">
                <a:latin typeface="나눔고딕"/>
                <a:cs typeface="나눔고딕"/>
              </a:rPr>
              <a:t>/</a:t>
            </a:r>
            <a:r>
              <a:rPr sz="800" spc="-25" dirty="0">
                <a:latin typeface="나눔고딕"/>
                <a:cs typeface="나눔고딕"/>
              </a:rPr>
              <a:t> </a:t>
            </a:r>
            <a:r>
              <a:rPr sz="800" dirty="0">
                <a:latin typeface="나눔고딕"/>
                <a:cs typeface="나눔고딕"/>
              </a:rPr>
              <a:t>㈜풀잎채</a:t>
            </a:r>
            <a:endParaRPr sz="800">
              <a:latin typeface="나눔고딕"/>
              <a:cs typeface="나눔고딕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1122680" y="4120641"/>
            <a:ext cx="134366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나눔고딕"/>
                <a:cs typeface="나눔고딕"/>
              </a:rPr>
              <a:t>2017</a:t>
            </a:r>
            <a:r>
              <a:rPr sz="800" spc="-55" dirty="0">
                <a:latin typeface="나눔고딕"/>
                <a:cs typeface="나눔고딕"/>
              </a:rPr>
              <a:t> </a:t>
            </a:r>
            <a:r>
              <a:rPr sz="800" dirty="0">
                <a:latin typeface="나눔고딕"/>
                <a:cs typeface="나눔고딕"/>
              </a:rPr>
              <a:t>국민반점</a:t>
            </a:r>
            <a:r>
              <a:rPr sz="800" spc="-60" dirty="0">
                <a:latin typeface="나눔고딕"/>
                <a:cs typeface="나눔고딕"/>
              </a:rPr>
              <a:t> </a:t>
            </a:r>
            <a:r>
              <a:rPr sz="800" dirty="0">
                <a:latin typeface="나눔고딕"/>
                <a:cs typeface="나눔고딕"/>
              </a:rPr>
              <a:t>/</a:t>
            </a:r>
            <a:r>
              <a:rPr sz="800" spc="-10" dirty="0">
                <a:latin typeface="나눔고딕"/>
                <a:cs typeface="나눔고딕"/>
              </a:rPr>
              <a:t> </a:t>
            </a:r>
            <a:r>
              <a:rPr sz="800" dirty="0">
                <a:latin typeface="나눔고딕"/>
                <a:cs typeface="나눔고딕"/>
              </a:rPr>
              <a:t>더도이종가집</a:t>
            </a:r>
            <a:endParaRPr sz="800">
              <a:latin typeface="나눔고딕"/>
              <a:cs typeface="나눔고딕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1201927" y="4401692"/>
            <a:ext cx="118364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나눔고딕"/>
                <a:cs typeface="나눔고딕"/>
              </a:rPr>
              <a:t>2017</a:t>
            </a:r>
            <a:r>
              <a:rPr sz="800" spc="-55" dirty="0">
                <a:latin typeface="나눔고딕"/>
                <a:cs typeface="나눔고딕"/>
              </a:rPr>
              <a:t> </a:t>
            </a:r>
            <a:r>
              <a:rPr sz="800" dirty="0">
                <a:latin typeface="나눔고딕"/>
                <a:cs typeface="나눔고딕"/>
              </a:rPr>
              <a:t>어니스틴</a:t>
            </a:r>
            <a:r>
              <a:rPr sz="800" spc="-60" dirty="0">
                <a:latin typeface="나눔고딕"/>
                <a:cs typeface="나눔고딕"/>
              </a:rPr>
              <a:t> </a:t>
            </a:r>
            <a:r>
              <a:rPr sz="800" dirty="0">
                <a:latin typeface="나눔고딕"/>
                <a:cs typeface="나눔고딕"/>
              </a:rPr>
              <a:t>/</a:t>
            </a:r>
            <a:r>
              <a:rPr sz="800" spc="-10" dirty="0">
                <a:latin typeface="나눔고딕"/>
                <a:cs typeface="나눔고딕"/>
              </a:rPr>
              <a:t> </a:t>
            </a:r>
            <a:r>
              <a:rPr sz="800" dirty="0">
                <a:latin typeface="나눔고딕"/>
                <a:cs typeface="나눔고딕"/>
              </a:rPr>
              <a:t>BK바이오</a:t>
            </a:r>
            <a:endParaRPr sz="800">
              <a:latin typeface="나눔고딕"/>
              <a:cs typeface="나눔고딕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1122680" y="4680584"/>
            <a:ext cx="134366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나눔고딕"/>
                <a:cs typeface="나눔고딕"/>
              </a:rPr>
              <a:t>2016</a:t>
            </a:r>
            <a:r>
              <a:rPr sz="800" spc="-55" dirty="0">
                <a:latin typeface="나눔고딕"/>
                <a:cs typeface="나눔고딕"/>
              </a:rPr>
              <a:t> </a:t>
            </a:r>
            <a:r>
              <a:rPr sz="800" dirty="0">
                <a:latin typeface="나눔고딕"/>
                <a:cs typeface="나눔고딕"/>
              </a:rPr>
              <a:t>고구려</a:t>
            </a:r>
            <a:r>
              <a:rPr sz="800" spc="-45" dirty="0">
                <a:latin typeface="나눔고딕"/>
                <a:cs typeface="나눔고딕"/>
              </a:rPr>
              <a:t> </a:t>
            </a:r>
            <a:r>
              <a:rPr sz="800" dirty="0">
                <a:latin typeface="나눔고딕"/>
                <a:cs typeface="나눔고딕"/>
              </a:rPr>
              <a:t>/</a:t>
            </a:r>
            <a:r>
              <a:rPr sz="800" spc="-25" dirty="0">
                <a:latin typeface="나눔고딕"/>
                <a:cs typeface="나눔고딕"/>
              </a:rPr>
              <a:t> </a:t>
            </a:r>
            <a:r>
              <a:rPr sz="800" dirty="0">
                <a:latin typeface="나눔고딕"/>
                <a:cs typeface="나눔고딕"/>
              </a:rPr>
              <a:t>엔타스외식그룹</a:t>
            </a:r>
            <a:endParaRPr sz="800">
              <a:latin typeface="나눔고딕"/>
              <a:cs typeface="나눔고딕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122680" y="4959477"/>
            <a:ext cx="134366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나눔고딕"/>
                <a:cs typeface="나눔고딕"/>
              </a:rPr>
              <a:t>2016</a:t>
            </a:r>
            <a:r>
              <a:rPr sz="800" spc="-55" dirty="0">
                <a:latin typeface="나눔고딕"/>
                <a:cs typeface="나눔고딕"/>
              </a:rPr>
              <a:t> </a:t>
            </a:r>
            <a:r>
              <a:rPr sz="800" dirty="0">
                <a:latin typeface="나눔고딕"/>
                <a:cs typeface="나눔고딕"/>
              </a:rPr>
              <a:t>경복궁</a:t>
            </a:r>
            <a:r>
              <a:rPr sz="800" spc="-45" dirty="0">
                <a:latin typeface="나눔고딕"/>
                <a:cs typeface="나눔고딕"/>
              </a:rPr>
              <a:t> </a:t>
            </a:r>
            <a:r>
              <a:rPr sz="800" dirty="0">
                <a:latin typeface="나눔고딕"/>
                <a:cs typeface="나눔고딕"/>
              </a:rPr>
              <a:t>/</a:t>
            </a:r>
            <a:r>
              <a:rPr sz="800" spc="-25" dirty="0">
                <a:latin typeface="나눔고딕"/>
                <a:cs typeface="나눔고딕"/>
              </a:rPr>
              <a:t> </a:t>
            </a:r>
            <a:r>
              <a:rPr sz="800" dirty="0">
                <a:latin typeface="나눔고딕"/>
                <a:cs typeface="나눔고딕"/>
              </a:rPr>
              <a:t>엔타스외식그룹</a:t>
            </a:r>
            <a:endParaRPr sz="800">
              <a:latin typeface="나눔고딕"/>
              <a:cs typeface="나눔고딕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1165352" y="5238369"/>
            <a:ext cx="125730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나눔고딕"/>
                <a:cs typeface="나눔고딕"/>
              </a:rPr>
              <a:t>2015</a:t>
            </a:r>
            <a:r>
              <a:rPr sz="800" spc="-55" dirty="0">
                <a:latin typeface="나눔고딕"/>
                <a:cs typeface="나눔고딕"/>
              </a:rPr>
              <a:t> </a:t>
            </a:r>
            <a:r>
              <a:rPr sz="800" dirty="0">
                <a:latin typeface="나눔고딕"/>
                <a:cs typeface="나눔고딕"/>
              </a:rPr>
              <a:t>와라와라</a:t>
            </a:r>
            <a:r>
              <a:rPr sz="800" spc="-60" dirty="0">
                <a:latin typeface="나눔고딕"/>
                <a:cs typeface="나눔고딕"/>
              </a:rPr>
              <a:t> </a:t>
            </a:r>
            <a:r>
              <a:rPr sz="800" dirty="0">
                <a:latin typeface="나눔고딕"/>
                <a:cs typeface="나눔고딕"/>
              </a:rPr>
              <a:t>/</a:t>
            </a:r>
            <a:r>
              <a:rPr sz="800" spc="-10" dirty="0">
                <a:latin typeface="나눔고딕"/>
                <a:cs typeface="나눔고딕"/>
              </a:rPr>
              <a:t> </a:t>
            </a:r>
            <a:r>
              <a:rPr sz="800" dirty="0">
                <a:latin typeface="나눔고딕"/>
                <a:cs typeface="나눔고딕"/>
              </a:rPr>
              <a:t>F&amp;D파트너</a:t>
            </a:r>
            <a:endParaRPr sz="800">
              <a:latin typeface="나눔고딕"/>
              <a:cs typeface="나눔고딕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1169924" y="5517286"/>
            <a:ext cx="124650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나눔고딕"/>
                <a:cs typeface="나눔고딕"/>
              </a:rPr>
              <a:t>2014</a:t>
            </a:r>
            <a:r>
              <a:rPr sz="800" spc="-55" dirty="0">
                <a:latin typeface="나눔고딕"/>
                <a:cs typeface="나눔고딕"/>
              </a:rPr>
              <a:t> </a:t>
            </a:r>
            <a:r>
              <a:rPr sz="800" dirty="0">
                <a:latin typeface="나눔고딕"/>
                <a:cs typeface="나눔고딕"/>
              </a:rPr>
              <a:t>헌터스문</a:t>
            </a:r>
            <a:r>
              <a:rPr sz="800" spc="-60" dirty="0">
                <a:latin typeface="나눔고딕"/>
                <a:cs typeface="나눔고딕"/>
              </a:rPr>
              <a:t> </a:t>
            </a:r>
            <a:r>
              <a:rPr sz="800" dirty="0">
                <a:latin typeface="나눔고딕"/>
                <a:cs typeface="나눔고딕"/>
              </a:rPr>
              <a:t>/</a:t>
            </a:r>
            <a:r>
              <a:rPr sz="800" spc="-25" dirty="0">
                <a:latin typeface="나눔고딕"/>
                <a:cs typeface="나눔고딕"/>
              </a:rPr>
              <a:t> </a:t>
            </a:r>
            <a:r>
              <a:rPr sz="800" dirty="0">
                <a:latin typeface="나눔고딕"/>
                <a:cs typeface="나눔고딕"/>
              </a:rPr>
              <a:t>농협목우촌</a:t>
            </a:r>
            <a:endParaRPr sz="800">
              <a:latin typeface="나눔고딕"/>
              <a:cs typeface="나눔고딕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1218691" y="5798311"/>
            <a:ext cx="115062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나눔고딕"/>
                <a:cs typeface="나눔고딕"/>
              </a:rPr>
              <a:t>2013</a:t>
            </a:r>
            <a:r>
              <a:rPr sz="800" spc="-55" dirty="0">
                <a:latin typeface="나눔고딕"/>
                <a:cs typeface="나눔고딕"/>
              </a:rPr>
              <a:t> </a:t>
            </a:r>
            <a:r>
              <a:rPr sz="800" dirty="0">
                <a:latin typeface="나눔고딕"/>
                <a:cs typeface="나눔고딕"/>
              </a:rPr>
              <a:t>토마틸로</a:t>
            </a:r>
            <a:r>
              <a:rPr sz="800" spc="-60" dirty="0">
                <a:latin typeface="나눔고딕"/>
                <a:cs typeface="나눔고딕"/>
              </a:rPr>
              <a:t> </a:t>
            </a:r>
            <a:r>
              <a:rPr sz="800" dirty="0">
                <a:latin typeface="나눔고딕"/>
                <a:cs typeface="나눔고딕"/>
              </a:rPr>
              <a:t>/</a:t>
            </a:r>
            <a:r>
              <a:rPr sz="800" spc="-25" dirty="0">
                <a:latin typeface="나눔고딕"/>
                <a:cs typeface="나눔고딕"/>
              </a:rPr>
              <a:t> </a:t>
            </a:r>
            <a:r>
              <a:rPr sz="800" dirty="0">
                <a:latin typeface="나눔고딕"/>
                <a:cs typeface="나눔고딕"/>
              </a:rPr>
              <a:t>토마틸로</a:t>
            </a:r>
            <a:endParaRPr sz="800">
              <a:latin typeface="나눔고딕"/>
              <a:cs typeface="나눔고딕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1218691" y="6077203"/>
            <a:ext cx="114744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나눔고딕"/>
                <a:cs typeface="나눔고딕"/>
              </a:rPr>
              <a:t>2013</a:t>
            </a:r>
            <a:r>
              <a:rPr sz="800" spc="-55" dirty="0">
                <a:latin typeface="나눔고딕"/>
                <a:cs typeface="나눔고딕"/>
              </a:rPr>
              <a:t> </a:t>
            </a:r>
            <a:r>
              <a:rPr sz="800" dirty="0">
                <a:latin typeface="나눔고딕"/>
                <a:cs typeface="나눔고딕"/>
              </a:rPr>
              <a:t>스패뉴키친</a:t>
            </a:r>
            <a:r>
              <a:rPr sz="800" spc="-80" dirty="0">
                <a:latin typeface="나눔고딕"/>
                <a:cs typeface="나눔고딕"/>
              </a:rPr>
              <a:t> </a:t>
            </a:r>
            <a:r>
              <a:rPr sz="800" dirty="0">
                <a:latin typeface="나눔고딕"/>
                <a:cs typeface="나눔고딕"/>
              </a:rPr>
              <a:t>/</a:t>
            </a:r>
            <a:r>
              <a:rPr sz="800" spc="-25" dirty="0">
                <a:latin typeface="나눔고딕"/>
                <a:cs typeface="나눔고딕"/>
              </a:rPr>
              <a:t> </a:t>
            </a:r>
            <a:r>
              <a:rPr sz="800" dirty="0">
                <a:latin typeface="나눔고딕"/>
                <a:cs typeface="나눔고딕"/>
              </a:rPr>
              <a:t>스패뉴</a:t>
            </a:r>
            <a:endParaRPr sz="800">
              <a:latin typeface="나눔고딕"/>
              <a:cs typeface="나눔고딕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6722109" y="2479294"/>
            <a:ext cx="1440180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dirty="0">
                <a:latin typeface="나눔고딕"/>
                <a:cs typeface="나눔고딕"/>
              </a:rPr>
              <a:t>2012</a:t>
            </a:r>
            <a:r>
              <a:rPr sz="800" spc="-30" dirty="0">
                <a:latin typeface="나눔고딕"/>
                <a:cs typeface="나눔고딕"/>
              </a:rPr>
              <a:t> </a:t>
            </a:r>
            <a:r>
              <a:rPr sz="800" dirty="0">
                <a:latin typeface="나눔고딕"/>
                <a:cs typeface="나눔고딕"/>
              </a:rPr>
              <a:t>정관장</a:t>
            </a:r>
            <a:r>
              <a:rPr sz="800" spc="-70" dirty="0">
                <a:latin typeface="나눔고딕"/>
                <a:cs typeface="나눔고딕"/>
              </a:rPr>
              <a:t> </a:t>
            </a:r>
            <a:r>
              <a:rPr sz="800" dirty="0">
                <a:latin typeface="나눔고딕"/>
                <a:cs typeface="나눔고딕"/>
              </a:rPr>
              <a:t>/</a:t>
            </a:r>
            <a:r>
              <a:rPr sz="800" spc="-10" dirty="0">
                <a:latin typeface="나눔고딕"/>
                <a:cs typeface="나눔고딕"/>
              </a:rPr>
              <a:t> </a:t>
            </a:r>
            <a:r>
              <a:rPr sz="800" dirty="0">
                <a:latin typeface="나눔고딕"/>
                <a:cs typeface="나눔고딕"/>
              </a:rPr>
              <a:t>한국인삼공사</a:t>
            </a:r>
            <a:r>
              <a:rPr sz="800" spc="-15" dirty="0">
                <a:latin typeface="나눔고딕"/>
                <a:cs typeface="나눔고딕"/>
              </a:rPr>
              <a:t>그</a:t>
            </a:r>
            <a:r>
              <a:rPr sz="800" dirty="0">
                <a:latin typeface="나눔고딕"/>
                <a:cs typeface="나눔고딕"/>
              </a:rPr>
              <a:t>룹</a:t>
            </a:r>
            <a:endParaRPr sz="800">
              <a:latin typeface="나눔고딕"/>
              <a:cs typeface="나눔고딕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6722109" y="2844749"/>
            <a:ext cx="1440180" cy="1485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dirty="0">
                <a:latin typeface="나눔고딕"/>
                <a:cs typeface="나눔고딕"/>
              </a:rPr>
              <a:t>2011</a:t>
            </a:r>
            <a:r>
              <a:rPr sz="800" spc="-30" dirty="0">
                <a:latin typeface="나눔고딕"/>
                <a:cs typeface="나눔고딕"/>
              </a:rPr>
              <a:t> </a:t>
            </a:r>
            <a:r>
              <a:rPr sz="800" dirty="0">
                <a:latin typeface="나눔고딕"/>
                <a:cs typeface="나눔고딕"/>
              </a:rPr>
              <a:t>정관</a:t>
            </a:r>
            <a:r>
              <a:rPr sz="800" spc="5" dirty="0">
                <a:latin typeface="나눔고딕"/>
                <a:cs typeface="나눔고딕"/>
              </a:rPr>
              <a:t>장</a:t>
            </a:r>
            <a:r>
              <a:rPr sz="800" spc="-70" dirty="0">
                <a:latin typeface="나눔고딕"/>
                <a:cs typeface="나눔고딕"/>
              </a:rPr>
              <a:t> </a:t>
            </a:r>
            <a:r>
              <a:rPr sz="800" dirty="0">
                <a:latin typeface="나눔고딕"/>
                <a:cs typeface="나눔고딕"/>
              </a:rPr>
              <a:t>/</a:t>
            </a:r>
            <a:r>
              <a:rPr sz="800" spc="-15" dirty="0">
                <a:latin typeface="나눔고딕"/>
                <a:cs typeface="나눔고딕"/>
              </a:rPr>
              <a:t> </a:t>
            </a:r>
            <a:r>
              <a:rPr sz="800" spc="5" dirty="0">
                <a:latin typeface="나눔고딕"/>
                <a:cs typeface="나눔고딕"/>
              </a:rPr>
              <a:t>한</a:t>
            </a:r>
            <a:r>
              <a:rPr sz="800" dirty="0">
                <a:latin typeface="나눔고딕"/>
                <a:cs typeface="나눔고딕"/>
              </a:rPr>
              <a:t>국</a:t>
            </a:r>
            <a:r>
              <a:rPr sz="800" spc="5" dirty="0">
                <a:latin typeface="나눔고딕"/>
                <a:cs typeface="나눔고딕"/>
              </a:rPr>
              <a:t>인</a:t>
            </a:r>
            <a:r>
              <a:rPr sz="800" dirty="0">
                <a:latin typeface="나눔고딕"/>
                <a:cs typeface="나눔고딕"/>
              </a:rPr>
              <a:t>삼</a:t>
            </a:r>
            <a:r>
              <a:rPr sz="800" spc="5" dirty="0">
                <a:latin typeface="나눔고딕"/>
                <a:cs typeface="나눔고딕"/>
              </a:rPr>
              <a:t>공</a:t>
            </a:r>
            <a:r>
              <a:rPr sz="800" dirty="0">
                <a:latin typeface="나눔고딕"/>
                <a:cs typeface="나눔고딕"/>
              </a:rPr>
              <a:t>사</a:t>
            </a:r>
            <a:r>
              <a:rPr sz="800" spc="-10" dirty="0">
                <a:latin typeface="나눔고딕"/>
                <a:cs typeface="나눔고딕"/>
              </a:rPr>
              <a:t>그</a:t>
            </a:r>
            <a:r>
              <a:rPr sz="800" spc="5" dirty="0">
                <a:latin typeface="나눔고딕"/>
                <a:cs typeface="나눔고딕"/>
              </a:rPr>
              <a:t>룹</a:t>
            </a:r>
            <a:endParaRPr sz="800">
              <a:latin typeface="나눔고딕"/>
              <a:cs typeface="나눔고딕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6722109" y="3211195"/>
            <a:ext cx="1440180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dirty="0">
                <a:latin typeface="나눔고딕"/>
                <a:cs typeface="나눔고딕"/>
              </a:rPr>
              <a:t>2010</a:t>
            </a:r>
            <a:r>
              <a:rPr sz="800" spc="-40" dirty="0">
                <a:latin typeface="나눔고딕"/>
                <a:cs typeface="나눔고딕"/>
              </a:rPr>
              <a:t> </a:t>
            </a:r>
            <a:r>
              <a:rPr sz="800" dirty="0">
                <a:latin typeface="나눔고딕"/>
                <a:cs typeface="나눔고딕"/>
              </a:rPr>
              <a:t>정관장</a:t>
            </a:r>
            <a:r>
              <a:rPr sz="800" spc="-60" dirty="0">
                <a:latin typeface="나눔고딕"/>
                <a:cs typeface="나눔고딕"/>
              </a:rPr>
              <a:t> </a:t>
            </a:r>
            <a:r>
              <a:rPr sz="800" dirty="0">
                <a:latin typeface="나눔고딕"/>
                <a:cs typeface="나눔고딕"/>
              </a:rPr>
              <a:t>/</a:t>
            </a:r>
            <a:r>
              <a:rPr sz="800" spc="-25" dirty="0">
                <a:latin typeface="나눔고딕"/>
                <a:cs typeface="나눔고딕"/>
              </a:rPr>
              <a:t> </a:t>
            </a:r>
            <a:r>
              <a:rPr sz="800" dirty="0">
                <a:latin typeface="나눔고딕"/>
                <a:cs typeface="나눔고딕"/>
              </a:rPr>
              <a:t>한국인삼공사그룹</a:t>
            </a:r>
            <a:endParaRPr sz="800">
              <a:latin typeface="나눔고딕"/>
              <a:cs typeface="나눔고딕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6673342" y="3577209"/>
            <a:ext cx="1534160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dirty="0">
                <a:latin typeface="나눔고딕"/>
                <a:cs typeface="나눔고딕"/>
              </a:rPr>
              <a:t>2007</a:t>
            </a:r>
            <a:r>
              <a:rPr sz="800" spc="-40" dirty="0">
                <a:latin typeface="나눔고딕"/>
                <a:cs typeface="나눔고딕"/>
              </a:rPr>
              <a:t> </a:t>
            </a:r>
            <a:r>
              <a:rPr sz="800" dirty="0">
                <a:latin typeface="나눔고딕"/>
                <a:cs typeface="나눔고딕"/>
              </a:rPr>
              <a:t>아리따움</a:t>
            </a:r>
            <a:r>
              <a:rPr sz="800" spc="-70" dirty="0">
                <a:latin typeface="나눔고딕"/>
                <a:cs typeface="나눔고딕"/>
              </a:rPr>
              <a:t> </a:t>
            </a:r>
            <a:r>
              <a:rPr sz="800" dirty="0">
                <a:latin typeface="나눔고딕"/>
                <a:cs typeface="나눔고딕"/>
              </a:rPr>
              <a:t>/</a:t>
            </a:r>
            <a:r>
              <a:rPr sz="800" spc="-10" dirty="0">
                <a:latin typeface="나눔고딕"/>
                <a:cs typeface="나눔고딕"/>
              </a:rPr>
              <a:t> </a:t>
            </a:r>
            <a:r>
              <a:rPr sz="800" dirty="0">
                <a:latin typeface="나눔고딕"/>
                <a:cs typeface="나눔고딕"/>
              </a:rPr>
              <a:t>아모레퍼시픽</a:t>
            </a:r>
            <a:r>
              <a:rPr sz="800" spc="-15" dirty="0">
                <a:latin typeface="나눔고딕"/>
                <a:cs typeface="나눔고딕"/>
              </a:rPr>
              <a:t>그</a:t>
            </a:r>
            <a:r>
              <a:rPr sz="800" dirty="0">
                <a:latin typeface="나눔고딕"/>
                <a:cs typeface="나눔고딕"/>
              </a:rPr>
              <a:t>룹</a:t>
            </a:r>
            <a:endParaRPr sz="800">
              <a:latin typeface="나눔고딕"/>
              <a:cs typeface="나눔고딕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6876415" y="3942334"/>
            <a:ext cx="113538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나눔고딕"/>
                <a:cs typeface="나눔고딕"/>
              </a:rPr>
              <a:t>2006</a:t>
            </a:r>
            <a:r>
              <a:rPr sz="800" spc="-20" dirty="0">
                <a:latin typeface="나눔고딕"/>
                <a:cs typeface="나눔고딕"/>
              </a:rPr>
              <a:t> </a:t>
            </a:r>
            <a:r>
              <a:rPr sz="800" dirty="0">
                <a:latin typeface="나눔고딕"/>
                <a:cs typeface="나눔고딕"/>
              </a:rPr>
              <a:t>O</a:t>
            </a:r>
            <a:r>
              <a:rPr sz="800" spc="-15" dirty="0">
                <a:latin typeface="나눔고딕"/>
                <a:cs typeface="나눔고딕"/>
              </a:rPr>
              <a:t>K</a:t>
            </a:r>
            <a:r>
              <a:rPr sz="800" dirty="0">
                <a:latin typeface="나눔고딕"/>
                <a:cs typeface="나눔고딕"/>
              </a:rPr>
              <a:t>캐쉬백</a:t>
            </a:r>
            <a:r>
              <a:rPr sz="800" spc="-70" dirty="0">
                <a:latin typeface="나눔고딕"/>
                <a:cs typeface="나눔고딕"/>
              </a:rPr>
              <a:t> </a:t>
            </a:r>
            <a:r>
              <a:rPr sz="800" dirty="0">
                <a:latin typeface="나눔고딕"/>
                <a:cs typeface="나눔고딕"/>
              </a:rPr>
              <a:t>/ </a:t>
            </a:r>
            <a:r>
              <a:rPr sz="800" spc="5" dirty="0">
                <a:latin typeface="나눔고딕"/>
                <a:cs typeface="나눔고딕"/>
              </a:rPr>
              <a:t>S</a:t>
            </a:r>
            <a:r>
              <a:rPr sz="800" dirty="0">
                <a:latin typeface="나눔고딕"/>
                <a:cs typeface="나눔고딕"/>
              </a:rPr>
              <a:t>K그룹</a:t>
            </a:r>
            <a:endParaRPr sz="800">
              <a:latin typeface="나눔고딕"/>
              <a:cs typeface="나눔고딕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6768210" y="4308094"/>
            <a:ext cx="134874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나눔고딕"/>
                <a:cs typeface="나눔고딕"/>
              </a:rPr>
              <a:t>2005</a:t>
            </a:r>
            <a:r>
              <a:rPr sz="800" spc="-30" dirty="0">
                <a:latin typeface="나눔고딕"/>
                <a:cs typeface="나눔고딕"/>
              </a:rPr>
              <a:t> </a:t>
            </a:r>
            <a:r>
              <a:rPr sz="800" spc="-5" dirty="0">
                <a:latin typeface="나눔고딕"/>
                <a:cs typeface="나눔고딕"/>
              </a:rPr>
              <a:t>J</a:t>
            </a:r>
            <a:r>
              <a:rPr sz="800" dirty="0">
                <a:latin typeface="나눔고딕"/>
                <a:cs typeface="나눔고딕"/>
              </a:rPr>
              <a:t>B카운티</a:t>
            </a:r>
            <a:r>
              <a:rPr sz="800" spc="-70" dirty="0">
                <a:latin typeface="나눔고딕"/>
                <a:cs typeface="나눔고딕"/>
              </a:rPr>
              <a:t> </a:t>
            </a:r>
            <a:r>
              <a:rPr sz="800" dirty="0">
                <a:latin typeface="나눔고딕"/>
                <a:cs typeface="나눔고딕"/>
              </a:rPr>
              <a:t>/</a:t>
            </a:r>
            <a:r>
              <a:rPr sz="800" spc="-10" dirty="0">
                <a:latin typeface="나눔고딕"/>
                <a:cs typeface="나눔고딕"/>
              </a:rPr>
              <a:t> </a:t>
            </a:r>
            <a:r>
              <a:rPr sz="800" dirty="0">
                <a:latin typeface="나눔고딕"/>
                <a:cs typeface="나눔고딕"/>
              </a:rPr>
              <a:t>중보도시가스</a:t>
            </a:r>
            <a:endParaRPr sz="800">
              <a:latin typeface="나눔고딕"/>
              <a:cs typeface="나눔고딕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6768210" y="4674489"/>
            <a:ext cx="134874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나눔고딕"/>
                <a:cs typeface="나눔고딕"/>
              </a:rPr>
              <a:t>2004</a:t>
            </a:r>
            <a:r>
              <a:rPr sz="800" spc="-30" dirty="0">
                <a:latin typeface="나눔고딕"/>
                <a:cs typeface="나눔고딕"/>
              </a:rPr>
              <a:t> </a:t>
            </a:r>
            <a:r>
              <a:rPr sz="800" spc="-5" dirty="0">
                <a:latin typeface="나눔고딕"/>
                <a:cs typeface="나눔고딕"/>
              </a:rPr>
              <a:t>J</a:t>
            </a:r>
            <a:r>
              <a:rPr sz="800" dirty="0">
                <a:latin typeface="나눔고딕"/>
                <a:cs typeface="나눔고딕"/>
              </a:rPr>
              <a:t>B카운티</a:t>
            </a:r>
            <a:r>
              <a:rPr sz="800" spc="-70" dirty="0">
                <a:latin typeface="나눔고딕"/>
                <a:cs typeface="나눔고딕"/>
              </a:rPr>
              <a:t> </a:t>
            </a:r>
            <a:r>
              <a:rPr sz="800" dirty="0">
                <a:latin typeface="나눔고딕"/>
                <a:cs typeface="나눔고딕"/>
              </a:rPr>
              <a:t>/</a:t>
            </a:r>
            <a:r>
              <a:rPr sz="800" spc="-10" dirty="0">
                <a:latin typeface="나눔고딕"/>
                <a:cs typeface="나눔고딕"/>
              </a:rPr>
              <a:t> </a:t>
            </a:r>
            <a:r>
              <a:rPr sz="800" dirty="0">
                <a:latin typeface="나눔고딕"/>
                <a:cs typeface="나눔고딕"/>
              </a:rPr>
              <a:t>중보도시가스</a:t>
            </a:r>
            <a:endParaRPr sz="800">
              <a:latin typeface="나눔고딕"/>
              <a:cs typeface="나눔고딕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6769734" y="5040248"/>
            <a:ext cx="134683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나눔고딕"/>
                <a:cs typeface="나눔고딕"/>
              </a:rPr>
              <a:t>2001</a:t>
            </a:r>
            <a:r>
              <a:rPr sz="800" spc="-30" dirty="0">
                <a:latin typeface="나눔고딕"/>
                <a:cs typeface="나눔고딕"/>
              </a:rPr>
              <a:t> </a:t>
            </a:r>
            <a:r>
              <a:rPr sz="800" dirty="0">
                <a:latin typeface="나눔고딕"/>
                <a:cs typeface="나눔고딕"/>
              </a:rPr>
              <a:t>한스플라워</a:t>
            </a:r>
            <a:r>
              <a:rPr sz="800" spc="-70" dirty="0">
                <a:latin typeface="나눔고딕"/>
                <a:cs typeface="나눔고딕"/>
              </a:rPr>
              <a:t> </a:t>
            </a:r>
            <a:r>
              <a:rPr sz="800" dirty="0">
                <a:latin typeface="나눔고딕"/>
                <a:cs typeface="나눔고딕"/>
              </a:rPr>
              <a:t>/ 한스플라워</a:t>
            </a:r>
            <a:endParaRPr sz="800">
              <a:latin typeface="나눔고딕"/>
              <a:cs typeface="나눔고딕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6865746" y="5405704"/>
            <a:ext cx="1150620" cy="1485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dirty="0">
                <a:latin typeface="나눔고딕"/>
                <a:cs typeface="나눔고딕"/>
              </a:rPr>
              <a:t>2000</a:t>
            </a:r>
            <a:r>
              <a:rPr sz="800" spc="-45" dirty="0">
                <a:latin typeface="나눔고딕"/>
                <a:cs typeface="나눔고딕"/>
              </a:rPr>
              <a:t> </a:t>
            </a:r>
            <a:r>
              <a:rPr sz="800" dirty="0">
                <a:latin typeface="나눔고딕"/>
                <a:cs typeface="나눔고딕"/>
              </a:rPr>
              <a:t>지오랏</a:t>
            </a:r>
            <a:r>
              <a:rPr sz="800" spc="5" dirty="0">
                <a:latin typeface="나눔고딕"/>
                <a:cs typeface="나눔고딕"/>
              </a:rPr>
              <a:t>지</a:t>
            </a:r>
            <a:r>
              <a:rPr sz="800" spc="-70" dirty="0">
                <a:latin typeface="나눔고딕"/>
                <a:cs typeface="나눔고딕"/>
              </a:rPr>
              <a:t> </a:t>
            </a:r>
            <a:r>
              <a:rPr sz="800" dirty="0">
                <a:latin typeface="나눔고딕"/>
                <a:cs typeface="나눔고딕"/>
              </a:rPr>
              <a:t>/</a:t>
            </a:r>
            <a:r>
              <a:rPr sz="800" spc="-25" dirty="0">
                <a:latin typeface="나눔고딕"/>
                <a:cs typeface="나눔고딕"/>
              </a:rPr>
              <a:t> </a:t>
            </a:r>
            <a:r>
              <a:rPr sz="800" dirty="0">
                <a:latin typeface="나눔고딕"/>
                <a:cs typeface="나눔고딕"/>
              </a:rPr>
              <a:t>신라호텔</a:t>
            </a:r>
            <a:endParaRPr sz="800">
              <a:latin typeface="나눔고딕"/>
              <a:cs typeface="나눔고딕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5159502" y="2479294"/>
            <a:ext cx="998855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dirty="0">
                <a:latin typeface="나눔고딕"/>
                <a:cs typeface="나눔고딕"/>
              </a:rPr>
              <a:t>2019 </a:t>
            </a:r>
            <a:r>
              <a:rPr sz="800" spc="-60" dirty="0">
                <a:latin typeface="나눔고딕"/>
                <a:cs typeface="나눔고딕"/>
              </a:rPr>
              <a:t> </a:t>
            </a:r>
            <a:r>
              <a:rPr sz="800" dirty="0">
                <a:latin typeface="나눔고딕"/>
                <a:cs typeface="나눔고딕"/>
              </a:rPr>
              <a:t>이티고</a:t>
            </a:r>
            <a:r>
              <a:rPr sz="800" spc="-60" dirty="0">
                <a:latin typeface="나눔고딕"/>
                <a:cs typeface="나눔고딕"/>
              </a:rPr>
              <a:t> </a:t>
            </a:r>
            <a:r>
              <a:rPr sz="800" dirty="0">
                <a:latin typeface="나눔고딕"/>
                <a:cs typeface="나눔고딕"/>
              </a:rPr>
              <a:t>/</a:t>
            </a:r>
            <a:r>
              <a:rPr sz="800" spc="-25" dirty="0">
                <a:latin typeface="나눔고딕"/>
                <a:cs typeface="나눔고딕"/>
              </a:rPr>
              <a:t> </a:t>
            </a:r>
            <a:r>
              <a:rPr sz="800" dirty="0">
                <a:latin typeface="나눔고딕"/>
                <a:cs typeface="나눔고딕"/>
              </a:rPr>
              <a:t>Ea</a:t>
            </a:r>
            <a:r>
              <a:rPr sz="800" spc="-5" dirty="0">
                <a:latin typeface="나눔고딕"/>
                <a:cs typeface="나눔고딕"/>
              </a:rPr>
              <a:t>ti</a:t>
            </a:r>
            <a:r>
              <a:rPr sz="800" dirty="0">
                <a:latin typeface="나눔고딕"/>
                <a:cs typeface="나눔고딕"/>
              </a:rPr>
              <a:t>go</a:t>
            </a:r>
            <a:endParaRPr sz="800">
              <a:latin typeface="나눔고딕"/>
              <a:cs typeface="나눔고딕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5214365" y="2844749"/>
            <a:ext cx="892810" cy="1485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dirty="0">
                <a:latin typeface="나눔고딕"/>
                <a:cs typeface="나눔고딕"/>
              </a:rPr>
              <a:t>2018</a:t>
            </a:r>
            <a:r>
              <a:rPr sz="800" spc="-45" dirty="0">
                <a:latin typeface="나눔고딕"/>
                <a:cs typeface="나눔고딕"/>
              </a:rPr>
              <a:t> </a:t>
            </a:r>
            <a:r>
              <a:rPr sz="800" dirty="0">
                <a:latin typeface="나눔고딕"/>
                <a:cs typeface="나눔고딕"/>
              </a:rPr>
              <a:t>이</a:t>
            </a:r>
            <a:r>
              <a:rPr sz="800" spc="5" dirty="0">
                <a:latin typeface="나눔고딕"/>
                <a:cs typeface="나눔고딕"/>
              </a:rPr>
              <a:t>도</a:t>
            </a:r>
            <a:r>
              <a:rPr sz="800" dirty="0">
                <a:latin typeface="나눔고딕"/>
                <a:cs typeface="나눔고딕"/>
              </a:rPr>
              <a:t> </a:t>
            </a:r>
            <a:r>
              <a:rPr sz="800" spc="-55" dirty="0">
                <a:latin typeface="나눔고딕"/>
                <a:cs typeface="나눔고딕"/>
              </a:rPr>
              <a:t> </a:t>
            </a:r>
            <a:r>
              <a:rPr sz="800" dirty="0">
                <a:latin typeface="나눔고딕"/>
                <a:cs typeface="나눔고딕"/>
              </a:rPr>
              <a:t>/</a:t>
            </a:r>
            <a:r>
              <a:rPr sz="800" spc="-25" dirty="0">
                <a:latin typeface="나눔고딕"/>
                <a:cs typeface="나눔고딕"/>
              </a:rPr>
              <a:t> </a:t>
            </a:r>
            <a:r>
              <a:rPr sz="800" dirty="0">
                <a:latin typeface="나눔고딕"/>
                <a:cs typeface="나눔고딕"/>
              </a:rPr>
              <a:t>㈜이도</a:t>
            </a:r>
            <a:endParaRPr sz="800">
              <a:latin typeface="나눔고딕"/>
              <a:cs typeface="나눔고딕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4770882" y="3211195"/>
            <a:ext cx="1781175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dirty="0">
                <a:latin typeface="나눔고딕"/>
                <a:cs typeface="나눔고딕"/>
              </a:rPr>
              <a:t>2018</a:t>
            </a:r>
            <a:r>
              <a:rPr sz="800" spc="-50" dirty="0">
                <a:latin typeface="나눔고딕"/>
                <a:cs typeface="나눔고딕"/>
              </a:rPr>
              <a:t> </a:t>
            </a:r>
            <a:r>
              <a:rPr sz="800" dirty="0">
                <a:latin typeface="나눔고딕"/>
                <a:cs typeface="나눔고딕"/>
              </a:rPr>
              <a:t>미르마로</a:t>
            </a:r>
            <a:r>
              <a:rPr sz="800" spc="140" dirty="0">
                <a:latin typeface="나눔고딕"/>
                <a:cs typeface="나눔고딕"/>
              </a:rPr>
              <a:t> </a:t>
            </a:r>
            <a:r>
              <a:rPr sz="800" dirty="0">
                <a:latin typeface="나눔고딕"/>
                <a:cs typeface="나눔고딕"/>
              </a:rPr>
              <a:t>/</a:t>
            </a:r>
            <a:r>
              <a:rPr sz="800" spc="-35" dirty="0">
                <a:latin typeface="나눔고딕"/>
                <a:cs typeface="나눔고딕"/>
              </a:rPr>
              <a:t> </a:t>
            </a:r>
            <a:r>
              <a:rPr sz="800" dirty="0">
                <a:latin typeface="나눔고딕"/>
                <a:cs typeface="나눔고딕"/>
              </a:rPr>
              <a:t>㈜</a:t>
            </a:r>
            <a:r>
              <a:rPr sz="800" spc="-20" dirty="0">
                <a:latin typeface="나눔고딕"/>
                <a:cs typeface="나눔고딕"/>
              </a:rPr>
              <a:t> </a:t>
            </a:r>
            <a:r>
              <a:rPr sz="800" dirty="0">
                <a:latin typeface="나눔고딕"/>
                <a:cs typeface="나눔고딕"/>
              </a:rPr>
              <a:t>미르마로푸드시스템</a:t>
            </a:r>
            <a:endParaRPr sz="800">
              <a:latin typeface="나눔고딕"/>
              <a:cs typeface="나눔고딕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5008626" y="3577209"/>
            <a:ext cx="1301115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dirty="0">
                <a:latin typeface="나눔고딕"/>
                <a:cs typeface="나눔고딕"/>
              </a:rPr>
              <a:t>2018</a:t>
            </a:r>
            <a:r>
              <a:rPr sz="800" spc="-50" dirty="0">
                <a:latin typeface="나눔고딕"/>
                <a:cs typeface="나눔고딕"/>
              </a:rPr>
              <a:t> </a:t>
            </a:r>
            <a:r>
              <a:rPr sz="800" dirty="0">
                <a:latin typeface="나눔고딕"/>
                <a:cs typeface="나눔고딕"/>
              </a:rPr>
              <a:t>앤틱프라</a:t>
            </a:r>
            <a:r>
              <a:rPr sz="800" spc="140" dirty="0">
                <a:latin typeface="나눔고딕"/>
                <a:cs typeface="나눔고딕"/>
              </a:rPr>
              <a:t> </a:t>
            </a:r>
            <a:r>
              <a:rPr sz="800" dirty="0">
                <a:latin typeface="나눔고딕"/>
                <a:cs typeface="나눔고딕"/>
              </a:rPr>
              <a:t>/</a:t>
            </a:r>
            <a:r>
              <a:rPr sz="800" spc="-35" dirty="0">
                <a:latin typeface="나눔고딕"/>
                <a:cs typeface="나눔고딕"/>
              </a:rPr>
              <a:t> </a:t>
            </a:r>
            <a:r>
              <a:rPr sz="800" dirty="0">
                <a:latin typeface="나눔고딕"/>
                <a:cs typeface="나눔고딕"/>
              </a:rPr>
              <a:t>㈜</a:t>
            </a:r>
            <a:r>
              <a:rPr sz="800" spc="-30" dirty="0">
                <a:latin typeface="나눔고딕"/>
                <a:cs typeface="나눔고딕"/>
              </a:rPr>
              <a:t> </a:t>
            </a:r>
            <a:r>
              <a:rPr sz="800" dirty="0">
                <a:latin typeface="나눔고딕"/>
                <a:cs typeface="나눔고딕"/>
              </a:rPr>
              <a:t>앤틱프라</a:t>
            </a:r>
            <a:endParaRPr sz="800">
              <a:latin typeface="나눔고딕"/>
              <a:cs typeface="나눔고딕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5118353" y="3942334"/>
            <a:ext cx="108331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나눔고딕"/>
                <a:cs typeface="나눔고딕"/>
              </a:rPr>
              <a:t>2018</a:t>
            </a:r>
            <a:r>
              <a:rPr sz="800" spc="-55" dirty="0">
                <a:latin typeface="나눔고딕"/>
                <a:cs typeface="나눔고딕"/>
              </a:rPr>
              <a:t> </a:t>
            </a:r>
            <a:r>
              <a:rPr sz="800" dirty="0">
                <a:latin typeface="나눔고딕"/>
                <a:cs typeface="나눔고딕"/>
              </a:rPr>
              <a:t>체리쉬 </a:t>
            </a:r>
            <a:r>
              <a:rPr sz="800" spc="-55" dirty="0">
                <a:latin typeface="나눔고딕"/>
                <a:cs typeface="나눔고딕"/>
              </a:rPr>
              <a:t> </a:t>
            </a:r>
            <a:r>
              <a:rPr sz="800" dirty="0">
                <a:latin typeface="나눔고딕"/>
                <a:cs typeface="나눔고딕"/>
              </a:rPr>
              <a:t>/</a:t>
            </a:r>
            <a:r>
              <a:rPr sz="800" spc="-25" dirty="0">
                <a:latin typeface="나눔고딕"/>
                <a:cs typeface="나눔고딕"/>
              </a:rPr>
              <a:t> </a:t>
            </a:r>
            <a:r>
              <a:rPr sz="800" dirty="0">
                <a:latin typeface="나눔고딕"/>
                <a:cs typeface="나눔고딕"/>
              </a:rPr>
              <a:t>㈜체리쉬</a:t>
            </a:r>
            <a:endParaRPr sz="800">
              <a:latin typeface="나눔고딕"/>
              <a:cs typeface="나눔고딕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4988814" y="4308094"/>
            <a:ext cx="134366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나눔고딕"/>
                <a:cs typeface="나눔고딕"/>
              </a:rPr>
              <a:t>2017</a:t>
            </a:r>
            <a:r>
              <a:rPr sz="800" spc="-55" dirty="0">
                <a:latin typeface="나눔고딕"/>
                <a:cs typeface="나눔고딕"/>
              </a:rPr>
              <a:t> </a:t>
            </a:r>
            <a:r>
              <a:rPr sz="800" dirty="0">
                <a:latin typeface="나눔고딕"/>
                <a:cs typeface="나눔고딕"/>
              </a:rPr>
              <a:t>클럽엠</a:t>
            </a:r>
            <a:r>
              <a:rPr sz="800" spc="-45" dirty="0">
                <a:latin typeface="나눔고딕"/>
                <a:cs typeface="나눔고딕"/>
              </a:rPr>
              <a:t> </a:t>
            </a:r>
            <a:r>
              <a:rPr sz="800" dirty="0">
                <a:latin typeface="나눔고딕"/>
                <a:cs typeface="나눔고딕"/>
              </a:rPr>
              <a:t>/</a:t>
            </a:r>
            <a:r>
              <a:rPr sz="800" spc="-25" dirty="0">
                <a:latin typeface="나눔고딕"/>
                <a:cs typeface="나눔고딕"/>
              </a:rPr>
              <a:t> </a:t>
            </a:r>
            <a:r>
              <a:rPr sz="800" dirty="0">
                <a:latin typeface="나눔고딕"/>
                <a:cs typeface="나눔고딕"/>
              </a:rPr>
              <a:t>㈜씨엔에스테크</a:t>
            </a:r>
            <a:endParaRPr sz="800">
              <a:latin typeface="나눔고딕"/>
              <a:cs typeface="나눔고딕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4923282" y="4674489"/>
            <a:ext cx="148590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나눔고딕"/>
                <a:cs typeface="나눔고딕"/>
              </a:rPr>
              <a:t>2016</a:t>
            </a:r>
            <a:r>
              <a:rPr sz="800" spc="-30" dirty="0">
                <a:latin typeface="나눔고딕"/>
                <a:cs typeface="나눔고딕"/>
              </a:rPr>
              <a:t> </a:t>
            </a:r>
            <a:r>
              <a:rPr sz="800" dirty="0">
                <a:latin typeface="나눔고딕"/>
                <a:cs typeface="나눔고딕"/>
              </a:rPr>
              <a:t>식자재왕도매</a:t>
            </a:r>
            <a:r>
              <a:rPr sz="800" spc="-15" dirty="0">
                <a:latin typeface="나눔고딕"/>
                <a:cs typeface="나눔고딕"/>
              </a:rPr>
              <a:t>마</a:t>
            </a:r>
            <a:r>
              <a:rPr sz="800" dirty="0">
                <a:latin typeface="나눔고딕"/>
                <a:cs typeface="나눔고딕"/>
              </a:rPr>
              <a:t>트</a:t>
            </a:r>
            <a:r>
              <a:rPr sz="800" spc="-15" dirty="0">
                <a:latin typeface="나눔고딕"/>
                <a:cs typeface="나눔고딕"/>
              </a:rPr>
              <a:t>/</a:t>
            </a:r>
            <a:r>
              <a:rPr sz="800" dirty="0">
                <a:latin typeface="나눔고딕"/>
                <a:cs typeface="나눔고딕"/>
              </a:rPr>
              <a:t>윈</a:t>
            </a:r>
            <a:r>
              <a:rPr sz="800" spc="-15" dirty="0">
                <a:latin typeface="나눔고딕"/>
                <a:cs typeface="나눔고딕"/>
              </a:rPr>
              <a:t>플</a:t>
            </a:r>
            <a:r>
              <a:rPr sz="800" dirty="0">
                <a:latin typeface="나눔고딕"/>
                <a:cs typeface="나눔고딕"/>
              </a:rPr>
              <a:t>러스</a:t>
            </a:r>
            <a:endParaRPr sz="800">
              <a:latin typeface="나눔고딕"/>
              <a:cs typeface="나눔고딕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4978146" y="5040248"/>
            <a:ext cx="136525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나눔고딕"/>
                <a:cs typeface="나눔고딕"/>
              </a:rPr>
              <a:t>2015</a:t>
            </a:r>
            <a:r>
              <a:rPr sz="800" spc="-55" dirty="0">
                <a:latin typeface="나눔고딕"/>
                <a:cs typeface="나눔고딕"/>
              </a:rPr>
              <a:t> </a:t>
            </a:r>
            <a:r>
              <a:rPr sz="800" dirty="0">
                <a:latin typeface="나눔고딕"/>
                <a:cs typeface="나눔고딕"/>
              </a:rPr>
              <a:t>부동산FC</a:t>
            </a:r>
            <a:r>
              <a:rPr sz="800" spc="-70" dirty="0">
                <a:latin typeface="나눔고딕"/>
                <a:cs typeface="나눔고딕"/>
              </a:rPr>
              <a:t> </a:t>
            </a:r>
            <a:r>
              <a:rPr sz="800" dirty="0">
                <a:latin typeface="나눔고딕"/>
                <a:cs typeface="나눔고딕"/>
              </a:rPr>
              <a:t>/</a:t>
            </a:r>
            <a:r>
              <a:rPr sz="800" spc="-25" dirty="0">
                <a:latin typeface="나눔고딕"/>
                <a:cs typeface="나눔고딕"/>
              </a:rPr>
              <a:t> </a:t>
            </a:r>
            <a:r>
              <a:rPr sz="800" dirty="0">
                <a:latin typeface="나눔고딕"/>
                <a:cs typeface="나눔고딕"/>
              </a:rPr>
              <a:t>㈜베스트엘씨</a:t>
            </a:r>
            <a:endParaRPr sz="800">
              <a:latin typeface="나눔고딕"/>
              <a:cs typeface="나눔고딕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4894326" y="5405704"/>
            <a:ext cx="1534160" cy="1485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dirty="0">
                <a:latin typeface="나눔고딕"/>
                <a:cs typeface="나눔고딕"/>
              </a:rPr>
              <a:t>2013</a:t>
            </a:r>
            <a:r>
              <a:rPr sz="800" spc="-55" dirty="0">
                <a:latin typeface="나눔고딕"/>
                <a:cs typeface="나눔고딕"/>
              </a:rPr>
              <a:t> </a:t>
            </a:r>
            <a:r>
              <a:rPr sz="800" dirty="0">
                <a:latin typeface="나눔고딕"/>
                <a:cs typeface="나눔고딕"/>
              </a:rPr>
              <a:t>키즈앤키</a:t>
            </a:r>
            <a:r>
              <a:rPr sz="800" spc="5" dirty="0">
                <a:latin typeface="나눔고딕"/>
                <a:cs typeface="나눔고딕"/>
              </a:rPr>
              <a:t>즈</a:t>
            </a:r>
            <a:r>
              <a:rPr sz="800" spc="-70" dirty="0">
                <a:latin typeface="나눔고딕"/>
                <a:cs typeface="나눔고딕"/>
              </a:rPr>
              <a:t> </a:t>
            </a:r>
            <a:r>
              <a:rPr sz="800" dirty="0">
                <a:latin typeface="나눔고딕"/>
                <a:cs typeface="나눔고딕"/>
              </a:rPr>
              <a:t>/</a:t>
            </a:r>
            <a:r>
              <a:rPr sz="800" spc="-15" dirty="0">
                <a:latin typeface="나눔고딕"/>
                <a:cs typeface="나눔고딕"/>
              </a:rPr>
              <a:t> </a:t>
            </a:r>
            <a:r>
              <a:rPr sz="800" dirty="0">
                <a:latin typeface="나눔고딕"/>
                <a:cs typeface="나눔고딕"/>
              </a:rPr>
              <a:t>엔타스외식그룹</a:t>
            </a:r>
            <a:endParaRPr sz="800">
              <a:latin typeface="나눔고딕"/>
              <a:cs typeface="나눔고딕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5084826" y="5772708"/>
            <a:ext cx="115189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나눔고딕"/>
                <a:cs typeface="나눔고딕"/>
              </a:rPr>
              <a:t>2013</a:t>
            </a:r>
            <a:r>
              <a:rPr sz="800" spc="-55" dirty="0">
                <a:latin typeface="나눔고딕"/>
                <a:cs typeface="나눔고딕"/>
              </a:rPr>
              <a:t> </a:t>
            </a:r>
            <a:r>
              <a:rPr sz="800" dirty="0">
                <a:latin typeface="나눔고딕"/>
                <a:cs typeface="나눔고딕"/>
              </a:rPr>
              <a:t>루벤</a:t>
            </a:r>
            <a:r>
              <a:rPr sz="800" spc="-45" dirty="0">
                <a:latin typeface="나눔고딕"/>
                <a:cs typeface="나눔고딕"/>
              </a:rPr>
              <a:t> </a:t>
            </a:r>
            <a:r>
              <a:rPr sz="800" dirty="0">
                <a:latin typeface="나눔고딕"/>
                <a:cs typeface="나눔고딕"/>
              </a:rPr>
              <a:t>/</a:t>
            </a:r>
            <a:r>
              <a:rPr sz="800" spc="-25" dirty="0">
                <a:latin typeface="나눔고딕"/>
                <a:cs typeface="나눔고딕"/>
              </a:rPr>
              <a:t> </a:t>
            </a:r>
            <a:r>
              <a:rPr sz="800" dirty="0">
                <a:latin typeface="나눔고딕"/>
                <a:cs typeface="나눔고딕"/>
              </a:rPr>
              <a:t>㈜허브패밀리</a:t>
            </a:r>
            <a:endParaRPr sz="800">
              <a:latin typeface="나눔고딕"/>
              <a:cs typeface="나눔고딕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46709" y="1270253"/>
            <a:ext cx="8451850" cy="4968240"/>
          </a:xfrm>
          <a:custGeom>
            <a:avLst/>
            <a:gdLst/>
            <a:ahLst/>
            <a:cxnLst/>
            <a:rect l="l" t="t" r="r" b="b"/>
            <a:pathLst>
              <a:path w="8451850" h="4968240">
                <a:moveTo>
                  <a:pt x="0" y="4967986"/>
                </a:moveTo>
                <a:lnTo>
                  <a:pt x="8451723" y="4967986"/>
                </a:lnTo>
                <a:lnTo>
                  <a:pt x="8451723" y="0"/>
                </a:lnTo>
                <a:lnTo>
                  <a:pt x="0" y="0"/>
                </a:lnTo>
                <a:lnTo>
                  <a:pt x="0" y="4967986"/>
                </a:lnTo>
                <a:close/>
              </a:path>
            </a:pathLst>
          </a:custGeom>
          <a:ln w="28956">
            <a:solidFill>
              <a:srgbClr val="E6EBF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267744" y="1852264"/>
            <a:ext cx="2519364" cy="13657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84785" indent="-17272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184785" algn="l"/>
                <a:tab pos="185420" algn="l"/>
              </a:tabLst>
            </a:pPr>
            <a:r>
              <a:rPr sz="800" dirty="0">
                <a:latin typeface="나눔고딕"/>
                <a:cs typeface="나눔고딕"/>
              </a:rPr>
              <a:t>2000</a:t>
            </a:r>
            <a:r>
              <a:rPr sz="800" spc="-30" dirty="0">
                <a:latin typeface="나눔고딕"/>
                <a:cs typeface="나눔고딕"/>
              </a:rPr>
              <a:t> </a:t>
            </a:r>
            <a:r>
              <a:rPr sz="800" dirty="0">
                <a:latin typeface="나눔고딕"/>
                <a:cs typeface="나눔고딕"/>
              </a:rPr>
              <a:t>지오랏지</a:t>
            </a:r>
            <a:r>
              <a:rPr sz="800" spc="-60" dirty="0">
                <a:latin typeface="나눔고딕"/>
                <a:cs typeface="나눔고딕"/>
              </a:rPr>
              <a:t> </a:t>
            </a:r>
            <a:r>
              <a:rPr sz="800" dirty="0">
                <a:latin typeface="나눔고딕"/>
                <a:cs typeface="나눔고딕"/>
              </a:rPr>
              <a:t>/ </a:t>
            </a:r>
            <a:r>
              <a:rPr sz="800" spc="-30" dirty="0">
                <a:latin typeface="나눔고딕"/>
                <a:cs typeface="나눔고딕"/>
              </a:rPr>
              <a:t> </a:t>
            </a:r>
            <a:r>
              <a:rPr sz="800" dirty="0">
                <a:latin typeface="나눔고딕"/>
                <a:cs typeface="나눔고딕"/>
              </a:rPr>
              <a:t>신라호텔</a:t>
            </a:r>
            <a:r>
              <a:rPr sz="800" spc="-60" dirty="0">
                <a:latin typeface="나눔고딕"/>
                <a:cs typeface="나눔고딕"/>
              </a:rPr>
              <a:t> </a:t>
            </a:r>
            <a:r>
              <a:rPr sz="800" spc="-5" dirty="0">
                <a:latin typeface="나눔고딕"/>
                <a:cs typeface="나눔고딕"/>
              </a:rPr>
              <a:t>(</a:t>
            </a:r>
            <a:r>
              <a:rPr sz="800" dirty="0">
                <a:latin typeface="나눔고딕"/>
                <a:cs typeface="나눔고딕"/>
              </a:rPr>
              <a:t>전략자문</a:t>
            </a:r>
            <a:r>
              <a:rPr sz="800" spc="-70" dirty="0">
                <a:latin typeface="나눔고딕"/>
                <a:cs typeface="나눔고딕"/>
              </a:rPr>
              <a:t> </a:t>
            </a:r>
            <a:r>
              <a:rPr sz="800" dirty="0">
                <a:latin typeface="나눔고딕"/>
                <a:cs typeface="나눔고딕"/>
              </a:rPr>
              <a:t>컨설</a:t>
            </a:r>
            <a:r>
              <a:rPr sz="800" spc="-5" dirty="0">
                <a:latin typeface="나눔고딕"/>
                <a:cs typeface="나눔고딕"/>
              </a:rPr>
              <a:t>팅</a:t>
            </a:r>
            <a:r>
              <a:rPr sz="800" dirty="0">
                <a:latin typeface="나눔고딕"/>
                <a:cs typeface="나눔고딕"/>
              </a:rPr>
              <a:t>)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267744" y="2359465"/>
            <a:ext cx="2345924" cy="3494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84785" indent="-17272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184785" algn="l"/>
                <a:tab pos="185420" algn="l"/>
              </a:tabLst>
            </a:pPr>
            <a:r>
              <a:rPr sz="800" dirty="0">
                <a:latin typeface="나눔고딕"/>
                <a:cs typeface="나눔고딕"/>
              </a:rPr>
              <a:t>2003</a:t>
            </a:r>
            <a:r>
              <a:rPr sz="800" spc="-30" dirty="0">
                <a:latin typeface="나눔고딕"/>
                <a:cs typeface="나눔고딕"/>
              </a:rPr>
              <a:t> </a:t>
            </a:r>
            <a:r>
              <a:rPr sz="800" dirty="0">
                <a:latin typeface="나눔고딕"/>
                <a:cs typeface="나눔고딕"/>
              </a:rPr>
              <a:t>미요젠</a:t>
            </a:r>
            <a:r>
              <a:rPr sz="800" spc="-70" dirty="0">
                <a:latin typeface="나눔고딕"/>
                <a:cs typeface="나눔고딕"/>
              </a:rPr>
              <a:t> </a:t>
            </a:r>
            <a:r>
              <a:rPr sz="800" dirty="0">
                <a:latin typeface="나눔고딕"/>
                <a:cs typeface="나눔고딕"/>
              </a:rPr>
              <a:t>/</a:t>
            </a:r>
            <a:r>
              <a:rPr sz="800" spc="-10" dirty="0">
                <a:latin typeface="나눔고딕"/>
                <a:cs typeface="나눔고딕"/>
              </a:rPr>
              <a:t> </a:t>
            </a:r>
            <a:r>
              <a:rPr sz="800" dirty="0">
                <a:latin typeface="나눔고딕"/>
                <a:cs typeface="나눔고딕"/>
              </a:rPr>
              <a:t>현대종합상사</a:t>
            </a:r>
          </a:p>
          <a:p>
            <a:pPr marL="384175">
              <a:lnSpc>
                <a:spcPct val="100000"/>
              </a:lnSpc>
              <a:spcBef>
                <a:spcPts val="695"/>
              </a:spcBef>
            </a:pPr>
            <a:r>
              <a:rPr sz="800" dirty="0">
                <a:latin typeface="나눔고딕"/>
                <a:cs typeface="나눔고딕"/>
              </a:rPr>
              <a:t>-</a:t>
            </a:r>
            <a:r>
              <a:rPr sz="800" spc="-25" dirty="0">
                <a:latin typeface="나눔고딕"/>
                <a:cs typeface="나눔고딕"/>
              </a:rPr>
              <a:t> </a:t>
            </a:r>
            <a:r>
              <a:rPr sz="800" dirty="0">
                <a:latin typeface="나눔고딕"/>
                <a:cs typeface="나눔고딕"/>
              </a:rPr>
              <a:t>프로젝트</a:t>
            </a:r>
            <a:r>
              <a:rPr sz="800" spc="-70" dirty="0">
                <a:latin typeface="나눔고딕"/>
                <a:cs typeface="나눔고딕"/>
              </a:rPr>
              <a:t> </a:t>
            </a:r>
            <a:r>
              <a:rPr sz="800" dirty="0">
                <a:latin typeface="나눔고딕"/>
                <a:cs typeface="나눔고딕"/>
              </a:rPr>
              <a:t>기간</a:t>
            </a:r>
            <a:r>
              <a:rPr sz="800" spc="-35" dirty="0">
                <a:latin typeface="나눔고딕"/>
                <a:cs typeface="나눔고딕"/>
              </a:rPr>
              <a:t> </a:t>
            </a:r>
            <a:r>
              <a:rPr sz="800" dirty="0">
                <a:latin typeface="나눔고딕"/>
                <a:cs typeface="나눔고딕"/>
              </a:rPr>
              <a:t>:</a:t>
            </a:r>
            <a:r>
              <a:rPr sz="800" spc="-25" dirty="0">
                <a:latin typeface="나눔고딕"/>
                <a:cs typeface="나눔고딕"/>
              </a:rPr>
              <a:t> </a:t>
            </a:r>
            <a:r>
              <a:rPr sz="800" dirty="0">
                <a:latin typeface="나눔고딕"/>
                <a:cs typeface="나눔고딕"/>
              </a:rPr>
              <a:t>3개월</a:t>
            </a:r>
            <a:r>
              <a:rPr sz="800" spc="-45" dirty="0">
                <a:latin typeface="나눔고딕"/>
                <a:cs typeface="나눔고딕"/>
              </a:rPr>
              <a:t> </a:t>
            </a:r>
            <a:r>
              <a:rPr sz="800" spc="-5" dirty="0">
                <a:latin typeface="나눔고딕"/>
                <a:cs typeface="나눔고딕"/>
              </a:rPr>
              <a:t>(</a:t>
            </a:r>
            <a:r>
              <a:rPr sz="800" dirty="0">
                <a:latin typeface="나눔고딕"/>
                <a:cs typeface="나눔고딕"/>
              </a:rPr>
              <a:t>전략</a:t>
            </a:r>
            <a:r>
              <a:rPr sz="800" spc="-35" dirty="0">
                <a:latin typeface="나눔고딕"/>
                <a:cs typeface="나눔고딕"/>
              </a:rPr>
              <a:t> </a:t>
            </a:r>
            <a:r>
              <a:rPr sz="800" dirty="0">
                <a:latin typeface="나눔고딕"/>
                <a:cs typeface="나눔고딕"/>
              </a:rPr>
              <a:t>컨설팅)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267744" y="3079545"/>
            <a:ext cx="2345924" cy="3494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84785" indent="-17272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184785" algn="l"/>
                <a:tab pos="185420" algn="l"/>
              </a:tabLst>
            </a:pPr>
            <a:r>
              <a:rPr sz="800" dirty="0">
                <a:latin typeface="나눔고딕"/>
                <a:cs typeface="나눔고딕"/>
              </a:rPr>
              <a:t>2004</a:t>
            </a:r>
            <a:r>
              <a:rPr sz="800" spc="-30" dirty="0">
                <a:latin typeface="나눔고딕"/>
                <a:cs typeface="나눔고딕"/>
              </a:rPr>
              <a:t> </a:t>
            </a:r>
            <a:r>
              <a:rPr sz="800" dirty="0">
                <a:latin typeface="나눔고딕"/>
                <a:cs typeface="나눔고딕"/>
              </a:rPr>
              <a:t>본가스</a:t>
            </a:r>
            <a:r>
              <a:rPr sz="800" spc="-35" dirty="0">
                <a:latin typeface="나눔고딕"/>
                <a:cs typeface="나눔고딕"/>
              </a:rPr>
              <a:t> </a:t>
            </a:r>
            <a:r>
              <a:rPr sz="800" dirty="0">
                <a:latin typeface="나눔고딕"/>
                <a:cs typeface="나눔고딕"/>
              </a:rPr>
              <a:t>/</a:t>
            </a:r>
            <a:r>
              <a:rPr sz="800" spc="-10" dirty="0">
                <a:latin typeface="나눔고딕"/>
                <a:cs typeface="나눔고딕"/>
              </a:rPr>
              <a:t> </a:t>
            </a:r>
            <a:r>
              <a:rPr sz="800" dirty="0">
                <a:latin typeface="나눔고딕"/>
                <a:cs typeface="나눔고딕"/>
              </a:rPr>
              <a:t>인터링크</a:t>
            </a:r>
            <a:r>
              <a:rPr sz="800" spc="-5" dirty="0">
                <a:latin typeface="나눔고딕"/>
                <a:cs typeface="나눔고딕"/>
              </a:rPr>
              <a:t>(</a:t>
            </a:r>
            <a:r>
              <a:rPr sz="800" dirty="0">
                <a:latin typeface="나눔고딕"/>
                <a:cs typeface="나눔고딕"/>
              </a:rPr>
              <a:t>코스닥</a:t>
            </a:r>
            <a:r>
              <a:rPr sz="800" spc="-95" dirty="0">
                <a:latin typeface="나눔고딕"/>
                <a:cs typeface="나눔고딕"/>
              </a:rPr>
              <a:t> </a:t>
            </a:r>
            <a:r>
              <a:rPr sz="800" dirty="0">
                <a:latin typeface="나눔고딕"/>
                <a:cs typeface="나눔고딕"/>
              </a:rPr>
              <a:t>상장사)</a:t>
            </a:r>
          </a:p>
          <a:p>
            <a:pPr marL="384175">
              <a:lnSpc>
                <a:spcPct val="100000"/>
              </a:lnSpc>
              <a:spcBef>
                <a:spcPts val="695"/>
              </a:spcBef>
            </a:pPr>
            <a:r>
              <a:rPr sz="800" dirty="0">
                <a:latin typeface="나눔고딕"/>
                <a:cs typeface="나눔고딕"/>
              </a:rPr>
              <a:t>-</a:t>
            </a:r>
            <a:r>
              <a:rPr sz="800" spc="-25" dirty="0">
                <a:latin typeface="나눔고딕"/>
                <a:cs typeface="나눔고딕"/>
              </a:rPr>
              <a:t> </a:t>
            </a:r>
            <a:r>
              <a:rPr sz="800" dirty="0">
                <a:latin typeface="나눔고딕"/>
                <a:cs typeface="나눔고딕"/>
              </a:rPr>
              <a:t>프로젝트</a:t>
            </a:r>
            <a:r>
              <a:rPr sz="800" spc="-70" dirty="0">
                <a:latin typeface="나눔고딕"/>
                <a:cs typeface="나눔고딕"/>
              </a:rPr>
              <a:t> </a:t>
            </a:r>
            <a:r>
              <a:rPr sz="800" dirty="0">
                <a:latin typeface="나눔고딕"/>
                <a:cs typeface="나눔고딕"/>
              </a:rPr>
              <a:t>기간</a:t>
            </a:r>
            <a:r>
              <a:rPr sz="800" spc="-35" dirty="0">
                <a:latin typeface="나눔고딕"/>
                <a:cs typeface="나눔고딕"/>
              </a:rPr>
              <a:t> </a:t>
            </a:r>
            <a:r>
              <a:rPr sz="800" dirty="0">
                <a:latin typeface="나눔고딕"/>
                <a:cs typeface="나눔고딕"/>
              </a:rPr>
              <a:t>:</a:t>
            </a:r>
            <a:r>
              <a:rPr sz="800" spc="-25" dirty="0">
                <a:latin typeface="나눔고딕"/>
                <a:cs typeface="나눔고딕"/>
              </a:rPr>
              <a:t> </a:t>
            </a:r>
            <a:r>
              <a:rPr sz="800" dirty="0">
                <a:latin typeface="나눔고딕"/>
                <a:cs typeface="나눔고딕"/>
              </a:rPr>
              <a:t>3개월</a:t>
            </a:r>
            <a:r>
              <a:rPr sz="800" spc="-45" dirty="0">
                <a:latin typeface="나눔고딕"/>
                <a:cs typeface="나눔고딕"/>
              </a:rPr>
              <a:t> </a:t>
            </a:r>
            <a:r>
              <a:rPr sz="800" spc="-5" dirty="0">
                <a:latin typeface="나눔고딕"/>
                <a:cs typeface="나눔고딕"/>
              </a:rPr>
              <a:t>(</a:t>
            </a:r>
            <a:r>
              <a:rPr sz="800" dirty="0">
                <a:latin typeface="나눔고딕"/>
                <a:cs typeface="나눔고딕"/>
              </a:rPr>
              <a:t>전략</a:t>
            </a:r>
            <a:r>
              <a:rPr sz="800" spc="-35" dirty="0">
                <a:latin typeface="나눔고딕"/>
                <a:cs typeface="나눔고딕"/>
              </a:rPr>
              <a:t> </a:t>
            </a:r>
            <a:r>
              <a:rPr sz="800" dirty="0">
                <a:latin typeface="나눔고딕"/>
                <a:cs typeface="나눔고딕"/>
              </a:rPr>
              <a:t>컨설팅)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267744" y="3872275"/>
            <a:ext cx="2345924" cy="34881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785" indent="-17272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184785" algn="l"/>
                <a:tab pos="185420" algn="l"/>
              </a:tabLst>
            </a:pPr>
            <a:r>
              <a:rPr sz="800" dirty="0">
                <a:latin typeface="나눔고딕"/>
                <a:cs typeface="나눔고딕"/>
              </a:rPr>
              <a:t>2004</a:t>
            </a:r>
            <a:r>
              <a:rPr sz="800" spc="-30" dirty="0">
                <a:latin typeface="나눔고딕"/>
                <a:cs typeface="나눔고딕"/>
              </a:rPr>
              <a:t> </a:t>
            </a:r>
            <a:r>
              <a:rPr sz="800" spc="-5" dirty="0">
                <a:latin typeface="나눔고딕"/>
                <a:cs typeface="나눔고딕"/>
              </a:rPr>
              <a:t>J</a:t>
            </a:r>
            <a:r>
              <a:rPr sz="800" dirty="0">
                <a:latin typeface="나눔고딕"/>
                <a:cs typeface="나눔고딕"/>
              </a:rPr>
              <a:t>B카운티</a:t>
            </a:r>
            <a:r>
              <a:rPr sz="800" spc="-70" dirty="0">
                <a:latin typeface="나눔고딕"/>
                <a:cs typeface="나눔고딕"/>
              </a:rPr>
              <a:t> </a:t>
            </a:r>
            <a:r>
              <a:rPr sz="800" dirty="0">
                <a:latin typeface="나눔고딕"/>
                <a:cs typeface="나눔고딕"/>
              </a:rPr>
              <a:t>/</a:t>
            </a:r>
            <a:r>
              <a:rPr sz="800" spc="-10" dirty="0">
                <a:latin typeface="나눔고딕"/>
                <a:cs typeface="나눔고딕"/>
              </a:rPr>
              <a:t> </a:t>
            </a:r>
            <a:r>
              <a:rPr sz="800" dirty="0">
                <a:latin typeface="나눔고딕"/>
                <a:cs typeface="나눔고딕"/>
              </a:rPr>
              <a:t>중부도시가스</a:t>
            </a:r>
          </a:p>
          <a:p>
            <a:pPr marL="384175">
              <a:lnSpc>
                <a:spcPct val="100000"/>
              </a:lnSpc>
              <a:spcBef>
                <a:spcPts val="700"/>
              </a:spcBef>
            </a:pPr>
            <a:r>
              <a:rPr sz="800" dirty="0">
                <a:latin typeface="나눔고딕"/>
                <a:cs typeface="나눔고딕"/>
              </a:rPr>
              <a:t>-</a:t>
            </a:r>
            <a:r>
              <a:rPr sz="800" spc="-25" dirty="0">
                <a:latin typeface="나눔고딕"/>
                <a:cs typeface="나눔고딕"/>
              </a:rPr>
              <a:t> </a:t>
            </a:r>
            <a:r>
              <a:rPr sz="800" dirty="0">
                <a:latin typeface="나눔고딕"/>
                <a:cs typeface="나눔고딕"/>
              </a:rPr>
              <a:t>프로젝트</a:t>
            </a:r>
            <a:r>
              <a:rPr sz="800" spc="-70" dirty="0">
                <a:latin typeface="나눔고딕"/>
                <a:cs typeface="나눔고딕"/>
              </a:rPr>
              <a:t> </a:t>
            </a:r>
            <a:r>
              <a:rPr sz="800" dirty="0">
                <a:latin typeface="나눔고딕"/>
                <a:cs typeface="나눔고딕"/>
              </a:rPr>
              <a:t>기간</a:t>
            </a:r>
            <a:r>
              <a:rPr sz="800" spc="-35" dirty="0">
                <a:latin typeface="나눔고딕"/>
                <a:cs typeface="나눔고딕"/>
              </a:rPr>
              <a:t> </a:t>
            </a:r>
            <a:r>
              <a:rPr sz="800" dirty="0">
                <a:latin typeface="나눔고딕"/>
                <a:cs typeface="나눔고딕"/>
              </a:rPr>
              <a:t>:</a:t>
            </a:r>
            <a:r>
              <a:rPr sz="800" spc="-25" dirty="0">
                <a:latin typeface="나눔고딕"/>
                <a:cs typeface="나눔고딕"/>
              </a:rPr>
              <a:t> </a:t>
            </a:r>
            <a:r>
              <a:rPr sz="800" dirty="0">
                <a:latin typeface="나눔고딕"/>
                <a:cs typeface="나눔고딕"/>
              </a:rPr>
              <a:t>2개월</a:t>
            </a:r>
            <a:r>
              <a:rPr sz="800" spc="-45" dirty="0">
                <a:latin typeface="나눔고딕"/>
                <a:cs typeface="나눔고딕"/>
              </a:rPr>
              <a:t> </a:t>
            </a:r>
            <a:r>
              <a:rPr sz="800" spc="-5" dirty="0">
                <a:latin typeface="나눔고딕"/>
                <a:cs typeface="나눔고딕"/>
              </a:rPr>
              <a:t>(</a:t>
            </a:r>
            <a:r>
              <a:rPr sz="800" dirty="0">
                <a:latin typeface="나눔고딕"/>
                <a:cs typeface="나눔고딕"/>
              </a:rPr>
              <a:t>전략</a:t>
            </a:r>
            <a:r>
              <a:rPr sz="800" spc="-35" dirty="0">
                <a:latin typeface="나눔고딕"/>
                <a:cs typeface="나눔고딕"/>
              </a:rPr>
              <a:t> </a:t>
            </a:r>
            <a:r>
              <a:rPr sz="800" dirty="0">
                <a:latin typeface="나눔고딕"/>
                <a:cs typeface="나눔고딕"/>
              </a:rPr>
              <a:t>컨설팅)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267744" y="4653136"/>
            <a:ext cx="2426664" cy="34881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785" indent="-17272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184785" algn="l"/>
                <a:tab pos="185420" algn="l"/>
              </a:tabLst>
            </a:pPr>
            <a:r>
              <a:rPr sz="800" dirty="0">
                <a:latin typeface="나눔고딕"/>
                <a:cs typeface="나눔고딕"/>
              </a:rPr>
              <a:t>2004</a:t>
            </a:r>
            <a:r>
              <a:rPr sz="800" spc="-30" dirty="0">
                <a:latin typeface="나눔고딕"/>
                <a:cs typeface="나눔고딕"/>
              </a:rPr>
              <a:t> </a:t>
            </a:r>
            <a:r>
              <a:rPr sz="800" dirty="0">
                <a:latin typeface="나눔고딕"/>
                <a:cs typeface="나눔고딕"/>
              </a:rPr>
              <a:t>신규외식</a:t>
            </a:r>
            <a:r>
              <a:rPr sz="800" spc="-70" dirty="0">
                <a:latin typeface="나눔고딕"/>
                <a:cs typeface="나눔고딕"/>
              </a:rPr>
              <a:t> </a:t>
            </a:r>
            <a:r>
              <a:rPr sz="800" dirty="0">
                <a:latin typeface="나눔고딕"/>
                <a:cs typeface="나눔고딕"/>
              </a:rPr>
              <a:t>/ 모빌리</a:t>
            </a:r>
            <a:r>
              <a:rPr sz="800" spc="-15" dirty="0">
                <a:latin typeface="나눔고딕"/>
                <a:cs typeface="나눔고딕"/>
              </a:rPr>
              <a:t>언스</a:t>
            </a:r>
            <a:r>
              <a:rPr sz="800" spc="-5" dirty="0">
                <a:latin typeface="나눔고딕"/>
                <a:cs typeface="나눔고딕"/>
              </a:rPr>
              <a:t>(</a:t>
            </a:r>
            <a:r>
              <a:rPr sz="800" spc="-15" dirty="0">
                <a:latin typeface="나눔고딕"/>
                <a:cs typeface="나눔고딕"/>
              </a:rPr>
              <a:t>코스닥상장</a:t>
            </a:r>
            <a:r>
              <a:rPr sz="800" spc="-10" dirty="0">
                <a:latin typeface="나눔고딕"/>
                <a:cs typeface="나눔고딕"/>
              </a:rPr>
              <a:t>사</a:t>
            </a:r>
            <a:r>
              <a:rPr sz="800" dirty="0">
                <a:latin typeface="나눔고딕"/>
                <a:cs typeface="나눔고딕"/>
              </a:rPr>
              <a:t>)</a:t>
            </a:r>
          </a:p>
          <a:p>
            <a:pPr marL="384175">
              <a:lnSpc>
                <a:spcPct val="100000"/>
              </a:lnSpc>
              <a:spcBef>
                <a:spcPts val="700"/>
              </a:spcBef>
            </a:pPr>
            <a:r>
              <a:rPr sz="800" dirty="0">
                <a:latin typeface="나눔고딕"/>
                <a:cs typeface="나눔고딕"/>
              </a:rPr>
              <a:t>-</a:t>
            </a:r>
            <a:r>
              <a:rPr sz="800" spc="-35" dirty="0">
                <a:latin typeface="나눔고딕"/>
                <a:cs typeface="나눔고딕"/>
              </a:rPr>
              <a:t> </a:t>
            </a:r>
            <a:r>
              <a:rPr sz="800" dirty="0">
                <a:latin typeface="나눔고딕"/>
                <a:cs typeface="나눔고딕"/>
              </a:rPr>
              <a:t>프로젝트</a:t>
            </a:r>
            <a:r>
              <a:rPr sz="800" spc="-50" dirty="0">
                <a:latin typeface="나눔고딕"/>
                <a:cs typeface="나눔고딕"/>
              </a:rPr>
              <a:t> </a:t>
            </a:r>
            <a:r>
              <a:rPr sz="800" dirty="0">
                <a:latin typeface="나눔고딕"/>
                <a:cs typeface="나눔고딕"/>
              </a:rPr>
              <a:t>기간</a:t>
            </a:r>
            <a:r>
              <a:rPr sz="800" spc="-40" dirty="0">
                <a:latin typeface="나눔고딕"/>
                <a:cs typeface="나눔고딕"/>
              </a:rPr>
              <a:t> </a:t>
            </a:r>
            <a:r>
              <a:rPr sz="800" dirty="0">
                <a:latin typeface="나눔고딕"/>
                <a:cs typeface="나눔고딕"/>
              </a:rPr>
              <a:t>:</a:t>
            </a:r>
            <a:r>
              <a:rPr sz="800" spc="-35" dirty="0">
                <a:latin typeface="나눔고딕"/>
                <a:cs typeface="나눔고딕"/>
              </a:rPr>
              <a:t> </a:t>
            </a:r>
            <a:r>
              <a:rPr sz="800" dirty="0">
                <a:latin typeface="나눔고딕"/>
                <a:cs typeface="나눔고딕"/>
              </a:rPr>
              <a:t>2개월</a:t>
            </a:r>
            <a:r>
              <a:rPr sz="800" spc="-40" dirty="0">
                <a:latin typeface="나눔고딕"/>
                <a:cs typeface="나눔고딕"/>
              </a:rPr>
              <a:t> </a:t>
            </a:r>
            <a:r>
              <a:rPr sz="800" dirty="0">
                <a:latin typeface="나눔고딕"/>
                <a:cs typeface="나눔고딕"/>
              </a:rPr>
              <a:t>(전략</a:t>
            </a:r>
            <a:r>
              <a:rPr sz="800" spc="-40" dirty="0">
                <a:latin typeface="나눔고딕"/>
                <a:cs typeface="나눔고딕"/>
              </a:rPr>
              <a:t> </a:t>
            </a:r>
            <a:r>
              <a:rPr sz="800" dirty="0">
                <a:latin typeface="나눔고딕"/>
                <a:cs typeface="나눔고딕"/>
              </a:rPr>
              <a:t>컨설팅)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267744" y="5384443"/>
            <a:ext cx="2647201" cy="34881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785" indent="-17272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184785" algn="l"/>
                <a:tab pos="185420" algn="l"/>
              </a:tabLst>
            </a:pPr>
            <a:r>
              <a:rPr sz="800" dirty="0">
                <a:latin typeface="나눔고딕"/>
                <a:cs typeface="나눔고딕"/>
              </a:rPr>
              <a:t>2005</a:t>
            </a:r>
            <a:r>
              <a:rPr sz="800" spc="-30" dirty="0">
                <a:latin typeface="나눔고딕"/>
                <a:cs typeface="나눔고딕"/>
              </a:rPr>
              <a:t> </a:t>
            </a:r>
            <a:r>
              <a:rPr sz="800" spc="-5" dirty="0">
                <a:latin typeface="나눔고딕"/>
                <a:cs typeface="나눔고딕"/>
              </a:rPr>
              <a:t>J</a:t>
            </a:r>
            <a:r>
              <a:rPr sz="800" dirty="0">
                <a:latin typeface="나눔고딕"/>
                <a:cs typeface="나눔고딕"/>
              </a:rPr>
              <a:t>B카운티</a:t>
            </a:r>
            <a:r>
              <a:rPr sz="800" spc="-70" dirty="0">
                <a:latin typeface="나눔고딕"/>
                <a:cs typeface="나눔고딕"/>
              </a:rPr>
              <a:t> </a:t>
            </a:r>
            <a:r>
              <a:rPr sz="800" dirty="0">
                <a:latin typeface="나눔고딕"/>
                <a:cs typeface="나눔고딕"/>
              </a:rPr>
              <a:t>/</a:t>
            </a:r>
            <a:r>
              <a:rPr sz="800" spc="-10" dirty="0">
                <a:latin typeface="나눔고딕"/>
                <a:cs typeface="나눔고딕"/>
              </a:rPr>
              <a:t> </a:t>
            </a:r>
            <a:r>
              <a:rPr sz="800" dirty="0">
                <a:latin typeface="나눔고딕"/>
                <a:cs typeface="나눔고딕"/>
              </a:rPr>
              <a:t>중부도시가스</a:t>
            </a:r>
          </a:p>
          <a:p>
            <a:pPr marL="355600">
              <a:lnSpc>
                <a:spcPct val="100000"/>
              </a:lnSpc>
              <a:spcBef>
                <a:spcPts val="700"/>
              </a:spcBef>
            </a:pPr>
            <a:r>
              <a:rPr sz="800" dirty="0">
                <a:latin typeface="나눔고딕"/>
                <a:cs typeface="나눔고딕"/>
              </a:rPr>
              <a:t>-</a:t>
            </a:r>
            <a:r>
              <a:rPr sz="800" spc="-15" dirty="0">
                <a:latin typeface="나눔고딕"/>
                <a:cs typeface="나눔고딕"/>
              </a:rPr>
              <a:t> </a:t>
            </a:r>
            <a:r>
              <a:rPr sz="800" dirty="0">
                <a:latin typeface="나눔고딕"/>
                <a:cs typeface="나눔고딕"/>
              </a:rPr>
              <a:t>프로젝트</a:t>
            </a:r>
            <a:r>
              <a:rPr sz="800" spc="-70" dirty="0">
                <a:latin typeface="나눔고딕"/>
                <a:cs typeface="나눔고딕"/>
              </a:rPr>
              <a:t> </a:t>
            </a:r>
            <a:r>
              <a:rPr sz="800" dirty="0">
                <a:latin typeface="나눔고딕"/>
                <a:cs typeface="나눔고딕"/>
              </a:rPr>
              <a:t>기간</a:t>
            </a:r>
            <a:r>
              <a:rPr sz="800" spc="-35" dirty="0">
                <a:latin typeface="나눔고딕"/>
                <a:cs typeface="나눔고딕"/>
              </a:rPr>
              <a:t> </a:t>
            </a:r>
            <a:r>
              <a:rPr sz="800" dirty="0">
                <a:latin typeface="나눔고딕"/>
                <a:cs typeface="나눔고딕"/>
              </a:rPr>
              <a:t>:</a:t>
            </a:r>
            <a:r>
              <a:rPr sz="800" spc="-15" dirty="0">
                <a:latin typeface="나눔고딕"/>
                <a:cs typeface="나눔고딕"/>
              </a:rPr>
              <a:t> </a:t>
            </a:r>
            <a:r>
              <a:rPr sz="800" dirty="0">
                <a:latin typeface="나눔고딕"/>
                <a:cs typeface="나눔고딕"/>
              </a:rPr>
              <a:t>6개월</a:t>
            </a:r>
            <a:r>
              <a:rPr sz="800" spc="-45" dirty="0">
                <a:latin typeface="나눔고딕"/>
                <a:cs typeface="나눔고딕"/>
              </a:rPr>
              <a:t> </a:t>
            </a:r>
            <a:r>
              <a:rPr sz="800" spc="-5" dirty="0">
                <a:latin typeface="나눔고딕"/>
                <a:cs typeface="나눔고딕"/>
              </a:rPr>
              <a:t>(</a:t>
            </a:r>
            <a:r>
              <a:rPr sz="800" dirty="0">
                <a:latin typeface="나눔고딕"/>
                <a:cs typeface="나눔고딕"/>
              </a:rPr>
              <a:t>시스템구축</a:t>
            </a:r>
            <a:r>
              <a:rPr sz="800" spc="-80" dirty="0">
                <a:latin typeface="나눔고딕"/>
                <a:cs typeface="나눔고딕"/>
              </a:rPr>
              <a:t> </a:t>
            </a:r>
            <a:r>
              <a:rPr sz="800" dirty="0">
                <a:latin typeface="나눔고딕"/>
                <a:cs typeface="나눔고딕"/>
              </a:rPr>
              <a:t>컨설</a:t>
            </a:r>
            <a:r>
              <a:rPr sz="800" spc="-5" dirty="0">
                <a:latin typeface="나눔고딕"/>
                <a:cs typeface="나눔고딕"/>
              </a:rPr>
              <a:t>팅</a:t>
            </a:r>
            <a:r>
              <a:rPr sz="800" dirty="0">
                <a:latin typeface="나눔고딕"/>
                <a:cs typeface="나눔고딕"/>
              </a:rPr>
              <a:t>)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239674" y="260648"/>
            <a:ext cx="7948142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375410" algn="l"/>
                <a:tab pos="1651000" algn="l"/>
              </a:tabLst>
            </a:pPr>
            <a:r>
              <a:rPr dirty="0"/>
              <a:t>유재은</a:t>
            </a:r>
            <a:r>
              <a:rPr spc="-40" dirty="0"/>
              <a:t> </a:t>
            </a:r>
            <a:r>
              <a:rPr dirty="0"/>
              <a:t>CEO	/	대기업</a:t>
            </a:r>
            <a:r>
              <a:rPr spc="-70" dirty="0"/>
              <a:t> </a:t>
            </a:r>
            <a:r>
              <a:rPr dirty="0"/>
              <a:t>&amp;</a:t>
            </a:r>
            <a:r>
              <a:rPr spc="-40" dirty="0"/>
              <a:t> </a:t>
            </a:r>
            <a:r>
              <a:rPr dirty="0"/>
              <a:t>코스닥</a:t>
            </a:r>
            <a:r>
              <a:rPr spc="-75" dirty="0"/>
              <a:t> </a:t>
            </a:r>
            <a:r>
              <a:rPr dirty="0"/>
              <a:t>상장사</a:t>
            </a:r>
            <a:r>
              <a:rPr spc="-70" dirty="0"/>
              <a:t> </a:t>
            </a:r>
            <a:r>
              <a:rPr dirty="0"/>
              <a:t>프랜차이즈</a:t>
            </a:r>
            <a:r>
              <a:rPr spc="-100" dirty="0"/>
              <a:t> </a:t>
            </a:r>
            <a:r>
              <a:rPr dirty="0"/>
              <a:t>전략컨설팅</a:t>
            </a:r>
            <a:r>
              <a:rPr spc="-75" dirty="0"/>
              <a:t> </a:t>
            </a:r>
            <a:r>
              <a:rPr dirty="0"/>
              <a:t>수행실적</a:t>
            </a:r>
          </a:p>
        </p:txBody>
      </p:sp>
      <p:grpSp>
        <p:nvGrpSpPr>
          <p:cNvPr id="10" name="object 10"/>
          <p:cNvGrpSpPr/>
          <p:nvPr/>
        </p:nvGrpSpPr>
        <p:grpSpPr>
          <a:xfrm>
            <a:off x="251459" y="650763"/>
            <a:ext cx="8327390" cy="42545"/>
            <a:chOff x="251459" y="650763"/>
            <a:chExt cx="8327390" cy="42545"/>
          </a:xfrm>
        </p:grpSpPr>
        <p:sp>
          <p:nvSpPr>
            <p:cNvPr id="11" name="object 11"/>
            <p:cNvSpPr/>
            <p:nvPr/>
          </p:nvSpPr>
          <p:spPr>
            <a:xfrm>
              <a:off x="2816352" y="650763"/>
              <a:ext cx="5762625" cy="42545"/>
            </a:xfrm>
            <a:custGeom>
              <a:avLst/>
              <a:gdLst/>
              <a:ahLst/>
              <a:cxnLst/>
              <a:rect l="l" t="t" r="r" b="b"/>
              <a:pathLst>
                <a:path w="5762625" h="42545">
                  <a:moveTo>
                    <a:pt x="5762244" y="0"/>
                  </a:moveTo>
                  <a:lnTo>
                    <a:pt x="0" y="0"/>
                  </a:lnTo>
                  <a:lnTo>
                    <a:pt x="0" y="42402"/>
                  </a:lnTo>
                  <a:lnTo>
                    <a:pt x="5762244" y="42402"/>
                  </a:lnTo>
                  <a:lnTo>
                    <a:pt x="5762244" y="0"/>
                  </a:lnTo>
                  <a:close/>
                </a:path>
              </a:pathLst>
            </a:custGeom>
            <a:solidFill>
              <a:srgbClr val="E6EB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51459" y="650763"/>
              <a:ext cx="2688590" cy="42545"/>
            </a:xfrm>
            <a:custGeom>
              <a:avLst/>
              <a:gdLst/>
              <a:ahLst/>
              <a:cxnLst/>
              <a:rect l="l" t="t" r="r" b="b"/>
              <a:pathLst>
                <a:path w="2688590" h="42545">
                  <a:moveTo>
                    <a:pt x="2688082" y="0"/>
                  </a:moveTo>
                  <a:lnTo>
                    <a:pt x="0" y="0"/>
                  </a:lnTo>
                  <a:lnTo>
                    <a:pt x="0" y="42402"/>
                  </a:lnTo>
                  <a:lnTo>
                    <a:pt x="2688082" y="42402"/>
                  </a:lnTo>
                  <a:lnTo>
                    <a:pt x="2688082" y="0"/>
                  </a:lnTo>
                  <a:close/>
                </a:path>
              </a:pathLst>
            </a:custGeom>
            <a:solidFill>
              <a:srgbClr val="93B3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6509331" y="1795813"/>
            <a:ext cx="2428159" cy="3494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84785" indent="-17272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184785" algn="l"/>
                <a:tab pos="185420" algn="l"/>
              </a:tabLst>
            </a:pPr>
            <a:r>
              <a:rPr sz="800" dirty="0">
                <a:latin typeface="나눔고딕"/>
                <a:cs typeface="나눔고딕"/>
              </a:rPr>
              <a:t>2005</a:t>
            </a:r>
            <a:r>
              <a:rPr sz="800" spc="-45" dirty="0">
                <a:latin typeface="나눔고딕"/>
                <a:cs typeface="나눔고딕"/>
              </a:rPr>
              <a:t> </a:t>
            </a:r>
            <a:r>
              <a:rPr sz="800" dirty="0">
                <a:latin typeface="나눔고딕"/>
                <a:cs typeface="나눔고딕"/>
              </a:rPr>
              <a:t>신규외식</a:t>
            </a:r>
            <a:r>
              <a:rPr sz="800" spc="-45" dirty="0">
                <a:latin typeface="나눔고딕"/>
                <a:cs typeface="나눔고딕"/>
              </a:rPr>
              <a:t> </a:t>
            </a:r>
            <a:r>
              <a:rPr sz="800" dirty="0">
                <a:latin typeface="나눔고딕"/>
                <a:cs typeface="나눔고딕"/>
              </a:rPr>
              <a:t>/</a:t>
            </a:r>
            <a:r>
              <a:rPr sz="800" spc="-15" dirty="0">
                <a:latin typeface="나눔고딕"/>
                <a:cs typeface="나눔고딕"/>
              </a:rPr>
              <a:t> </a:t>
            </a:r>
            <a:r>
              <a:rPr sz="800" spc="-10" dirty="0">
                <a:latin typeface="나눔고딕"/>
                <a:cs typeface="나눔고딕"/>
              </a:rPr>
              <a:t>모빌리언스(코스닥상장사)</a:t>
            </a:r>
            <a:endParaRPr sz="800" dirty="0">
              <a:latin typeface="나눔고딕"/>
              <a:cs typeface="나눔고딕"/>
            </a:endParaRPr>
          </a:p>
          <a:p>
            <a:pPr marL="440690">
              <a:lnSpc>
                <a:spcPct val="100000"/>
              </a:lnSpc>
              <a:spcBef>
                <a:spcPts val="695"/>
              </a:spcBef>
            </a:pPr>
            <a:r>
              <a:rPr sz="800" dirty="0">
                <a:latin typeface="나눔고딕"/>
                <a:cs typeface="나눔고딕"/>
              </a:rPr>
              <a:t>-</a:t>
            </a:r>
            <a:r>
              <a:rPr sz="800" spc="-25" dirty="0">
                <a:latin typeface="나눔고딕"/>
                <a:cs typeface="나눔고딕"/>
              </a:rPr>
              <a:t> </a:t>
            </a:r>
            <a:r>
              <a:rPr sz="800" dirty="0">
                <a:latin typeface="나눔고딕"/>
                <a:cs typeface="나눔고딕"/>
              </a:rPr>
              <a:t>프로젝트</a:t>
            </a:r>
            <a:r>
              <a:rPr sz="800" spc="-50" dirty="0">
                <a:latin typeface="나눔고딕"/>
                <a:cs typeface="나눔고딕"/>
              </a:rPr>
              <a:t> </a:t>
            </a:r>
            <a:r>
              <a:rPr sz="800" dirty="0">
                <a:latin typeface="나눔고딕"/>
                <a:cs typeface="나눔고딕"/>
              </a:rPr>
              <a:t>기간</a:t>
            </a:r>
            <a:r>
              <a:rPr sz="800" spc="-55" dirty="0">
                <a:latin typeface="나눔고딕"/>
                <a:cs typeface="나눔고딕"/>
              </a:rPr>
              <a:t> </a:t>
            </a:r>
            <a:r>
              <a:rPr sz="800" dirty="0">
                <a:latin typeface="나눔고딕"/>
                <a:cs typeface="나눔고딕"/>
              </a:rPr>
              <a:t>:</a:t>
            </a:r>
            <a:r>
              <a:rPr sz="800" spc="-20" dirty="0">
                <a:latin typeface="나눔고딕"/>
                <a:cs typeface="나눔고딕"/>
              </a:rPr>
              <a:t> </a:t>
            </a:r>
            <a:r>
              <a:rPr sz="800" dirty="0">
                <a:latin typeface="나눔고딕"/>
                <a:cs typeface="나눔고딕"/>
              </a:rPr>
              <a:t>2개월</a:t>
            </a:r>
            <a:r>
              <a:rPr sz="800" spc="-50" dirty="0">
                <a:latin typeface="나눔고딕"/>
                <a:cs typeface="나눔고딕"/>
              </a:rPr>
              <a:t> </a:t>
            </a:r>
            <a:r>
              <a:rPr sz="800" dirty="0">
                <a:latin typeface="나눔고딕"/>
                <a:cs typeface="나눔고딕"/>
              </a:rPr>
              <a:t>(전략</a:t>
            </a:r>
            <a:r>
              <a:rPr sz="800" spc="-45" dirty="0">
                <a:latin typeface="나눔고딕"/>
                <a:cs typeface="나눔고딕"/>
              </a:rPr>
              <a:t> </a:t>
            </a:r>
            <a:r>
              <a:rPr sz="800" dirty="0">
                <a:latin typeface="나눔고딕"/>
                <a:cs typeface="나눔고딕"/>
              </a:rPr>
              <a:t>컨설팅)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6510911" y="2417604"/>
            <a:ext cx="2453577" cy="3494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84785" indent="-17272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184785" algn="l"/>
                <a:tab pos="185420" algn="l"/>
              </a:tabLst>
            </a:pPr>
            <a:r>
              <a:rPr sz="800" dirty="0">
                <a:latin typeface="나눔고딕"/>
                <a:cs typeface="나눔고딕"/>
              </a:rPr>
              <a:t>2005</a:t>
            </a:r>
            <a:r>
              <a:rPr sz="800" spc="-50" dirty="0">
                <a:latin typeface="나눔고딕"/>
                <a:cs typeface="나눔고딕"/>
              </a:rPr>
              <a:t> </a:t>
            </a:r>
            <a:r>
              <a:rPr sz="800" dirty="0">
                <a:latin typeface="나눔고딕"/>
                <a:cs typeface="나눔고딕"/>
              </a:rPr>
              <a:t>미요젠</a:t>
            </a:r>
            <a:r>
              <a:rPr sz="800" spc="-45" dirty="0">
                <a:latin typeface="나눔고딕"/>
                <a:cs typeface="나눔고딕"/>
              </a:rPr>
              <a:t> </a:t>
            </a:r>
            <a:r>
              <a:rPr sz="800" dirty="0">
                <a:latin typeface="나눔고딕"/>
                <a:cs typeface="나눔고딕"/>
              </a:rPr>
              <a:t>/</a:t>
            </a:r>
            <a:r>
              <a:rPr sz="800" spc="-10" dirty="0">
                <a:latin typeface="나눔고딕"/>
                <a:cs typeface="나눔고딕"/>
              </a:rPr>
              <a:t> </a:t>
            </a:r>
            <a:r>
              <a:rPr sz="800" dirty="0">
                <a:latin typeface="나눔고딕"/>
                <a:cs typeface="나눔고딕"/>
              </a:rPr>
              <a:t>현대종합상사</a:t>
            </a:r>
          </a:p>
          <a:p>
            <a:pPr marL="411480">
              <a:lnSpc>
                <a:spcPct val="100000"/>
              </a:lnSpc>
              <a:spcBef>
                <a:spcPts val="695"/>
              </a:spcBef>
            </a:pPr>
            <a:r>
              <a:rPr sz="800" dirty="0">
                <a:latin typeface="나눔고딕"/>
                <a:cs typeface="나눔고딕"/>
              </a:rPr>
              <a:t>-</a:t>
            </a:r>
            <a:r>
              <a:rPr sz="800" spc="-20" dirty="0">
                <a:latin typeface="나눔고딕"/>
                <a:cs typeface="나눔고딕"/>
              </a:rPr>
              <a:t> </a:t>
            </a:r>
            <a:r>
              <a:rPr sz="800" dirty="0">
                <a:latin typeface="나눔고딕"/>
                <a:cs typeface="나눔고딕"/>
              </a:rPr>
              <a:t>프로젝트</a:t>
            </a:r>
            <a:r>
              <a:rPr sz="800" spc="-50" dirty="0">
                <a:latin typeface="나눔고딕"/>
                <a:cs typeface="나눔고딕"/>
              </a:rPr>
              <a:t> </a:t>
            </a:r>
            <a:r>
              <a:rPr sz="800" dirty="0">
                <a:latin typeface="나눔고딕"/>
                <a:cs typeface="나눔고딕"/>
              </a:rPr>
              <a:t>기간</a:t>
            </a:r>
            <a:r>
              <a:rPr sz="800" spc="-45" dirty="0">
                <a:latin typeface="나눔고딕"/>
                <a:cs typeface="나눔고딕"/>
              </a:rPr>
              <a:t> </a:t>
            </a:r>
            <a:r>
              <a:rPr sz="800" dirty="0">
                <a:latin typeface="나눔고딕"/>
                <a:cs typeface="나눔고딕"/>
              </a:rPr>
              <a:t>:</a:t>
            </a:r>
            <a:r>
              <a:rPr sz="800" spc="-45" dirty="0">
                <a:latin typeface="나눔고딕"/>
                <a:cs typeface="나눔고딕"/>
              </a:rPr>
              <a:t> </a:t>
            </a:r>
            <a:r>
              <a:rPr sz="800" dirty="0">
                <a:latin typeface="나눔고딕"/>
                <a:cs typeface="나눔고딕"/>
              </a:rPr>
              <a:t>3개월</a:t>
            </a:r>
            <a:r>
              <a:rPr sz="800" spc="-25" dirty="0">
                <a:latin typeface="나눔고딕"/>
                <a:cs typeface="나눔고딕"/>
              </a:rPr>
              <a:t> </a:t>
            </a:r>
            <a:r>
              <a:rPr sz="800" dirty="0">
                <a:latin typeface="나눔고딕"/>
                <a:cs typeface="나눔고딕"/>
              </a:rPr>
              <a:t>(M&amp;A</a:t>
            </a:r>
            <a:r>
              <a:rPr sz="800" spc="-30" dirty="0">
                <a:latin typeface="나눔고딕"/>
                <a:cs typeface="나눔고딕"/>
              </a:rPr>
              <a:t> </a:t>
            </a:r>
            <a:r>
              <a:rPr sz="800" dirty="0">
                <a:latin typeface="나눔고딕"/>
                <a:cs typeface="나눔고딕"/>
              </a:rPr>
              <a:t>컨설팅)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6516216" y="3068960"/>
            <a:ext cx="2270418" cy="3494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84785" indent="-17272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184785" algn="l"/>
                <a:tab pos="185420" algn="l"/>
              </a:tabLst>
            </a:pPr>
            <a:r>
              <a:rPr sz="800" dirty="0">
                <a:latin typeface="나눔고딕"/>
                <a:cs typeface="나눔고딕"/>
              </a:rPr>
              <a:t>2006</a:t>
            </a:r>
            <a:r>
              <a:rPr sz="800" spc="-50" dirty="0">
                <a:latin typeface="나눔고딕"/>
                <a:cs typeface="나눔고딕"/>
              </a:rPr>
              <a:t> </a:t>
            </a:r>
            <a:r>
              <a:rPr sz="800" dirty="0">
                <a:latin typeface="나눔고딕"/>
                <a:cs typeface="나눔고딕"/>
              </a:rPr>
              <a:t>OK캐쉬백</a:t>
            </a:r>
            <a:r>
              <a:rPr sz="800" spc="-70" dirty="0">
                <a:latin typeface="나눔고딕"/>
                <a:cs typeface="나눔고딕"/>
              </a:rPr>
              <a:t> </a:t>
            </a:r>
            <a:r>
              <a:rPr sz="800" dirty="0">
                <a:latin typeface="나눔고딕"/>
                <a:cs typeface="나눔고딕"/>
              </a:rPr>
              <a:t>/</a:t>
            </a:r>
            <a:r>
              <a:rPr sz="800" spc="-25" dirty="0">
                <a:latin typeface="나눔고딕"/>
                <a:cs typeface="나눔고딕"/>
              </a:rPr>
              <a:t> </a:t>
            </a:r>
            <a:r>
              <a:rPr sz="800" spc="5" dirty="0">
                <a:latin typeface="나눔고딕"/>
                <a:cs typeface="나눔고딕"/>
              </a:rPr>
              <a:t>S</a:t>
            </a:r>
            <a:r>
              <a:rPr sz="800" dirty="0">
                <a:latin typeface="나눔고딕"/>
                <a:cs typeface="나눔고딕"/>
              </a:rPr>
              <a:t>K그룹</a:t>
            </a:r>
          </a:p>
          <a:p>
            <a:pPr marL="411480">
              <a:lnSpc>
                <a:spcPct val="100000"/>
              </a:lnSpc>
              <a:spcBef>
                <a:spcPts val="695"/>
              </a:spcBef>
            </a:pPr>
            <a:r>
              <a:rPr sz="800" dirty="0">
                <a:latin typeface="나눔고딕"/>
                <a:cs typeface="나눔고딕"/>
              </a:rPr>
              <a:t>-</a:t>
            </a:r>
            <a:r>
              <a:rPr sz="800" spc="-10" dirty="0">
                <a:latin typeface="나눔고딕"/>
                <a:cs typeface="나눔고딕"/>
              </a:rPr>
              <a:t> </a:t>
            </a:r>
            <a:r>
              <a:rPr sz="800" dirty="0">
                <a:latin typeface="나눔고딕"/>
                <a:cs typeface="나눔고딕"/>
              </a:rPr>
              <a:t>프로젝트</a:t>
            </a:r>
            <a:r>
              <a:rPr sz="800" spc="-60" dirty="0">
                <a:latin typeface="나눔고딕"/>
                <a:cs typeface="나눔고딕"/>
              </a:rPr>
              <a:t> </a:t>
            </a:r>
            <a:r>
              <a:rPr sz="800" dirty="0">
                <a:latin typeface="나눔고딕"/>
                <a:cs typeface="나눔고딕"/>
              </a:rPr>
              <a:t>기간</a:t>
            </a:r>
            <a:r>
              <a:rPr sz="800" spc="-20" dirty="0">
                <a:latin typeface="나눔고딕"/>
                <a:cs typeface="나눔고딕"/>
              </a:rPr>
              <a:t> </a:t>
            </a:r>
            <a:r>
              <a:rPr sz="800" dirty="0">
                <a:latin typeface="나눔고딕"/>
                <a:cs typeface="나눔고딕"/>
              </a:rPr>
              <a:t>:</a:t>
            </a:r>
            <a:r>
              <a:rPr sz="800" spc="-40" dirty="0">
                <a:latin typeface="나눔고딕"/>
                <a:cs typeface="나눔고딕"/>
              </a:rPr>
              <a:t> </a:t>
            </a:r>
            <a:r>
              <a:rPr sz="800" dirty="0">
                <a:latin typeface="나눔고딕"/>
                <a:cs typeface="나눔고딕"/>
              </a:rPr>
              <a:t>2개월</a:t>
            </a:r>
            <a:r>
              <a:rPr sz="800" spc="-20" dirty="0">
                <a:latin typeface="나눔고딕"/>
                <a:cs typeface="나눔고딕"/>
              </a:rPr>
              <a:t> </a:t>
            </a:r>
            <a:r>
              <a:rPr sz="800" spc="-5" dirty="0">
                <a:latin typeface="나눔고딕"/>
                <a:cs typeface="나눔고딕"/>
              </a:rPr>
              <a:t>(</a:t>
            </a:r>
            <a:r>
              <a:rPr sz="800" dirty="0">
                <a:latin typeface="나눔고딕"/>
                <a:cs typeface="나눔고딕"/>
              </a:rPr>
              <a:t>제휴</a:t>
            </a:r>
            <a:r>
              <a:rPr sz="800" spc="-45" dirty="0">
                <a:latin typeface="나눔고딕"/>
                <a:cs typeface="나눔고딕"/>
              </a:rPr>
              <a:t> </a:t>
            </a:r>
            <a:r>
              <a:rPr sz="800" dirty="0">
                <a:latin typeface="나눔고딕"/>
                <a:cs typeface="나눔고딕"/>
              </a:rPr>
              <a:t>자문)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6509176" y="4005064"/>
            <a:ext cx="2383304" cy="34881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3360" indent="-20129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13360" algn="l"/>
                <a:tab pos="213995" algn="l"/>
              </a:tabLst>
            </a:pPr>
            <a:r>
              <a:rPr sz="800" dirty="0">
                <a:latin typeface="나눔고딕"/>
                <a:cs typeface="나눔고딕"/>
              </a:rPr>
              <a:t>2007</a:t>
            </a:r>
            <a:r>
              <a:rPr sz="800" spc="-50" dirty="0">
                <a:latin typeface="나눔고딕"/>
                <a:cs typeface="나눔고딕"/>
              </a:rPr>
              <a:t> </a:t>
            </a:r>
            <a:r>
              <a:rPr sz="800" dirty="0">
                <a:latin typeface="나눔고딕"/>
                <a:cs typeface="나눔고딕"/>
              </a:rPr>
              <a:t>홍초</a:t>
            </a:r>
            <a:r>
              <a:rPr sz="800" spc="-35" dirty="0">
                <a:latin typeface="나눔고딕"/>
                <a:cs typeface="나눔고딕"/>
              </a:rPr>
              <a:t> </a:t>
            </a:r>
            <a:r>
              <a:rPr sz="800" dirty="0">
                <a:latin typeface="나눔고딕"/>
                <a:cs typeface="나눔고딕"/>
              </a:rPr>
              <a:t>/</a:t>
            </a:r>
            <a:r>
              <a:rPr sz="800" spc="-35" dirty="0">
                <a:latin typeface="나눔고딕"/>
                <a:cs typeface="나눔고딕"/>
              </a:rPr>
              <a:t> </a:t>
            </a:r>
            <a:r>
              <a:rPr sz="800" dirty="0">
                <a:latin typeface="나눔고딕"/>
                <a:cs typeface="나눔고딕"/>
              </a:rPr>
              <a:t>대상그룹</a:t>
            </a:r>
          </a:p>
          <a:p>
            <a:pPr marL="411480">
              <a:lnSpc>
                <a:spcPct val="100000"/>
              </a:lnSpc>
              <a:spcBef>
                <a:spcPts val="700"/>
              </a:spcBef>
            </a:pPr>
            <a:r>
              <a:rPr sz="800" dirty="0">
                <a:latin typeface="나눔고딕"/>
                <a:cs typeface="나눔고딕"/>
              </a:rPr>
              <a:t>-</a:t>
            </a:r>
            <a:r>
              <a:rPr sz="800" spc="-20" dirty="0">
                <a:latin typeface="나눔고딕"/>
                <a:cs typeface="나눔고딕"/>
              </a:rPr>
              <a:t> </a:t>
            </a:r>
            <a:r>
              <a:rPr sz="800" dirty="0">
                <a:latin typeface="나눔고딕"/>
                <a:cs typeface="나눔고딕"/>
              </a:rPr>
              <a:t>프로젝트</a:t>
            </a:r>
            <a:r>
              <a:rPr sz="800" spc="-50" dirty="0">
                <a:latin typeface="나눔고딕"/>
                <a:cs typeface="나눔고딕"/>
              </a:rPr>
              <a:t> </a:t>
            </a:r>
            <a:r>
              <a:rPr sz="800" dirty="0">
                <a:latin typeface="나눔고딕"/>
                <a:cs typeface="나눔고딕"/>
              </a:rPr>
              <a:t>기간</a:t>
            </a:r>
            <a:r>
              <a:rPr sz="800" spc="-45" dirty="0">
                <a:latin typeface="나눔고딕"/>
                <a:cs typeface="나눔고딕"/>
              </a:rPr>
              <a:t> </a:t>
            </a:r>
            <a:r>
              <a:rPr sz="800" dirty="0">
                <a:latin typeface="나눔고딕"/>
                <a:cs typeface="나눔고딕"/>
              </a:rPr>
              <a:t>:</a:t>
            </a:r>
            <a:r>
              <a:rPr sz="800" spc="-45" dirty="0">
                <a:latin typeface="나눔고딕"/>
                <a:cs typeface="나눔고딕"/>
              </a:rPr>
              <a:t> </a:t>
            </a:r>
            <a:r>
              <a:rPr sz="800" dirty="0">
                <a:latin typeface="나눔고딕"/>
                <a:cs typeface="나눔고딕"/>
              </a:rPr>
              <a:t>3개월</a:t>
            </a:r>
            <a:r>
              <a:rPr sz="800" spc="-30" dirty="0">
                <a:latin typeface="나눔고딕"/>
                <a:cs typeface="나눔고딕"/>
              </a:rPr>
              <a:t> </a:t>
            </a:r>
            <a:r>
              <a:rPr sz="800" dirty="0">
                <a:latin typeface="나눔고딕"/>
                <a:cs typeface="나눔고딕"/>
              </a:rPr>
              <a:t>(전략</a:t>
            </a:r>
            <a:r>
              <a:rPr sz="800" spc="-50" dirty="0">
                <a:latin typeface="나눔고딕"/>
                <a:cs typeface="나눔고딕"/>
              </a:rPr>
              <a:t> </a:t>
            </a:r>
            <a:r>
              <a:rPr sz="800" dirty="0">
                <a:latin typeface="나눔고딕"/>
                <a:cs typeface="나눔고딕"/>
              </a:rPr>
              <a:t>컨설팅)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6509176" y="4627873"/>
            <a:ext cx="2351157" cy="34881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785" indent="-17272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184785" algn="l"/>
                <a:tab pos="185420" algn="l"/>
              </a:tabLst>
            </a:pPr>
            <a:r>
              <a:rPr sz="800" dirty="0">
                <a:latin typeface="나눔고딕"/>
                <a:cs typeface="나눔고딕"/>
              </a:rPr>
              <a:t>2007</a:t>
            </a:r>
            <a:r>
              <a:rPr sz="800" spc="-50" dirty="0">
                <a:latin typeface="나눔고딕"/>
                <a:cs typeface="나눔고딕"/>
              </a:rPr>
              <a:t> </a:t>
            </a:r>
            <a:r>
              <a:rPr sz="800" dirty="0">
                <a:latin typeface="나눔고딕"/>
                <a:cs typeface="나눔고딕"/>
              </a:rPr>
              <a:t>아리따움</a:t>
            </a:r>
            <a:r>
              <a:rPr sz="800" spc="-60" dirty="0">
                <a:latin typeface="나눔고딕"/>
                <a:cs typeface="나눔고딕"/>
              </a:rPr>
              <a:t> </a:t>
            </a:r>
            <a:r>
              <a:rPr sz="800" dirty="0">
                <a:latin typeface="나눔고딕"/>
                <a:cs typeface="나눔고딕"/>
              </a:rPr>
              <a:t>/</a:t>
            </a:r>
            <a:r>
              <a:rPr sz="800" spc="-10" dirty="0">
                <a:latin typeface="나눔고딕"/>
                <a:cs typeface="나눔고딕"/>
              </a:rPr>
              <a:t> </a:t>
            </a:r>
            <a:r>
              <a:rPr sz="800" dirty="0">
                <a:latin typeface="나눔고딕"/>
                <a:cs typeface="나눔고딕"/>
              </a:rPr>
              <a:t>아모레퍼시픽</a:t>
            </a:r>
            <a:r>
              <a:rPr sz="800" spc="-15" dirty="0">
                <a:latin typeface="나눔고딕"/>
                <a:cs typeface="나눔고딕"/>
              </a:rPr>
              <a:t>그</a:t>
            </a:r>
            <a:r>
              <a:rPr sz="800" dirty="0">
                <a:latin typeface="나눔고딕"/>
                <a:cs typeface="나눔고딕"/>
              </a:rPr>
              <a:t>룹</a:t>
            </a:r>
          </a:p>
          <a:p>
            <a:pPr marL="384175">
              <a:lnSpc>
                <a:spcPct val="100000"/>
              </a:lnSpc>
              <a:spcBef>
                <a:spcPts val="700"/>
              </a:spcBef>
            </a:pPr>
            <a:r>
              <a:rPr sz="800" dirty="0">
                <a:latin typeface="나눔고딕"/>
                <a:cs typeface="나눔고딕"/>
              </a:rPr>
              <a:t>-</a:t>
            </a:r>
            <a:r>
              <a:rPr sz="800" spc="-25" dirty="0">
                <a:latin typeface="나눔고딕"/>
                <a:cs typeface="나눔고딕"/>
              </a:rPr>
              <a:t> </a:t>
            </a:r>
            <a:r>
              <a:rPr sz="800" dirty="0">
                <a:latin typeface="나눔고딕"/>
                <a:cs typeface="나눔고딕"/>
              </a:rPr>
              <a:t>프로젝트</a:t>
            </a:r>
            <a:r>
              <a:rPr sz="800" spc="-60" dirty="0">
                <a:latin typeface="나눔고딕"/>
                <a:cs typeface="나눔고딕"/>
              </a:rPr>
              <a:t> </a:t>
            </a:r>
            <a:r>
              <a:rPr sz="800" dirty="0">
                <a:latin typeface="나눔고딕"/>
                <a:cs typeface="나눔고딕"/>
              </a:rPr>
              <a:t>기간</a:t>
            </a:r>
            <a:r>
              <a:rPr sz="800" spc="-35" dirty="0">
                <a:latin typeface="나눔고딕"/>
                <a:cs typeface="나눔고딕"/>
              </a:rPr>
              <a:t> </a:t>
            </a:r>
            <a:r>
              <a:rPr sz="800" dirty="0">
                <a:latin typeface="나눔고딕"/>
                <a:cs typeface="나눔고딕"/>
              </a:rPr>
              <a:t>:</a:t>
            </a:r>
            <a:r>
              <a:rPr sz="800" spc="-25" dirty="0">
                <a:latin typeface="나눔고딕"/>
                <a:cs typeface="나눔고딕"/>
              </a:rPr>
              <a:t> </a:t>
            </a:r>
            <a:r>
              <a:rPr sz="800" dirty="0">
                <a:latin typeface="나눔고딕"/>
                <a:cs typeface="나눔고딕"/>
              </a:rPr>
              <a:t>3개월</a:t>
            </a:r>
            <a:r>
              <a:rPr sz="800" spc="-35" dirty="0">
                <a:latin typeface="나눔고딕"/>
                <a:cs typeface="나눔고딕"/>
              </a:rPr>
              <a:t> </a:t>
            </a:r>
            <a:r>
              <a:rPr sz="800" spc="-5" dirty="0">
                <a:latin typeface="나눔고딕"/>
                <a:cs typeface="나눔고딕"/>
              </a:rPr>
              <a:t>(</a:t>
            </a:r>
            <a:r>
              <a:rPr sz="800" dirty="0">
                <a:latin typeface="나눔고딕"/>
                <a:cs typeface="나눔고딕"/>
              </a:rPr>
              <a:t>전략</a:t>
            </a:r>
            <a:r>
              <a:rPr sz="800" spc="-20" dirty="0">
                <a:latin typeface="나눔고딕"/>
                <a:cs typeface="나눔고딕"/>
              </a:rPr>
              <a:t> </a:t>
            </a:r>
            <a:r>
              <a:rPr sz="800" dirty="0">
                <a:latin typeface="나눔고딕"/>
                <a:cs typeface="나눔고딕"/>
              </a:rPr>
              <a:t>컨설팅)</a:t>
            </a:r>
          </a:p>
        </p:txBody>
      </p:sp>
      <p:pic>
        <p:nvPicPr>
          <p:cNvPr id="19" name="object 1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9534" y="1774730"/>
            <a:ext cx="1673995" cy="236834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85604" y="2336317"/>
            <a:ext cx="1281063" cy="405490"/>
          </a:xfrm>
          <a:prstGeom prst="rect">
            <a:avLst/>
          </a:prstGeom>
        </p:spPr>
      </p:pic>
      <p:pic>
        <p:nvPicPr>
          <p:cNvPr id="21" name="object 2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39906" y="3111413"/>
            <a:ext cx="1031669" cy="319368"/>
          </a:xfrm>
          <a:prstGeom prst="rect">
            <a:avLst/>
          </a:prstGeom>
        </p:spPr>
      </p:pic>
      <p:pic>
        <p:nvPicPr>
          <p:cNvPr id="22" name="object 2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53308" y="3786034"/>
            <a:ext cx="1318742" cy="364224"/>
          </a:xfrm>
          <a:prstGeom prst="rect">
            <a:avLst/>
          </a:prstGeom>
        </p:spPr>
      </p:pic>
      <p:pic>
        <p:nvPicPr>
          <p:cNvPr id="23" name="object 2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42543" y="4550365"/>
            <a:ext cx="1367185" cy="265541"/>
          </a:xfrm>
          <a:prstGeom prst="rect">
            <a:avLst/>
          </a:prstGeom>
        </p:spPr>
      </p:pic>
      <p:pic>
        <p:nvPicPr>
          <p:cNvPr id="24" name="object 2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53308" y="5228575"/>
            <a:ext cx="1318742" cy="362428"/>
          </a:xfrm>
          <a:prstGeom prst="rect">
            <a:avLst/>
          </a:prstGeom>
        </p:spPr>
      </p:pic>
      <p:pic>
        <p:nvPicPr>
          <p:cNvPr id="25" name="object 25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877147" y="3789040"/>
            <a:ext cx="1351038" cy="394725"/>
          </a:xfrm>
          <a:prstGeom prst="rect">
            <a:avLst/>
          </a:prstGeom>
        </p:spPr>
      </p:pic>
      <p:pic>
        <p:nvPicPr>
          <p:cNvPr id="26" name="object 2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778945" y="4653137"/>
            <a:ext cx="1593255" cy="290660"/>
          </a:xfrm>
          <a:prstGeom prst="rect">
            <a:avLst/>
          </a:prstGeom>
        </p:spPr>
      </p:pic>
      <p:pic>
        <p:nvPicPr>
          <p:cNvPr id="27" name="object 2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860032" y="1772815"/>
            <a:ext cx="1367185" cy="265541"/>
          </a:xfrm>
          <a:prstGeom prst="rect">
            <a:avLst/>
          </a:prstGeom>
        </p:spPr>
      </p:pic>
      <p:pic>
        <p:nvPicPr>
          <p:cNvPr id="28" name="object 2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933006" y="2348880"/>
            <a:ext cx="1279269" cy="405490"/>
          </a:xfrm>
          <a:prstGeom prst="rect">
            <a:avLst/>
          </a:prstGeom>
        </p:spPr>
      </p:pic>
      <p:pic>
        <p:nvPicPr>
          <p:cNvPr id="29" name="object 2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221039" y="2924944"/>
            <a:ext cx="636943" cy="496994"/>
          </a:xfrm>
          <a:prstGeom prst="rect">
            <a:avLst/>
          </a:prstGeom>
        </p:spPr>
      </p:pic>
      <p:sp>
        <p:nvSpPr>
          <p:cNvPr id="30" name="object 30"/>
          <p:cNvSpPr txBox="1"/>
          <p:nvPr/>
        </p:nvSpPr>
        <p:spPr>
          <a:xfrm>
            <a:off x="996492" y="837692"/>
            <a:ext cx="4337508" cy="21223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b="1" spc="-20" dirty="0">
                <a:solidFill>
                  <a:srgbClr val="090950"/>
                </a:solidFill>
                <a:latin typeface="나눔고딕 ExtraBold"/>
                <a:cs typeface="나눔고딕 ExtraBold"/>
              </a:rPr>
              <a:t>2</a:t>
            </a:r>
            <a:r>
              <a:rPr lang="en-US" sz="1300" b="1" spc="-20" dirty="0">
                <a:solidFill>
                  <a:srgbClr val="090950"/>
                </a:solidFill>
                <a:latin typeface="나눔고딕 ExtraBold"/>
                <a:cs typeface="나눔고딕 ExtraBold"/>
              </a:rPr>
              <a:t>7</a:t>
            </a:r>
            <a:r>
              <a:rPr sz="1300" b="1" spc="-20" dirty="0">
                <a:solidFill>
                  <a:srgbClr val="090950"/>
                </a:solidFill>
                <a:latin typeface="나눔고딕 ExtraBold"/>
                <a:cs typeface="나눔고딕 ExtraBold"/>
              </a:rPr>
              <a:t>년간</a:t>
            </a:r>
            <a:r>
              <a:rPr sz="1300" b="1" spc="5" dirty="0">
                <a:solidFill>
                  <a:srgbClr val="090950"/>
                </a:solidFill>
                <a:latin typeface="나눔고딕 ExtraBold"/>
                <a:cs typeface="나눔고딕 ExtraBold"/>
              </a:rPr>
              <a:t> </a:t>
            </a:r>
            <a:r>
              <a:rPr sz="1300" b="1" spc="-5" dirty="0">
                <a:solidFill>
                  <a:srgbClr val="090950"/>
                </a:solidFill>
                <a:latin typeface="나눔고딕 ExtraBold"/>
                <a:cs typeface="나눔고딕 ExtraBold"/>
              </a:rPr>
              <a:t>컨설팅</a:t>
            </a:r>
            <a:r>
              <a:rPr sz="1300" b="1" spc="-35" dirty="0">
                <a:solidFill>
                  <a:srgbClr val="090950"/>
                </a:solidFill>
                <a:latin typeface="나눔고딕 ExtraBold"/>
                <a:cs typeface="나눔고딕 ExtraBold"/>
              </a:rPr>
              <a:t> </a:t>
            </a:r>
            <a:r>
              <a:rPr sz="1300" b="1" dirty="0">
                <a:solidFill>
                  <a:srgbClr val="090950"/>
                </a:solidFill>
                <a:latin typeface="나눔고딕 ExtraBold"/>
                <a:cs typeface="나눔고딕 ExtraBold"/>
              </a:rPr>
              <a:t>프로젝트</a:t>
            </a:r>
            <a:r>
              <a:rPr sz="1300" b="1" spc="-15" dirty="0">
                <a:solidFill>
                  <a:srgbClr val="090950"/>
                </a:solidFill>
                <a:latin typeface="나눔고딕 ExtraBold"/>
                <a:cs typeface="나눔고딕 ExtraBold"/>
              </a:rPr>
              <a:t> </a:t>
            </a:r>
            <a:r>
              <a:rPr sz="1300" b="1" dirty="0">
                <a:solidFill>
                  <a:srgbClr val="090950"/>
                </a:solidFill>
                <a:latin typeface="나눔고딕 ExtraBold"/>
                <a:cs typeface="나눔고딕 ExtraBold"/>
              </a:rPr>
              <a:t>총괄매니저</a:t>
            </a:r>
            <a:r>
              <a:rPr sz="1300" b="1" spc="-15" dirty="0">
                <a:solidFill>
                  <a:srgbClr val="090950"/>
                </a:solidFill>
                <a:latin typeface="나눔고딕 ExtraBold"/>
                <a:cs typeface="나눔고딕 ExtraBold"/>
              </a:rPr>
              <a:t> </a:t>
            </a:r>
            <a:r>
              <a:rPr sz="1300" b="1" dirty="0">
                <a:solidFill>
                  <a:srgbClr val="090950"/>
                </a:solidFill>
                <a:latin typeface="나눔고딕 ExtraBold"/>
                <a:cs typeface="나눔고딕 ExtraBold"/>
              </a:rPr>
              <a:t>직접수행</a:t>
            </a:r>
            <a:endParaRPr sz="1300" dirty="0">
              <a:latin typeface="나눔고딕 ExtraBold"/>
              <a:cs typeface="나눔고딕 ExtraBold"/>
            </a:endParaRPr>
          </a:p>
        </p:txBody>
      </p:sp>
      <p:pic>
        <p:nvPicPr>
          <p:cNvPr id="31" name="object 3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31519" y="905255"/>
            <a:ext cx="147828" cy="100584"/>
          </a:xfrm>
          <a:prstGeom prst="rect">
            <a:avLst/>
          </a:prstGeom>
        </p:spPr>
      </p:pic>
      <p:sp>
        <p:nvSpPr>
          <p:cNvPr id="33" name="object 33"/>
          <p:cNvSpPr txBox="1"/>
          <p:nvPr/>
        </p:nvSpPr>
        <p:spPr>
          <a:xfrm>
            <a:off x="4504054" y="6594998"/>
            <a:ext cx="151130" cy="142875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z="800" b="1" dirty="0">
                <a:latin typeface="나눔고딕 ExtraBold"/>
                <a:cs typeface="나눔고딕 ExtraBold"/>
              </a:rPr>
              <a:pPr marL="38100">
                <a:lnSpc>
                  <a:spcPct val="100000"/>
                </a:lnSpc>
                <a:spcBef>
                  <a:spcPts val="40"/>
                </a:spcBef>
              </a:pPr>
              <a:t>7</a:t>
            </a:fld>
            <a:endParaRPr sz="800">
              <a:latin typeface="나눔고딕 ExtraBold"/>
              <a:cs typeface="나눔고딕 ExtraBold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346709" y="1211357"/>
            <a:ext cx="8451850" cy="5219700"/>
          </a:xfrm>
          <a:custGeom>
            <a:avLst/>
            <a:gdLst/>
            <a:ahLst/>
            <a:cxnLst/>
            <a:rect l="l" t="t" r="r" b="b"/>
            <a:pathLst>
              <a:path w="8451850" h="5219700">
                <a:moveTo>
                  <a:pt x="0" y="5219192"/>
                </a:moveTo>
                <a:lnTo>
                  <a:pt x="8451723" y="5219192"/>
                </a:lnTo>
                <a:lnTo>
                  <a:pt x="8451723" y="0"/>
                </a:lnTo>
                <a:lnTo>
                  <a:pt x="0" y="0"/>
                </a:lnTo>
                <a:lnTo>
                  <a:pt x="0" y="5219192"/>
                </a:lnTo>
                <a:close/>
              </a:path>
            </a:pathLst>
          </a:custGeom>
          <a:ln w="28956">
            <a:solidFill>
              <a:srgbClr val="E6EBF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8505" y="2168996"/>
            <a:ext cx="1245108" cy="33527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8731" y="2793983"/>
            <a:ext cx="1245108" cy="335279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41045" y="3543385"/>
            <a:ext cx="1187195" cy="326136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47797" y="4273549"/>
            <a:ext cx="758952" cy="368808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6393" y="4954790"/>
            <a:ext cx="1245108" cy="335280"/>
          </a:xfrm>
          <a:prstGeom prst="rect">
            <a:avLst/>
          </a:prstGeom>
        </p:spPr>
      </p:pic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251459" y="260648"/>
            <a:ext cx="7837526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375410" algn="l"/>
                <a:tab pos="1651000" algn="l"/>
              </a:tabLst>
            </a:pPr>
            <a:r>
              <a:rPr dirty="0"/>
              <a:t>유재은</a:t>
            </a:r>
            <a:r>
              <a:rPr spc="-40" dirty="0"/>
              <a:t> </a:t>
            </a:r>
            <a:r>
              <a:rPr dirty="0"/>
              <a:t>CEO	/	대기업</a:t>
            </a:r>
            <a:r>
              <a:rPr spc="-70" dirty="0"/>
              <a:t> </a:t>
            </a:r>
            <a:r>
              <a:rPr dirty="0"/>
              <a:t>&amp;</a:t>
            </a:r>
            <a:r>
              <a:rPr spc="-40" dirty="0"/>
              <a:t> </a:t>
            </a:r>
            <a:r>
              <a:rPr dirty="0"/>
              <a:t>코스닥</a:t>
            </a:r>
            <a:r>
              <a:rPr spc="-75" dirty="0"/>
              <a:t> </a:t>
            </a:r>
            <a:r>
              <a:rPr dirty="0"/>
              <a:t>상장사</a:t>
            </a:r>
            <a:r>
              <a:rPr spc="-70" dirty="0"/>
              <a:t> </a:t>
            </a:r>
            <a:r>
              <a:rPr dirty="0"/>
              <a:t>프랜차이즈</a:t>
            </a:r>
            <a:r>
              <a:rPr spc="-100" dirty="0"/>
              <a:t> </a:t>
            </a:r>
            <a:r>
              <a:rPr dirty="0"/>
              <a:t>전략컨설팅</a:t>
            </a:r>
            <a:r>
              <a:rPr spc="-75" dirty="0"/>
              <a:t> </a:t>
            </a:r>
            <a:r>
              <a:rPr dirty="0"/>
              <a:t>수행실적</a:t>
            </a:r>
          </a:p>
        </p:txBody>
      </p:sp>
      <p:grpSp>
        <p:nvGrpSpPr>
          <p:cNvPr id="12" name="object 12"/>
          <p:cNvGrpSpPr/>
          <p:nvPr/>
        </p:nvGrpSpPr>
        <p:grpSpPr>
          <a:xfrm>
            <a:off x="251459" y="650763"/>
            <a:ext cx="8327390" cy="42545"/>
            <a:chOff x="251459" y="650763"/>
            <a:chExt cx="8327390" cy="42545"/>
          </a:xfrm>
        </p:grpSpPr>
        <p:sp>
          <p:nvSpPr>
            <p:cNvPr id="13" name="object 13"/>
            <p:cNvSpPr/>
            <p:nvPr/>
          </p:nvSpPr>
          <p:spPr>
            <a:xfrm>
              <a:off x="2816352" y="650763"/>
              <a:ext cx="5762625" cy="42545"/>
            </a:xfrm>
            <a:custGeom>
              <a:avLst/>
              <a:gdLst/>
              <a:ahLst/>
              <a:cxnLst/>
              <a:rect l="l" t="t" r="r" b="b"/>
              <a:pathLst>
                <a:path w="5762625" h="42545">
                  <a:moveTo>
                    <a:pt x="5762244" y="0"/>
                  </a:moveTo>
                  <a:lnTo>
                    <a:pt x="0" y="0"/>
                  </a:lnTo>
                  <a:lnTo>
                    <a:pt x="0" y="42402"/>
                  </a:lnTo>
                  <a:lnTo>
                    <a:pt x="5762244" y="42402"/>
                  </a:lnTo>
                  <a:lnTo>
                    <a:pt x="5762244" y="0"/>
                  </a:lnTo>
                  <a:close/>
                </a:path>
              </a:pathLst>
            </a:custGeom>
            <a:solidFill>
              <a:srgbClr val="E6EB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51459" y="650763"/>
              <a:ext cx="2688590" cy="42545"/>
            </a:xfrm>
            <a:custGeom>
              <a:avLst/>
              <a:gdLst/>
              <a:ahLst/>
              <a:cxnLst/>
              <a:rect l="l" t="t" r="r" b="b"/>
              <a:pathLst>
                <a:path w="2688590" h="42545">
                  <a:moveTo>
                    <a:pt x="2688082" y="0"/>
                  </a:moveTo>
                  <a:lnTo>
                    <a:pt x="0" y="0"/>
                  </a:lnTo>
                  <a:lnTo>
                    <a:pt x="0" y="42402"/>
                  </a:lnTo>
                  <a:lnTo>
                    <a:pt x="2688082" y="42402"/>
                  </a:lnTo>
                  <a:lnTo>
                    <a:pt x="2688082" y="0"/>
                  </a:lnTo>
                  <a:close/>
                </a:path>
              </a:pathLst>
            </a:custGeom>
            <a:solidFill>
              <a:srgbClr val="93B3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996492" y="837692"/>
            <a:ext cx="5107254" cy="21223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b="1" spc="-20" dirty="0">
                <a:solidFill>
                  <a:srgbClr val="090950"/>
                </a:solidFill>
                <a:latin typeface="나눔고딕 ExtraBold"/>
                <a:cs typeface="나눔고딕 ExtraBold"/>
              </a:rPr>
              <a:t>2</a:t>
            </a:r>
            <a:r>
              <a:rPr lang="en-US" sz="1300" b="1" spc="-20" dirty="0">
                <a:solidFill>
                  <a:srgbClr val="090950"/>
                </a:solidFill>
                <a:latin typeface="나눔고딕 ExtraBold"/>
                <a:cs typeface="나눔고딕 ExtraBold"/>
              </a:rPr>
              <a:t>7</a:t>
            </a:r>
            <a:r>
              <a:rPr sz="1300" b="1" spc="-20" dirty="0">
                <a:solidFill>
                  <a:srgbClr val="090950"/>
                </a:solidFill>
                <a:latin typeface="나눔고딕 ExtraBold"/>
                <a:cs typeface="나눔고딕 ExtraBold"/>
              </a:rPr>
              <a:t>년간</a:t>
            </a:r>
            <a:r>
              <a:rPr sz="1300" b="1" spc="5" dirty="0">
                <a:solidFill>
                  <a:srgbClr val="090950"/>
                </a:solidFill>
                <a:latin typeface="나눔고딕 ExtraBold"/>
                <a:cs typeface="나눔고딕 ExtraBold"/>
              </a:rPr>
              <a:t> </a:t>
            </a:r>
            <a:r>
              <a:rPr sz="1300" b="1" spc="-5" dirty="0">
                <a:solidFill>
                  <a:srgbClr val="090950"/>
                </a:solidFill>
                <a:latin typeface="나눔고딕 ExtraBold"/>
                <a:cs typeface="나눔고딕 ExtraBold"/>
              </a:rPr>
              <a:t>컨설팅</a:t>
            </a:r>
            <a:r>
              <a:rPr sz="1300" b="1" spc="-35" dirty="0">
                <a:solidFill>
                  <a:srgbClr val="090950"/>
                </a:solidFill>
                <a:latin typeface="나눔고딕 ExtraBold"/>
                <a:cs typeface="나눔고딕 ExtraBold"/>
              </a:rPr>
              <a:t> </a:t>
            </a:r>
            <a:r>
              <a:rPr sz="1300" b="1" dirty="0">
                <a:solidFill>
                  <a:srgbClr val="090950"/>
                </a:solidFill>
                <a:latin typeface="나눔고딕 ExtraBold"/>
                <a:cs typeface="나눔고딕 ExtraBold"/>
              </a:rPr>
              <a:t>프로젝트</a:t>
            </a:r>
            <a:r>
              <a:rPr sz="1300" b="1" spc="-15" dirty="0">
                <a:solidFill>
                  <a:srgbClr val="090950"/>
                </a:solidFill>
                <a:latin typeface="나눔고딕 ExtraBold"/>
                <a:cs typeface="나눔고딕 ExtraBold"/>
              </a:rPr>
              <a:t> </a:t>
            </a:r>
            <a:r>
              <a:rPr sz="1300" b="1" dirty="0">
                <a:solidFill>
                  <a:srgbClr val="090950"/>
                </a:solidFill>
                <a:latin typeface="나눔고딕 ExtraBold"/>
                <a:cs typeface="나눔고딕 ExtraBold"/>
              </a:rPr>
              <a:t>총괄매니저</a:t>
            </a:r>
            <a:r>
              <a:rPr sz="1300" b="1" spc="-15" dirty="0">
                <a:solidFill>
                  <a:srgbClr val="090950"/>
                </a:solidFill>
                <a:latin typeface="나눔고딕 ExtraBold"/>
                <a:cs typeface="나눔고딕 ExtraBold"/>
              </a:rPr>
              <a:t> </a:t>
            </a:r>
            <a:r>
              <a:rPr sz="1300" b="1" dirty="0">
                <a:solidFill>
                  <a:srgbClr val="090950"/>
                </a:solidFill>
                <a:latin typeface="나눔고딕 ExtraBold"/>
                <a:cs typeface="나눔고딕 ExtraBold"/>
              </a:rPr>
              <a:t>직접수행</a:t>
            </a:r>
            <a:endParaRPr sz="1300" dirty="0">
              <a:latin typeface="나눔고딕 ExtraBold"/>
              <a:cs typeface="나눔고딕 ExtraBold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916177" y="2134255"/>
            <a:ext cx="2583815" cy="3382977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184785" indent="-17272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184785" algn="l"/>
                <a:tab pos="185420" algn="l"/>
              </a:tabLst>
            </a:pPr>
            <a:r>
              <a:rPr sz="800" spc="5" dirty="0">
                <a:latin typeface="나눔고딕"/>
                <a:cs typeface="나눔고딕"/>
              </a:rPr>
              <a:t>201</a:t>
            </a:r>
            <a:r>
              <a:rPr sz="800" dirty="0">
                <a:latin typeface="나눔고딕"/>
                <a:cs typeface="나눔고딕"/>
              </a:rPr>
              <a:t>0</a:t>
            </a:r>
            <a:r>
              <a:rPr sz="800" spc="-60" dirty="0">
                <a:latin typeface="나눔고딕"/>
                <a:cs typeface="나눔고딕"/>
              </a:rPr>
              <a:t> </a:t>
            </a:r>
            <a:r>
              <a:rPr sz="800" dirty="0">
                <a:latin typeface="나눔고딕"/>
                <a:cs typeface="나눔고딕"/>
              </a:rPr>
              <a:t>정관장</a:t>
            </a:r>
            <a:r>
              <a:rPr sz="800" spc="-45" dirty="0">
                <a:latin typeface="나눔고딕"/>
                <a:cs typeface="나눔고딕"/>
              </a:rPr>
              <a:t> </a:t>
            </a:r>
            <a:r>
              <a:rPr sz="800" dirty="0">
                <a:latin typeface="나눔고딕"/>
                <a:cs typeface="나눔고딕"/>
              </a:rPr>
              <a:t>/</a:t>
            </a:r>
            <a:r>
              <a:rPr sz="800" spc="-10" dirty="0">
                <a:latin typeface="나눔고딕"/>
                <a:cs typeface="나눔고딕"/>
              </a:rPr>
              <a:t> </a:t>
            </a:r>
            <a:r>
              <a:rPr sz="800" dirty="0">
                <a:latin typeface="나눔고딕"/>
                <a:cs typeface="나눔고딕"/>
              </a:rPr>
              <a:t>한국인삼공사</a:t>
            </a:r>
          </a:p>
          <a:p>
            <a:pPr marL="477520" lvl="1" indent="-66040">
              <a:lnSpc>
                <a:spcPct val="100000"/>
              </a:lnSpc>
              <a:spcBef>
                <a:spcPts val="505"/>
              </a:spcBef>
              <a:buChar char="-"/>
              <a:tabLst>
                <a:tab pos="478155" algn="l"/>
              </a:tabLst>
            </a:pPr>
            <a:r>
              <a:rPr sz="800" dirty="0">
                <a:latin typeface="나눔고딕"/>
                <a:cs typeface="나눔고딕"/>
              </a:rPr>
              <a:t>프로젝트</a:t>
            </a:r>
            <a:r>
              <a:rPr sz="800" spc="-60" dirty="0">
                <a:latin typeface="나눔고딕"/>
                <a:cs typeface="나눔고딕"/>
              </a:rPr>
              <a:t> </a:t>
            </a:r>
            <a:r>
              <a:rPr sz="800" dirty="0">
                <a:latin typeface="나눔고딕"/>
                <a:cs typeface="나눔고딕"/>
              </a:rPr>
              <a:t>기간</a:t>
            </a:r>
            <a:r>
              <a:rPr sz="800" spc="-35" dirty="0">
                <a:latin typeface="나눔고딕"/>
                <a:cs typeface="나눔고딕"/>
              </a:rPr>
              <a:t> </a:t>
            </a:r>
            <a:r>
              <a:rPr sz="800" dirty="0">
                <a:latin typeface="나눔고딕"/>
                <a:cs typeface="나눔고딕"/>
              </a:rPr>
              <a:t>:</a:t>
            </a:r>
            <a:r>
              <a:rPr sz="800" spc="-25" dirty="0">
                <a:latin typeface="나눔고딕"/>
                <a:cs typeface="나눔고딕"/>
              </a:rPr>
              <a:t> </a:t>
            </a:r>
            <a:r>
              <a:rPr sz="800" dirty="0">
                <a:latin typeface="나눔고딕"/>
                <a:cs typeface="나눔고딕"/>
              </a:rPr>
              <a:t>3개월</a:t>
            </a:r>
            <a:r>
              <a:rPr sz="800" spc="-35" dirty="0">
                <a:latin typeface="나눔고딕"/>
                <a:cs typeface="나눔고딕"/>
              </a:rPr>
              <a:t> </a:t>
            </a:r>
            <a:r>
              <a:rPr sz="800" spc="-5" dirty="0">
                <a:latin typeface="나눔고딕"/>
                <a:cs typeface="나눔고딕"/>
              </a:rPr>
              <a:t>(</a:t>
            </a:r>
            <a:r>
              <a:rPr sz="800" dirty="0">
                <a:latin typeface="나눔고딕"/>
                <a:cs typeface="나눔고딕"/>
              </a:rPr>
              <a:t>전략</a:t>
            </a:r>
            <a:r>
              <a:rPr sz="800" spc="-35" dirty="0">
                <a:latin typeface="나눔고딕"/>
                <a:cs typeface="나눔고딕"/>
              </a:rPr>
              <a:t> </a:t>
            </a:r>
            <a:r>
              <a:rPr sz="800" dirty="0" err="1">
                <a:latin typeface="나눔고딕"/>
                <a:cs typeface="나눔고딕"/>
              </a:rPr>
              <a:t>컨설팅</a:t>
            </a:r>
            <a:r>
              <a:rPr sz="800" dirty="0">
                <a:latin typeface="나눔고딕"/>
                <a:cs typeface="나눔고딕"/>
              </a:rPr>
              <a:t>)</a:t>
            </a:r>
            <a:endParaRPr lang="en-US" sz="800" dirty="0">
              <a:latin typeface="나눔고딕"/>
              <a:cs typeface="나눔고딕"/>
            </a:endParaRPr>
          </a:p>
          <a:p>
            <a:pPr marL="477520" lvl="1" indent="-66040">
              <a:lnSpc>
                <a:spcPct val="100000"/>
              </a:lnSpc>
              <a:spcBef>
                <a:spcPts val="505"/>
              </a:spcBef>
              <a:buChar char="-"/>
              <a:tabLst>
                <a:tab pos="478155" algn="l"/>
              </a:tabLst>
            </a:pPr>
            <a:endParaRPr lang="en-US" sz="800" dirty="0">
              <a:latin typeface="나눔고딕"/>
              <a:cs typeface="나눔고딕"/>
            </a:endParaRPr>
          </a:p>
          <a:p>
            <a:pPr marL="477520" lvl="1" indent="-66040">
              <a:lnSpc>
                <a:spcPct val="100000"/>
              </a:lnSpc>
              <a:spcBef>
                <a:spcPts val="505"/>
              </a:spcBef>
              <a:buChar char="-"/>
              <a:tabLst>
                <a:tab pos="478155" algn="l"/>
              </a:tabLst>
            </a:pPr>
            <a:endParaRPr sz="800" dirty="0">
              <a:latin typeface="나눔고딕"/>
              <a:cs typeface="나눔고딕"/>
            </a:endParaRPr>
          </a:p>
          <a:p>
            <a:pPr marL="184785" indent="-172720">
              <a:lnSpc>
                <a:spcPct val="100000"/>
              </a:lnSpc>
              <a:spcBef>
                <a:spcPts val="495"/>
              </a:spcBef>
              <a:buFont typeface="Arial"/>
              <a:buChar char="•"/>
              <a:tabLst>
                <a:tab pos="184785" algn="l"/>
                <a:tab pos="185420" algn="l"/>
              </a:tabLst>
            </a:pPr>
            <a:r>
              <a:rPr sz="800" spc="5" dirty="0">
                <a:latin typeface="나눔고딕"/>
                <a:cs typeface="나눔고딕"/>
              </a:rPr>
              <a:t>201</a:t>
            </a:r>
            <a:r>
              <a:rPr sz="800" dirty="0">
                <a:latin typeface="나눔고딕"/>
                <a:cs typeface="나눔고딕"/>
              </a:rPr>
              <a:t>1</a:t>
            </a:r>
            <a:r>
              <a:rPr sz="800" spc="-60" dirty="0">
                <a:latin typeface="나눔고딕"/>
                <a:cs typeface="나눔고딕"/>
              </a:rPr>
              <a:t> </a:t>
            </a:r>
            <a:r>
              <a:rPr sz="800" dirty="0">
                <a:latin typeface="나눔고딕"/>
                <a:cs typeface="나눔고딕"/>
              </a:rPr>
              <a:t>정관장</a:t>
            </a:r>
            <a:r>
              <a:rPr sz="800" spc="-60" dirty="0">
                <a:latin typeface="나눔고딕"/>
                <a:cs typeface="나눔고딕"/>
              </a:rPr>
              <a:t> </a:t>
            </a:r>
            <a:r>
              <a:rPr sz="800" dirty="0">
                <a:latin typeface="나눔고딕"/>
                <a:cs typeface="나눔고딕"/>
              </a:rPr>
              <a:t>/</a:t>
            </a:r>
            <a:r>
              <a:rPr sz="800" spc="-10" dirty="0">
                <a:latin typeface="나눔고딕"/>
                <a:cs typeface="나눔고딕"/>
              </a:rPr>
              <a:t> </a:t>
            </a:r>
            <a:r>
              <a:rPr sz="800" dirty="0">
                <a:latin typeface="나눔고딕"/>
                <a:cs typeface="나눔고딕"/>
              </a:rPr>
              <a:t>한국인삼공사</a:t>
            </a:r>
          </a:p>
          <a:p>
            <a:pPr marL="477520" lvl="1" indent="-66040">
              <a:lnSpc>
                <a:spcPct val="100000"/>
              </a:lnSpc>
              <a:spcBef>
                <a:spcPts val="500"/>
              </a:spcBef>
              <a:buChar char="-"/>
              <a:tabLst>
                <a:tab pos="478155" algn="l"/>
              </a:tabLst>
            </a:pPr>
            <a:r>
              <a:rPr sz="800" dirty="0">
                <a:latin typeface="나눔고딕"/>
                <a:cs typeface="나눔고딕"/>
              </a:rPr>
              <a:t>프로젝트</a:t>
            </a:r>
            <a:r>
              <a:rPr sz="800" spc="-60" dirty="0">
                <a:latin typeface="나눔고딕"/>
                <a:cs typeface="나눔고딕"/>
              </a:rPr>
              <a:t> </a:t>
            </a:r>
            <a:r>
              <a:rPr sz="800" dirty="0">
                <a:latin typeface="나눔고딕"/>
                <a:cs typeface="나눔고딕"/>
              </a:rPr>
              <a:t>기간</a:t>
            </a:r>
            <a:r>
              <a:rPr sz="800" spc="-35" dirty="0">
                <a:latin typeface="나눔고딕"/>
                <a:cs typeface="나눔고딕"/>
              </a:rPr>
              <a:t> </a:t>
            </a:r>
            <a:r>
              <a:rPr sz="800" dirty="0">
                <a:latin typeface="나눔고딕"/>
                <a:cs typeface="나눔고딕"/>
              </a:rPr>
              <a:t>:</a:t>
            </a:r>
            <a:r>
              <a:rPr sz="800" spc="-25" dirty="0">
                <a:latin typeface="나눔고딕"/>
                <a:cs typeface="나눔고딕"/>
              </a:rPr>
              <a:t> </a:t>
            </a:r>
            <a:r>
              <a:rPr sz="800" dirty="0">
                <a:latin typeface="나눔고딕"/>
                <a:cs typeface="나눔고딕"/>
              </a:rPr>
              <a:t>3개월</a:t>
            </a:r>
            <a:r>
              <a:rPr sz="800" spc="-35" dirty="0">
                <a:latin typeface="나눔고딕"/>
                <a:cs typeface="나눔고딕"/>
              </a:rPr>
              <a:t> </a:t>
            </a:r>
            <a:r>
              <a:rPr sz="800" spc="-5" dirty="0">
                <a:latin typeface="나눔고딕"/>
                <a:cs typeface="나눔고딕"/>
              </a:rPr>
              <a:t>(</a:t>
            </a:r>
            <a:r>
              <a:rPr sz="800" dirty="0">
                <a:latin typeface="나눔고딕"/>
                <a:cs typeface="나눔고딕"/>
              </a:rPr>
              <a:t>전략</a:t>
            </a:r>
            <a:r>
              <a:rPr sz="800" spc="-45" dirty="0">
                <a:latin typeface="나눔고딕"/>
                <a:cs typeface="나눔고딕"/>
              </a:rPr>
              <a:t> </a:t>
            </a:r>
            <a:r>
              <a:rPr sz="800" dirty="0" err="1">
                <a:latin typeface="나눔고딕"/>
                <a:cs typeface="나눔고딕"/>
              </a:rPr>
              <a:t>자문</a:t>
            </a:r>
            <a:r>
              <a:rPr sz="800" dirty="0">
                <a:latin typeface="나눔고딕"/>
                <a:cs typeface="나눔고딕"/>
              </a:rPr>
              <a:t>)</a:t>
            </a:r>
            <a:endParaRPr lang="en-US" sz="800" dirty="0">
              <a:latin typeface="나눔고딕"/>
              <a:cs typeface="나눔고딕"/>
            </a:endParaRPr>
          </a:p>
          <a:p>
            <a:pPr marL="477520" lvl="1" indent="-66040">
              <a:lnSpc>
                <a:spcPct val="100000"/>
              </a:lnSpc>
              <a:spcBef>
                <a:spcPts val="500"/>
              </a:spcBef>
              <a:buChar char="-"/>
              <a:tabLst>
                <a:tab pos="478155" algn="l"/>
              </a:tabLst>
            </a:pPr>
            <a:endParaRPr lang="en-US" sz="800" dirty="0">
              <a:latin typeface="나눔고딕"/>
              <a:cs typeface="나눔고딕"/>
            </a:endParaRPr>
          </a:p>
          <a:p>
            <a:pPr marL="477520" lvl="1" indent="-66040">
              <a:lnSpc>
                <a:spcPct val="100000"/>
              </a:lnSpc>
              <a:spcBef>
                <a:spcPts val="500"/>
              </a:spcBef>
              <a:buChar char="-"/>
              <a:tabLst>
                <a:tab pos="478155" algn="l"/>
              </a:tabLst>
            </a:pPr>
            <a:endParaRPr sz="800" dirty="0">
              <a:latin typeface="나눔고딕"/>
              <a:cs typeface="나눔고딕"/>
            </a:endParaRPr>
          </a:p>
          <a:p>
            <a:pPr marL="184785" indent="-172720">
              <a:lnSpc>
                <a:spcPct val="100000"/>
              </a:lnSpc>
              <a:spcBef>
                <a:spcPts val="505"/>
              </a:spcBef>
              <a:buFont typeface="Arial"/>
              <a:buChar char="•"/>
              <a:tabLst>
                <a:tab pos="184785" algn="l"/>
                <a:tab pos="185420" algn="l"/>
              </a:tabLst>
            </a:pPr>
            <a:r>
              <a:rPr sz="800" spc="5" dirty="0">
                <a:latin typeface="나눔고딕"/>
                <a:cs typeface="나눔고딕"/>
              </a:rPr>
              <a:t>201</a:t>
            </a:r>
            <a:r>
              <a:rPr sz="800" dirty="0">
                <a:latin typeface="나눔고딕"/>
                <a:cs typeface="나눔고딕"/>
              </a:rPr>
              <a:t>1</a:t>
            </a:r>
            <a:r>
              <a:rPr sz="800" spc="-45" dirty="0">
                <a:latin typeface="나눔고딕"/>
                <a:cs typeface="나눔고딕"/>
              </a:rPr>
              <a:t> </a:t>
            </a:r>
            <a:r>
              <a:rPr sz="800" dirty="0">
                <a:latin typeface="나눔고딕"/>
                <a:cs typeface="나눔고딕"/>
              </a:rPr>
              <a:t>디초콜릿</a:t>
            </a:r>
            <a:r>
              <a:rPr sz="800" spc="-60" dirty="0">
                <a:latin typeface="나눔고딕"/>
                <a:cs typeface="나눔고딕"/>
              </a:rPr>
              <a:t> </a:t>
            </a:r>
            <a:r>
              <a:rPr sz="800" dirty="0">
                <a:latin typeface="나눔고딕"/>
                <a:cs typeface="나눔고딕"/>
              </a:rPr>
              <a:t>/</a:t>
            </a:r>
            <a:r>
              <a:rPr sz="800" spc="-10" dirty="0">
                <a:latin typeface="나눔고딕"/>
                <a:cs typeface="나눔고딕"/>
              </a:rPr>
              <a:t> </a:t>
            </a:r>
            <a:r>
              <a:rPr sz="800" dirty="0">
                <a:latin typeface="나눔고딕"/>
                <a:cs typeface="나눔고딕"/>
              </a:rPr>
              <a:t>인터파크</a:t>
            </a:r>
            <a:r>
              <a:rPr sz="800" spc="-5" dirty="0">
                <a:latin typeface="나눔고딕"/>
                <a:cs typeface="나눔고딕"/>
              </a:rPr>
              <a:t>(</a:t>
            </a:r>
            <a:r>
              <a:rPr sz="800" dirty="0">
                <a:latin typeface="나눔고딕"/>
                <a:cs typeface="나눔고딕"/>
              </a:rPr>
              <a:t>코스닥</a:t>
            </a:r>
            <a:r>
              <a:rPr sz="800" spc="-95" dirty="0">
                <a:latin typeface="나눔고딕"/>
                <a:cs typeface="나눔고딕"/>
              </a:rPr>
              <a:t> </a:t>
            </a:r>
            <a:r>
              <a:rPr sz="800" dirty="0">
                <a:latin typeface="나눔고딕"/>
                <a:cs typeface="나눔고딕"/>
              </a:rPr>
              <a:t>상장사)</a:t>
            </a:r>
          </a:p>
          <a:p>
            <a:pPr marL="477520" lvl="1" indent="-66040">
              <a:lnSpc>
                <a:spcPct val="100000"/>
              </a:lnSpc>
              <a:spcBef>
                <a:spcPts val="495"/>
              </a:spcBef>
              <a:buChar char="-"/>
              <a:tabLst>
                <a:tab pos="478155" algn="l"/>
              </a:tabLst>
            </a:pPr>
            <a:r>
              <a:rPr sz="800" dirty="0">
                <a:latin typeface="나눔고딕"/>
                <a:cs typeface="나눔고딕"/>
              </a:rPr>
              <a:t>프로젝트</a:t>
            </a:r>
            <a:r>
              <a:rPr sz="800" spc="-60" dirty="0">
                <a:latin typeface="나눔고딕"/>
                <a:cs typeface="나눔고딕"/>
              </a:rPr>
              <a:t> </a:t>
            </a:r>
            <a:r>
              <a:rPr sz="800" dirty="0">
                <a:latin typeface="나눔고딕"/>
                <a:cs typeface="나눔고딕"/>
              </a:rPr>
              <a:t>기간</a:t>
            </a:r>
            <a:r>
              <a:rPr sz="800" spc="-35" dirty="0">
                <a:latin typeface="나눔고딕"/>
                <a:cs typeface="나눔고딕"/>
              </a:rPr>
              <a:t> </a:t>
            </a:r>
            <a:r>
              <a:rPr sz="800" dirty="0">
                <a:latin typeface="나눔고딕"/>
                <a:cs typeface="나눔고딕"/>
              </a:rPr>
              <a:t>:</a:t>
            </a:r>
            <a:r>
              <a:rPr sz="800" spc="-25" dirty="0">
                <a:latin typeface="나눔고딕"/>
                <a:cs typeface="나눔고딕"/>
              </a:rPr>
              <a:t> </a:t>
            </a:r>
            <a:r>
              <a:rPr sz="800" dirty="0">
                <a:latin typeface="나눔고딕"/>
                <a:cs typeface="나눔고딕"/>
              </a:rPr>
              <a:t>3개월</a:t>
            </a:r>
            <a:r>
              <a:rPr sz="800" spc="-35" dirty="0">
                <a:latin typeface="나눔고딕"/>
                <a:cs typeface="나눔고딕"/>
              </a:rPr>
              <a:t> </a:t>
            </a:r>
            <a:r>
              <a:rPr sz="800" spc="-5" dirty="0">
                <a:latin typeface="나눔고딕"/>
                <a:cs typeface="나눔고딕"/>
              </a:rPr>
              <a:t>(</a:t>
            </a:r>
            <a:r>
              <a:rPr sz="800" dirty="0">
                <a:latin typeface="나눔고딕"/>
                <a:cs typeface="나눔고딕"/>
              </a:rPr>
              <a:t>전략</a:t>
            </a:r>
            <a:r>
              <a:rPr sz="800" spc="-35" dirty="0">
                <a:latin typeface="나눔고딕"/>
                <a:cs typeface="나눔고딕"/>
              </a:rPr>
              <a:t> </a:t>
            </a:r>
            <a:r>
              <a:rPr sz="800" dirty="0" err="1">
                <a:latin typeface="나눔고딕"/>
                <a:cs typeface="나눔고딕"/>
              </a:rPr>
              <a:t>컨설팅</a:t>
            </a:r>
            <a:r>
              <a:rPr sz="800" dirty="0">
                <a:latin typeface="나눔고딕"/>
                <a:cs typeface="나눔고딕"/>
              </a:rPr>
              <a:t>)</a:t>
            </a:r>
            <a:endParaRPr lang="en-US" sz="800" dirty="0">
              <a:latin typeface="나눔고딕"/>
              <a:cs typeface="나눔고딕"/>
            </a:endParaRPr>
          </a:p>
          <a:p>
            <a:pPr marL="477520" lvl="1" indent="-66040">
              <a:lnSpc>
                <a:spcPct val="100000"/>
              </a:lnSpc>
              <a:spcBef>
                <a:spcPts val="495"/>
              </a:spcBef>
              <a:buChar char="-"/>
              <a:tabLst>
                <a:tab pos="478155" algn="l"/>
              </a:tabLst>
            </a:pPr>
            <a:endParaRPr lang="en-US" sz="800" dirty="0">
              <a:latin typeface="나눔고딕"/>
              <a:cs typeface="나눔고딕"/>
            </a:endParaRPr>
          </a:p>
          <a:p>
            <a:pPr marL="477520" lvl="1" indent="-66040">
              <a:lnSpc>
                <a:spcPct val="100000"/>
              </a:lnSpc>
              <a:spcBef>
                <a:spcPts val="495"/>
              </a:spcBef>
              <a:buChar char="-"/>
              <a:tabLst>
                <a:tab pos="478155" algn="l"/>
              </a:tabLst>
            </a:pPr>
            <a:endParaRPr sz="800" dirty="0">
              <a:latin typeface="나눔고딕"/>
              <a:cs typeface="나눔고딕"/>
            </a:endParaRPr>
          </a:p>
          <a:p>
            <a:pPr marL="184785" indent="-172720">
              <a:lnSpc>
                <a:spcPct val="100000"/>
              </a:lnSpc>
              <a:spcBef>
                <a:spcPts val="505"/>
              </a:spcBef>
              <a:buFont typeface="Arial"/>
              <a:buChar char="•"/>
              <a:tabLst>
                <a:tab pos="184785" algn="l"/>
                <a:tab pos="185420" algn="l"/>
              </a:tabLst>
            </a:pPr>
            <a:r>
              <a:rPr sz="800" spc="5" dirty="0">
                <a:latin typeface="나눔고딕"/>
                <a:cs typeface="나눔고딕"/>
              </a:rPr>
              <a:t>201</a:t>
            </a:r>
            <a:r>
              <a:rPr sz="800" dirty="0">
                <a:latin typeface="나눔고딕"/>
                <a:cs typeface="나눔고딕"/>
              </a:rPr>
              <a:t>1</a:t>
            </a:r>
            <a:r>
              <a:rPr sz="800" spc="-45" dirty="0">
                <a:latin typeface="나눔고딕"/>
                <a:cs typeface="나눔고딕"/>
              </a:rPr>
              <a:t> </a:t>
            </a:r>
            <a:r>
              <a:rPr sz="800" dirty="0">
                <a:latin typeface="나눔고딕"/>
                <a:cs typeface="나눔고딕"/>
              </a:rPr>
              <a:t>백세주마을</a:t>
            </a:r>
            <a:r>
              <a:rPr sz="800" spc="-70" dirty="0">
                <a:latin typeface="나눔고딕"/>
                <a:cs typeface="나눔고딕"/>
              </a:rPr>
              <a:t> </a:t>
            </a:r>
            <a:r>
              <a:rPr sz="800" dirty="0">
                <a:latin typeface="나눔고딕"/>
                <a:cs typeface="나눔고딕"/>
              </a:rPr>
              <a:t>/</a:t>
            </a:r>
            <a:r>
              <a:rPr sz="800" spc="-10" dirty="0">
                <a:latin typeface="나눔고딕"/>
                <a:cs typeface="나눔고딕"/>
              </a:rPr>
              <a:t> </a:t>
            </a:r>
            <a:r>
              <a:rPr sz="800" dirty="0">
                <a:latin typeface="나눔고딕"/>
                <a:cs typeface="나눔고딕"/>
              </a:rPr>
              <a:t>국순당</a:t>
            </a:r>
            <a:r>
              <a:rPr sz="800" spc="-5" dirty="0">
                <a:latin typeface="나눔고딕"/>
                <a:cs typeface="나눔고딕"/>
              </a:rPr>
              <a:t>(</a:t>
            </a:r>
            <a:r>
              <a:rPr sz="800" dirty="0">
                <a:latin typeface="나눔고딕"/>
                <a:cs typeface="나눔고딕"/>
              </a:rPr>
              <a:t>코스닥</a:t>
            </a:r>
            <a:r>
              <a:rPr sz="800" spc="-80" dirty="0">
                <a:latin typeface="나눔고딕"/>
                <a:cs typeface="나눔고딕"/>
              </a:rPr>
              <a:t> </a:t>
            </a:r>
            <a:r>
              <a:rPr sz="800" dirty="0">
                <a:latin typeface="나눔고딕"/>
                <a:cs typeface="나눔고딕"/>
              </a:rPr>
              <a:t>상장사)</a:t>
            </a:r>
          </a:p>
          <a:p>
            <a:pPr marL="477520" lvl="1" indent="-66040">
              <a:lnSpc>
                <a:spcPct val="100000"/>
              </a:lnSpc>
              <a:spcBef>
                <a:spcPts val="505"/>
              </a:spcBef>
              <a:buChar char="-"/>
              <a:tabLst>
                <a:tab pos="478155" algn="l"/>
              </a:tabLst>
            </a:pPr>
            <a:r>
              <a:rPr sz="800" dirty="0">
                <a:latin typeface="나눔고딕"/>
                <a:cs typeface="나눔고딕"/>
              </a:rPr>
              <a:t>프로젝트</a:t>
            </a:r>
            <a:r>
              <a:rPr sz="800" spc="-60" dirty="0">
                <a:latin typeface="나눔고딕"/>
                <a:cs typeface="나눔고딕"/>
              </a:rPr>
              <a:t> </a:t>
            </a:r>
            <a:r>
              <a:rPr sz="800" dirty="0">
                <a:latin typeface="나눔고딕"/>
                <a:cs typeface="나눔고딕"/>
              </a:rPr>
              <a:t>기간</a:t>
            </a:r>
            <a:r>
              <a:rPr sz="800" spc="-35" dirty="0">
                <a:latin typeface="나눔고딕"/>
                <a:cs typeface="나눔고딕"/>
              </a:rPr>
              <a:t> </a:t>
            </a:r>
            <a:r>
              <a:rPr sz="800" dirty="0">
                <a:latin typeface="나눔고딕"/>
                <a:cs typeface="나눔고딕"/>
              </a:rPr>
              <a:t>:</a:t>
            </a:r>
            <a:r>
              <a:rPr sz="800" spc="-25" dirty="0">
                <a:latin typeface="나눔고딕"/>
                <a:cs typeface="나눔고딕"/>
              </a:rPr>
              <a:t> </a:t>
            </a:r>
            <a:r>
              <a:rPr sz="800" dirty="0">
                <a:latin typeface="나눔고딕"/>
                <a:cs typeface="나눔고딕"/>
              </a:rPr>
              <a:t>2개월</a:t>
            </a:r>
            <a:r>
              <a:rPr sz="800" spc="-35" dirty="0">
                <a:latin typeface="나눔고딕"/>
                <a:cs typeface="나눔고딕"/>
              </a:rPr>
              <a:t> </a:t>
            </a:r>
            <a:r>
              <a:rPr sz="800" spc="-5" dirty="0">
                <a:latin typeface="나눔고딕"/>
                <a:cs typeface="나눔고딕"/>
              </a:rPr>
              <a:t>(</a:t>
            </a:r>
            <a:r>
              <a:rPr sz="800" dirty="0">
                <a:latin typeface="나눔고딕"/>
                <a:cs typeface="나눔고딕"/>
              </a:rPr>
              <a:t>전략</a:t>
            </a:r>
            <a:r>
              <a:rPr sz="800" spc="-35" dirty="0">
                <a:latin typeface="나눔고딕"/>
                <a:cs typeface="나눔고딕"/>
              </a:rPr>
              <a:t> </a:t>
            </a:r>
            <a:r>
              <a:rPr sz="800" dirty="0" err="1">
                <a:latin typeface="나눔고딕"/>
                <a:cs typeface="나눔고딕"/>
              </a:rPr>
              <a:t>컨설팅</a:t>
            </a:r>
            <a:r>
              <a:rPr sz="800" dirty="0">
                <a:latin typeface="나눔고딕"/>
                <a:cs typeface="나눔고딕"/>
              </a:rPr>
              <a:t>)</a:t>
            </a:r>
            <a:endParaRPr lang="en-US" sz="800" dirty="0">
              <a:latin typeface="나눔고딕"/>
              <a:cs typeface="나눔고딕"/>
            </a:endParaRPr>
          </a:p>
          <a:p>
            <a:pPr marL="477520" lvl="1" indent="-66040">
              <a:lnSpc>
                <a:spcPct val="100000"/>
              </a:lnSpc>
              <a:spcBef>
                <a:spcPts val="505"/>
              </a:spcBef>
              <a:buChar char="-"/>
              <a:tabLst>
                <a:tab pos="478155" algn="l"/>
              </a:tabLst>
            </a:pPr>
            <a:endParaRPr lang="en-US" sz="800" dirty="0">
              <a:latin typeface="나눔고딕"/>
              <a:cs typeface="나눔고딕"/>
            </a:endParaRPr>
          </a:p>
          <a:p>
            <a:pPr marL="477520" lvl="1" indent="-66040">
              <a:lnSpc>
                <a:spcPct val="100000"/>
              </a:lnSpc>
              <a:spcBef>
                <a:spcPts val="505"/>
              </a:spcBef>
              <a:buChar char="-"/>
              <a:tabLst>
                <a:tab pos="478155" algn="l"/>
              </a:tabLst>
            </a:pPr>
            <a:endParaRPr sz="800" dirty="0">
              <a:latin typeface="나눔고딕"/>
              <a:cs typeface="나눔고딕"/>
            </a:endParaRPr>
          </a:p>
          <a:p>
            <a:pPr marL="184785" indent="-172720">
              <a:lnSpc>
                <a:spcPct val="100000"/>
              </a:lnSpc>
              <a:spcBef>
                <a:spcPts val="490"/>
              </a:spcBef>
              <a:buFont typeface="Arial"/>
              <a:buChar char="•"/>
              <a:tabLst>
                <a:tab pos="184785" algn="l"/>
                <a:tab pos="185420" algn="l"/>
              </a:tabLst>
            </a:pPr>
            <a:r>
              <a:rPr sz="800" spc="5" dirty="0">
                <a:latin typeface="나눔고딕"/>
                <a:cs typeface="나눔고딕"/>
              </a:rPr>
              <a:t>201</a:t>
            </a:r>
            <a:r>
              <a:rPr sz="800" dirty="0">
                <a:latin typeface="나눔고딕"/>
                <a:cs typeface="나눔고딕"/>
              </a:rPr>
              <a:t>2</a:t>
            </a:r>
            <a:r>
              <a:rPr sz="800" spc="-60" dirty="0">
                <a:latin typeface="나눔고딕"/>
                <a:cs typeface="나눔고딕"/>
              </a:rPr>
              <a:t> </a:t>
            </a:r>
            <a:r>
              <a:rPr sz="800" dirty="0">
                <a:latin typeface="나눔고딕"/>
                <a:cs typeface="나눔고딕"/>
              </a:rPr>
              <a:t>정관장</a:t>
            </a:r>
            <a:r>
              <a:rPr sz="800" spc="-45" dirty="0">
                <a:latin typeface="나눔고딕"/>
                <a:cs typeface="나눔고딕"/>
              </a:rPr>
              <a:t> </a:t>
            </a:r>
            <a:r>
              <a:rPr sz="800" dirty="0">
                <a:latin typeface="나눔고딕"/>
                <a:cs typeface="나눔고딕"/>
              </a:rPr>
              <a:t>/</a:t>
            </a:r>
            <a:r>
              <a:rPr sz="800" spc="-10" dirty="0">
                <a:latin typeface="나눔고딕"/>
                <a:cs typeface="나눔고딕"/>
              </a:rPr>
              <a:t> </a:t>
            </a:r>
            <a:r>
              <a:rPr sz="800" dirty="0">
                <a:latin typeface="나눔고딕"/>
                <a:cs typeface="나눔고딕"/>
              </a:rPr>
              <a:t>한국인삼공사</a:t>
            </a:r>
          </a:p>
          <a:p>
            <a:pPr marL="477520" lvl="1" indent="-66040">
              <a:lnSpc>
                <a:spcPct val="100000"/>
              </a:lnSpc>
              <a:spcBef>
                <a:spcPts val="505"/>
              </a:spcBef>
              <a:buChar char="-"/>
              <a:tabLst>
                <a:tab pos="478155" algn="l"/>
              </a:tabLst>
            </a:pPr>
            <a:r>
              <a:rPr sz="800" dirty="0">
                <a:latin typeface="나눔고딕"/>
                <a:cs typeface="나눔고딕"/>
              </a:rPr>
              <a:t>프로젝트</a:t>
            </a:r>
            <a:r>
              <a:rPr sz="800" spc="-60" dirty="0">
                <a:latin typeface="나눔고딕"/>
                <a:cs typeface="나눔고딕"/>
              </a:rPr>
              <a:t> </a:t>
            </a:r>
            <a:r>
              <a:rPr sz="800" dirty="0">
                <a:latin typeface="나눔고딕"/>
                <a:cs typeface="나눔고딕"/>
              </a:rPr>
              <a:t>기간</a:t>
            </a:r>
            <a:r>
              <a:rPr sz="800" spc="-35" dirty="0">
                <a:latin typeface="나눔고딕"/>
                <a:cs typeface="나눔고딕"/>
              </a:rPr>
              <a:t> </a:t>
            </a:r>
            <a:r>
              <a:rPr sz="800" dirty="0">
                <a:latin typeface="나눔고딕"/>
                <a:cs typeface="나눔고딕"/>
              </a:rPr>
              <a:t>:</a:t>
            </a:r>
            <a:r>
              <a:rPr sz="800" spc="-25" dirty="0">
                <a:latin typeface="나눔고딕"/>
                <a:cs typeface="나눔고딕"/>
              </a:rPr>
              <a:t> </a:t>
            </a:r>
            <a:r>
              <a:rPr sz="800" dirty="0">
                <a:latin typeface="나눔고딕"/>
                <a:cs typeface="나눔고딕"/>
              </a:rPr>
              <a:t>3개월</a:t>
            </a:r>
            <a:r>
              <a:rPr sz="800" spc="-45" dirty="0">
                <a:latin typeface="나눔고딕"/>
                <a:cs typeface="나눔고딕"/>
              </a:rPr>
              <a:t> </a:t>
            </a:r>
            <a:r>
              <a:rPr sz="800" spc="-5" dirty="0">
                <a:latin typeface="나눔고딕"/>
                <a:cs typeface="나눔고딕"/>
              </a:rPr>
              <a:t>(</a:t>
            </a:r>
            <a:r>
              <a:rPr sz="800" dirty="0">
                <a:latin typeface="나눔고딕"/>
                <a:cs typeface="나눔고딕"/>
              </a:rPr>
              <a:t>전략</a:t>
            </a:r>
            <a:r>
              <a:rPr sz="800" spc="-45" dirty="0">
                <a:latin typeface="나눔고딕"/>
                <a:cs typeface="나눔고딕"/>
              </a:rPr>
              <a:t> </a:t>
            </a:r>
            <a:r>
              <a:rPr sz="800" dirty="0" err="1">
                <a:latin typeface="나눔고딕"/>
                <a:cs typeface="나눔고딕"/>
              </a:rPr>
              <a:t>컨설팅</a:t>
            </a:r>
            <a:r>
              <a:rPr sz="800" dirty="0">
                <a:latin typeface="나눔고딕"/>
                <a:cs typeface="나눔고딕"/>
              </a:rPr>
              <a:t>)</a:t>
            </a:r>
            <a:endParaRPr lang="en-US" sz="800" dirty="0">
              <a:latin typeface="나눔고딕"/>
              <a:cs typeface="나눔고딕"/>
            </a:endParaRPr>
          </a:p>
        </p:txBody>
      </p:sp>
      <p:pic>
        <p:nvPicPr>
          <p:cNvPr id="18" name="object 1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829536" y="4674359"/>
            <a:ext cx="1170432" cy="259079"/>
          </a:xfrm>
          <a:prstGeom prst="rect">
            <a:avLst/>
          </a:prstGeom>
        </p:spPr>
      </p:pic>
      <p:pic>
        <p:nvPicPr>
          <p:cNvPr id="21" name="object 2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887574" y="4156310"/>
            <a:ext cx="1088136" cy="182880"/>
          </a:xfrm>
          <a:prstGeom prst="rect">
            <a:avLst/>
          </a:prstGeom>
        </p:spPr>
      </p:pic>
      <p:pic>
        <p:nvPicPr>
          <p:cNvPr id="28" name="object 2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31519" y="905255"/>
            <a:ext cx="147828" cy="100584"/>
          </a:xfrm>
          <a:prstGeom prst="rect">
            <a:avLst/>
          </a:prstGeom>
        </p:spPr>
      </p:pic>
      <p:sp>
        <p:nvSpPr>
          <p:cNvPr id="29" name="object 29"/>
          <p:cNvSpPr txBox="1"/>
          <p:nvPr/>
        </p:nvSpPr>
        <p:spPr>
          <a:xfrm>
            <a:off x="4504054" y="6594998"/>
            <a:ext cx="151130" cy="142875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z="800" b="1" dirty="0">
                <a:latin typeface="나눔고딕 ExtraBold"/>
                <a:cs typeface="나눔고딕 ExtraBold"/>
              </a:rPr>
              <a:pPr marL="38100">
                <a:lnSpc>
                  <a:spcPct val="100000"/>
                </a:lnSpc>
                <a:spcBef>
                  <a:spcPts val="40"/>
                </a:spcBef>
              </a:pPr>
              <a:t>8</a:t>
            </a:fld>
            <a:endParaRPr sz="800">
              <a:latin typeface="나눔고딕 ExtraBold"/>
              <a:cs typeface="나눔고딕 ExtraBold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4A685F1-3023-3326-C66D-8862C9250408}"/>
              </a:ext>
            </a:extLst>
          </p:cNvPr>
          <p:cNvSpPr txBox="1"/>
          <p:nvPr/>
        </p:nvSpPr>
        <p:spPr>
          <a:xfrm>
            <a:off x="5994499" y="4129397"/>
            <a:ext cx="2382335" cy="10874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4785" indent="-172720">
              <a:lnSpc>
                <a:spcPct val="100000"/>
              </a:lnSpc>
              <a:spcBef>
                <a:spcPts val="495"/>
              </a:spcBef>
              <a:buFont typeface="Arial"/>
              <a:buChar char="•"/>
              <a:tabLst>
                <a:tab pos="184785" algn="l"/>
                <a:tab pos="185420" algn="l"/>
              </a:tabLst>
            </a:pPr>
            <a:r>
              <a:rPr lang="en-US" altLang="ko-KR" sz="800" spc="5" dirty="0">
                <a:latin typeface="나눔고딕"/>
                <a:cs typeface="나눔고딕"/>
              </a:rPr>
              <a:t>201</a:t>
            </a:r>
            <a:r>
              <a:rPr lang="en-US" altLang="ko-KR" sz="800" dirty="0">
                <a:latin typeface="나눔고딕"/>
                <a:cs typeface="나눔고딕"/>
              </a:rPr>
              <a:t>4</a:t>
            </a:r>
            <a:r>
              <a:rPr lang="ko-KR" altLang="en-US" sz="800" spc="-60" dirty="0">
                <a:latin typeface="나눔고딕"/>
                <a:cs typeface="나눔고딕"/>
              </a:rPr>
              <a:t> </a:t>
            </a:r>
            <a:r>
              <a:rPr lang="ko-KR" altLang="en-US" sz="800" dirty="0" err="1">
                <a:latin typeface="나눔고딕"/>
                <a:cs typeface="나눔고딕"/>
              </a:rPr>
              <a:t>헌터스문</a:t>
            </a:r>
            <a:r>
              <a:rPr lang="ko-KR" altLang="en-US" sz="800" spc="-45" dirty="0">
                <a:latin typeface="나눔고딕"/>
                <a:cs typeface="나눔고딕"/>
              </a:rPr>
              <a:t> </a:t>
            </a:r>
            <a:r>
              <a:rPr lang="en-US" altLang="ko-KR" sz="800" dirty="0">
                <a:latin typeface="나눔고딕"/>
                <a:cs typeface="나눔고딕"/>
              </a:rPr>
              <a:t>/</a:t>
            </a:r>
            <a:r>
              <a:rPr lang="ko-KR" altLang="en-US" sz="800" spc="-25" dirty="0">
                <a:latin typeface="나눔고딕"/>
                <a:cs typeface="나눔고딕"/>
              </a:rPr>
              <a:t> </a:t>
            </a:r>
            <a:r>
              <a:rPr lang="ko-KR" altLang="en-US" sz="800" dirty="0" err="1">
                <a:latin typeface="나눔고딕"/>
                <a:cs typeface="나눔고딕"/>
              </a:rPr>
              <a:t>농협목우촌</a:t>
            </a:r>
            <a:endParaRPr lang="ko-KR" altLang="en-US" sz="800" dirty="0">
              <a:latin typeface="나눔고딕"/>
              <a:cs typeface="나눔고딕"/>
            </a:endParaRPr>
          </a:p>
          <a:p>
            <a:pPr marL="477520" lvl="1" indent="-66040">
              <a:lnSpc>
                <a:spcPct val="100000"/>
              </a:lnSpc>
              <a:spcBef>
                <a:spcPts val="500"/>
              </a:spcBef>
              <a:buChar char="-"/>
              <a:tabLst>
                <a:tab pos="478155" algn="l"/>
              </a:tabLst>
            </a:pPr>
            <a:r>
              <a:rPr lang="ko-KR" altLang="en-US" sz="800" dirty="0">
                <a:latin typeface="나눔고딕"/>
                <a:cs typeface="나눔고딕"/>
              </a:rPr>
              <a:t>프로젝트</a:t>
            </a:r>
            <a:r>
              <a:rPr lang="ko-KR" altLang="en-US" sz="800" spc="-60" dirty="0">
                <a:latin typeface="나눔고딕"/>
                <a:cs typeface="나눔고딕"/>
              </a:rPr>
              <a:t> </a:t>
            </a:r>
            <a:r>
              <a:rPr lang="ko-KR" altLang="en-US" sz="800" dirty="0">
                <a:latin typeface="나눔고딕"/>
                <a:cs typeface="나눔고딕"/>
              </a:rPr>
              <a:t>기간</a:t>
            </a:r>
            <a:r>
              <a:rPr lang="ko-KR" altLang="en-US" sz="800" spc="-35" dirty="0">
                <a:latin typeface="나눔고딕"/>
                <a:cs typeface="나눔고딕"/>
              </a:rPr>
              <a:t> </a:t>
            </a:r>
            <a:r>
              <a:rPr lang="en-US" altLang="ko-KR" sz="800" dirty="0">
                <a:latin typeface="나눔고딕"/>
                <a:cs typeface="나눔고딕"/>
              </a:rPr>
              <a:t>:</a:t>
            </a:r>
            <a:r>
              <a:rPr lang="ko-KR" altLang="en-US" sz="800" spc="-25" dirty="0">
                <a:latin typeface="나눔고딕"/>
                <a:cs typeface="나눔고딕"/>
              </a:rPr>
              <a:t> </a:t>
            </a:r>
            <a:r>
              <a:rPr lang="en-US" altLang="ko-KR" sz="800" dirty="0">
                <a:latin typeface="나눔고딕"/>
                <a:cs typeface="나눔고딕"/>
              </a:rPr>
              <a:t>3</a:t>
            </a:r>
            <a:r>
              <a:rPr lang="ko-KR" altLang="en-US" sz="800" dirty="0">
                <a:latin typeface="나눔고딕"/>
                <a:cs typeface="나눔고딕"/>
              </a:rPr>
              <a:t>개월</a:t>
            </a:r>
            <a:r>
              <a:rPr lang="ko-KR" altLang="en-US" sz="800" spc="-35" dirty="0">
                <a:latin typeface="나눔고딕"/>
                <a:cs typeface="나눔고딕"/>
              </a:rPr>
              <a:t> </a:t>
            </a:r>
            <a:r>
              <a:rPr lang="en-US" altLang="ko-KR" sz="800" spc="-5" dirty="0">
                <a:latin typeface="나눔고딕"/>
                <a:cs typeface="나눔고딕"/>
              </a:rPr>
              <a:t>(</a:t>
            </a:r>
            <a:r>
              <a:rPr lang="ko-KR" altLang="en-US" sz="800" dirty="0">
                <a:latin typeface="나눔고딕"/>
                <a:cs typeface="나눔고딕"/>
              </a:rPr>
              <a:t>전략</a:t>
            </a:r>
            <a:r>
              <a:rPr lang="ko-KR" altLang="en-US" sz="800" spc="-35" dirty="0">
                <a:latin typeface="나눔고딕"/>
                <a:cs typeface="나눔고딕"/>
              </a:rPr>
              <a:t> </a:t>
            </a:r>
            <a:r>
              <a:rPr lang="ko-KR" altLang="en-US" sz="800" dirty="0">
                <a:latin typeface="나눔고딕"/>
                <a:cs typeface="나눔고딕"/>
              </a:rPr>
              <a:t>컨설팅</a:t>
            </a:r>
            <a:r>
              <a:rPr lang="en-US" altLang="ko-KR" sz="800" dirty="0">
                <a:latin typeface="나눔고딕"/>
                <a:cs typeface="나눔고딕"/>
              </a:rPr>
              <a:t>)</a:t>
            </a:r>
          </a:p>
          <a:p>
            <a:pPr marL="477520" lvl="1" indent="-66040">
              <a:lnSpc>
                <a:spcPct val="100000"/>
              </a:lnSpc>
              <a:spcBef>
                <a:spcPts val="500"/>
              </a:spcBef>
              <a:buChar char="-"/>
              <a:tabLst>
                <a:tab pos="478155" algn="l"/>
              </a:tabLst>
            </a:pPr>
            <a:endParaRPr lang="en-US" altLang="ko-KR" sz="800" dirty="0">
              <a:latin typeface="나눔고딕"/>
              <a:cs typeface="나눔고딕"/>
            </a:endParaRPr>
          </a:p>
          <a:p>
            <a:pPr marL="184785" indent="-172720">
              <a:lnSpc>
                <a:spcPct val="100000"/>
              </a:lnSpc>
              <a:spcBef>
                <a:spcPts val="505"/>
              </a:spcBef>
              <a:buFont typeface="Arial"/>
              <a:buChar char="•"/>
              <a:tabLst>
                <a:tab pos="184785" algn="l"/>
                <a:tab pos="185420" algn="l"/>
              </a:tabLst>
            </a:pPr>
            <a:r>
              <a:rPr lang="en-US" altLang="ko-KR" sz="800" spc="5" dirty="0">
                <a:latin typeface="나눔고딕"/>
                <a:cs typeface="나눔고딕"/>
              </a:rPr>
              <a:t>201</a:t>
            </a:r>
            <a:r>
              <a:rPr lang="en-US" altLang="ko-KR" sz="800" dirty="0">
                <a:latin typeface="나눔고딕"/>
                <a:cs typeface="나눔고딕"/>
              </a:rPr>
              <a:t>6</a:t>
            </a:r>
            <a:r>
              <a:rPr lang="ko-KR" altLang="en-US" sz="800" spc="-45" dirty="0">
                <a:latin typeface="나눔고딕"/>
                <a:cs typeface="나눔고딕"/>
              </a:rPr>
              <a:t> </a:t>
            </a:r>
            <a:r>
              <a:rPr lang="ko-KR" altLang="en-US" sz="800" dirty="0" err="1">
                <a:latin typeface="나눔고딕"/>
                <a:cs typeface="나눔고딕"/>
              </a:rPr>
              <a:t>식자재왕도매</a:t>
            </a:r>
            <a:r>
              <a:rPr lang="ko-KR" altLang="en-US" sz="800" spc="-15" dirty="0" err="1">
                <a:latin typeface="나눔고딕"/>
                <a:cs typeface="나눔고딕"/>
              </a:rPr>
              <a:t>마</a:t>
            </a:r>
            <a:r>
              <a:rPr lang="ko-KR" altLang="en-US" sz="800" dirty="0" err="1">
                <a:latin typeface="나눔고딕"/>
                <a:cs typeface="나눔고딕"/>
              </a:rPr>
              <a:t>트</a:t>
            </a:r>
            <a:r>
              <a:rPr lang="ko-KR" altLang="en-US" sz="800" spc="-95" dirty="0">
                <a:latin typeface="나눔고딕"/>
                <a:cs typeface="나눔고딕"/>
              </a:rPr>
              <a:t> </a:t>
            </a:r>
            <a:r>
              <a:rPr lang="en-US" altLang="ko-KR" sz="800" dirty="0">
                <a:latin typeface="나눔고딕"/>
                <a:cs typeface="나눔고딕"/>
              </a:rPr>
              <a:t>/ </a:t>
            </a:r>
            <a:r>
              <a:rPr lang="ko-KR" altLang="en-US" sz="800" dirty="0" err="1">
                <a:latin typeface="나눔고딕"/>
                <a:cs typeface="나눔고딕"/>
              </a:rPr>
              <a:t>윈플러스</a:t>
            </a:r>
            <a:br>
              <a:rPr lang="ko-KR" altLang="en-US" sz="800" dirty="0">
                <a:latin typeface="나눔고딕"/>
                <a:cs typeface="나눔고딕"/>
              </a:rPr>
            </a:br>
            <a:r>
              <a:rPr lang="en-US" altLang="ko-KR" sz="800" spc="-5" dirty="0">
                <a:latin typeface="나눔고딕"/>
                <a:cs typeface="나눔고딕"/>
              </a:rPr>
              <a:t>(</a:t>
            </a:r>
            <a:r>
              <a:rPr lang="ko-KR" altLang="en-US" sz="800" dirty="0">
                <a:latin typeface="나눔고딕"/>
                <a:cs typeface="나눔고딕"/>
              </a:rPr>
              <a:t>코스</a:t>
            </a:r>
            <a:r>
              <a:rPr lang="ko-KR" altLang="en-US" sz="800" spc="-15" dirty="0">
                <a:latin typeface="나눔고딕"/>
                <a:cs typeface="나눔고딕"/>
              </a:rPr>
              <a:t>닥</a:t>
            </a:r>
            <a:r>
              <a:rPr lang="ko-KR" altLang="en-US" sz="800" dirty="0">
                <a:latin typeface="나눔고딕"/>
                <a:cs typeface="나눔고딕"/>
              </a:rPr>
              <a:t>상장</a:t>
            </a:r>
            <a:r>
              <a:rPr lang="ko-KR" altLang="en-US" sz="800" spc="-90" dirty="0">
                <a:latin typeface="나눔고딕"/>
                <a:cs typeface="나눔고딕"/>
              </a:rPr>
              <a:t> </a:t>
            </a:r>
            <a:r>
              <a:rPr lang="ko-KR" altLang="en-US" sz="800" dirty="0" err="1">
                <a:latin typeface="나눔고딕"/>
                <a:cs typeface="나눔고딕"/>
              </a:rPr>
              <a:t>예정사</a:t>
            </a:r>
            <a:r>
              <a:rPr lang="en-US" altLang="ko-KR" sz="800" dirty="0">
                <a:latin typeface="나눔고딕"/>
                <a:cs typeface="나눔고딕"/>
              </a:rPr>
              <a:t>)</a:t>
            </a:r>
          </a:p>
          <a:p>
            <a:pPr marL="477520" lvl="1" indent="-66040">
              <a:lnSpc>
                <a:spcPct val="100000"/>
              </a:lnSpc>
              <a:spcBef>
                <a:spcPts val="495"/>
              </a:spcBef>
              <a:buChar char="-"/>
              <a:tabLst>
                <a:tab pos="478155" algn="l"/>
              </a:tabLst>
            </a:pPr>
            <a:r>
              <a:rPr lang="ko-KR" altLang="en-US" sz="800" dirty="0">
                <a:latin typeface="나눔고딕"/>
                <a:cs typeface="나눔고딕"/>
              </a:rPr>
              <a:t>프로젝트</a:t>
            </a:r>
            <a:r>
              <a:rPr lang="ko-KR" altLang="en-US" sz="800" spc="-60" dirty="0">
                <a:latin typeface="나눔고딕"/>
                <a:cs typeface="나눔고딕"/>
              </a:rPr>
              <a:t> </a:t>
            </a:r>
            <a:r>
              <a:rPr lang="ko-KR" altLang="en-US" sz="800" dirty="0">
                <a:latin typeface="나눔고딕"/>
                <a:cs typeface="나눔고딕"/>
              </a:rPr>
              <a:t>기간</a:t>
            </a:r>
            <a:r>
              <a:rPr lang="ko-KR" altLang="en-US" sz="800" spc="-35" dirty="0">
                <a:latin typeface="나눔고딕"/>
                <a:cs typeface="나눔고딕"/>
              </a:rPr>
              <a:t> </a:t>
            </a:r>
            <a:r>
              <a:rPr lang="en-US" altLang="ko-KR" sz="800" dirty="0">
                <a:latin typeface="나눔고딕"/>
                <a:cs typeface="나눔고딕"/>
              </a:rPr>
              <a:t>:</a:t>
            </a:r>
            <a:r>
              <a:rPr lang="ko-KR" altLang="en-US" sz="800" spc="-25" dirty="0">
                <a:latin typeface="나눔고딕"/>
                <a:cs typeface="나눔고딕"/>
              </a:rPr>
              <a:t> </a:t>
            </a:r>
            <a:r>
              <a:rPr lang="en-US" altLang="ko-KR" sz="800" dirty="0">
                <a:latin typeface="나눔고딕"/>
                <a:cs typeface="나눔고딕"/>
              </a:rPr>
              <a:t>3</a:t>
            </a:r>
            <a:r>
              <a:rPr lang="ko-KR" altLang="en-US" sz="800" dirty="0">
                <a:latin typeface="나눔고딕"/>
                <a:cs typeface="나눔고딕"/>
              </a:rPr>
              <a:t>개월</a:t>
            </a:r>
            <a:r>
              <a:rPr lang="ko-KR" altLang="en-US" sz="800" spc="-35" dirty="0">
                <a:latin typeface="나눔고딕"/>
                <a:cs typeface="나눔고딕"/>
              </a:rPr>
              <a:t> </a:t>
            </a:r>
            <a:r>
              <a:rPr lang="en-US" altLang="ko-KR" sz="800" spc="-5" dirty="0">
                <a:latin typeface="나눔고딕"/>
                <a:cs typeface="나눔고딕"/>
              </a:rPr>
              <a:t>(</a:t>
            </a:r>
            <a:r>
              <a:rPr lang="ko-KR" altLang="en-US" sz="800" dirty="0">
                <a:latin typeface="나눔고딕"/>
                <a:cs typeface="나눔고딕"/>
              </a:rPr>
              <a:t>전략</a:t>
            </a:r>
            <a:r>
              <a:rPr lang="ko-KR" altLang="en-US" sz="800" spc="-35" dirty="0">
                <a:latin typeface="나눔고딕"/>
                <a:cs typeface="나눔고딕"/>
              </a:rPr>
              <a:t> </a:t>
            </a:r>
            <a:r>
              <a:rPr lang="ko-KR" altLang="en-US" sz="800" dirty="0">
                <a:latin typeface="나눔고딕"/>
                <a:cs typeface="나눔고딕"/>
              </a:rPr>
              <a:t>컨설팅</a:t>
            </a:r>
            <a:r>
              <a:rPr lang="en-US" altLang="ko-KR" sz="800" dirty="0">
                <a:latin typeface="나눔고딕"/>
                <a:cs typeface="나눔고딕"/>
              </a:rPr>
              <a:t>)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802314E-66C0-03A2-E672-1B5A92A67B13}"/>
              </a:ext>
            </a:extLst>
          </p:cNvPr>
          <p:cNvSpPr txBox="1"/>
          <p:nvPr/>
        </p:nvSpPr>
        <p:spPr>
          <a:xfrm>
            <a:off x="5994499" y="2708920"/>
            <a:ext cx="2250529" cy="4026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4785" indent="-172720">
              <a:lnSpc>
                <a:spcPct val="100000"/>
              </a:lnSpc>
              <a:spcBef>
                <a:spcPts val="505"/>
              </a:spcBef>
              <a:buFont typeface="Arial"/>
              <a:buChar char="•"/>
              <a:tabLst>
                <a:tab pos="184785" algn="l"/>
                <a:tab pos="185420" algn="l"/>
              </a:tabLst>
            </a:pPr>
            <a:r>
              <a:rPr lang="en-US" altLang="ko-KR" sz="800" spc="5" dirty="0">
                <a:latin typeface="나눔고딕"/>
                <a:cs typeface="나눔고딕"/>
              </a:rPr>
              <a:t>201</a:t>
            </a:r>
            <a:r>
              <a:rPr lang="en-US" altLang="ko-KR" sz="800" dirty="0">
                <a:latin typeface="나눔고딕"/>
                <a:cs typeface="나눔고딕"/>
              </a:rPr>
              <a:t>2</a:t>
            </a:r>
            <a:r>
              <a:rPr lang="ko-KR" altLang="en-US" sz="800" spc="-60" dirty="0">
                <a:latin typeface="나눔고딕"/>
                <a:cs typeface="나눔고딕"/>
              </a:rPr>
              <a:t> </a:t>
            </a:r>
            <a:r>
              <a:rPr lang="ko-KR" altLang="en-US" sz="800" dirty="0" err="1">
                <a:latin typeface="나눔고딕"/>
                <a:cs typeface="나눔고딕"/>
              </a:rPr>
              <a:t>온야사이</a:t>
            </a:r>
            <a:r>
              <a:rPr lang="ko-KR" altLang="en-US" sz="800" spc="-60" dirty="0">
                <a:latin typeface="나눔고딕"/>
                <a:cs typeface="나눔고딕"/>
              </a:rPr>
              <a:t> </a:t>
            </a:r>
            <a:r>
              <a:rPr lang="en-US" altLang="ko-KR" sz="800" dirty="0">
                <a:latin typeface="나눔고딕"/>
                <a:cs typeface="나눔고딕"/>
              </a:rPr>
              <a:t>/</a:t>
            </a:r>
            <a:r>
              <a:rPr lang="ko-KR" altLang="en-US" sz="800" spc="-10" dirty="0">
                <a:latin typeface="나눔고딕"/>
                <a:cs typeface="나눔고딕"/>
              </a:rPr>
              <a:t> </a:t>
            </a:r>
            <a:r>
              <a:rPr lang="ko-KR" altLang="en-US" sz="800" dirty="0">
                <a:latin typeface="나눔고딕"/>
                <a:cs typeface="나눔고딕"/>
              </a:rPr>
              <a:t>효성그룹</a:t>
            </a:r>
          </a:p>
          <a:p>
            <a:pPr marL="477520" lvl="1" indent="-66040">
              <a:lnSpc>
                <a:spcPct val="100000"/>
              </a:lnSpc>
              <a:spcBef>
                <a:spcPts val="490"/>
              </a:spcBef>
              <a:buChar char="-"/>
              <a:tabLst>
                <a:tab pos="478155" algn="l"/>
              </a:tabLst>
            </a:pPr>
            <a:r>
              <a:rPr lang="ko-KR" altLang="en-US" sz="800" dirty="0">
                <a:latin typeface="나눔고딕"/>
                <a:cs typeface="나눔고딕"/>
              </a:rPr>
              <a:t>프로젝트</a:t>
            </a:r>
            <a:r>
              <a:rPr lang="ko-KR" altLang="en-US" sz="800" spc="-60" dirty="0">
                <a:latin typeface="나눔고딕"/>
                <a:cs typeface="나눔고딕"/>
              </a:rPr>
              <a:t> </a:t>
            </a:r>
            <a:r>
              <a:rPr lang="ko-KR" altLang="en-US" sz="800" dirty="0">
                <a:latin typeface="나눔고딕"/>
                <a:cs typeface="나눔고딕"/>
              </a:rPr>
              <a:t>기간</a:t>
            </a:r>
            <a:r>
              <a:rPr lang="ko-KR" altLang="en-US" sz="800" spc="-35" dirty="0">
                <a:latin typeface="나눔고딕"/>
                <a:cs typeface="나눔고딕"/>
              </a:rPr>
              <a:t> </a:t>
            </a:r>
            <a:r>
              <a:rPr lang="en-US" altLang="ko-KR" sz="800" dirty="0">
                <a:latin typeface="나눔고딕"/>
                <a:cs typeface="나눔고딕"/>
              </a:rPr>
              <a:t>:</a:t>
            </a:r>
            <a:r>
              <a:rPr lang="ko-KR" altLang="en-US" sz="800" spc="-25" dirty="0">
                <a:latin typeface="나눔고딕"/>
                <a:cs typeface="나눔고딕"/>
              </a:rPr>
              <a:t> </a:t>
            </a:r>
            <a:r>
              <a:rPr lang="en-US" altLang="ko-KR" sz="800" dirty="0">
                <a:latin typeface="나눔고딕"/>
                <a:cs typeface="나눔고딕"/>
              </a:rPr>
              <a:t>3</a:t>
            </a:r>
            <a:r>
              <a:rPr lang="ko-KR" altLang="en-US" sz="800" dirty="0">
                <a:latin typeface="나눔고딕"/>
                <a:cs typeface="나눔고딕"/>
              </a:rPr>
              <a:t>개월</a:t>
            </a:r>
            <a:r>
              <a:rPr lang="ko-KR" altLang="en-US" sz="800" spc="-35" dirty="0">
                <a:latin typeface="나눔고딕"/>
                <a:cs typeface="나눔고딕"/>
              </a:rPr>
              <a:t> </a:t>
            </a:r>
            <a:r>
              <a:rPr lang="en-US" altLang="ko-KR" sz="800" spc="-5" dirty="0">
                <a:latin typeface="나눔고딕"/>
                <a:cs typeface="나눔고딕"/>
              </a:rPr>
              <a:t>(</a:t>
            </a:r>
            <a:r>
              <a:rPr lang="ko-KR" altLang="en-US" sz="800" dirty="0">
                <a:latin typeface="나눔고딕"/>
                <a:cs typeface="나눔고딕"/>
              </a:rPr>
              <a:t>전략</a:t>
            </a:r>
            <a:r>
              <a:rPr lang="ko-KR" altLang="en-US" sz="800" spc="-35" dirty="0">
                <a:latin typeface="나눔고딕"/>
                <a:cs typeface="나눔고딕"/>
              </a:rPr>
              <a:t> </a:t>
            </a:r>
            <a:r>
              <a:rPr lang="ko-KR" altLang="en-US" sz="800" dirty="0">
                <a:latin typeface="나눔고딕"/>
                <a:cs typeface="나눔고딕"/>
              </a:rPr>
              <a:t>컨설팅</a:t>
            </a:r>
            <a:r>
              <a:rPr lang="en-US" altLang="ko-KR" sz="800" dirty="0">
                <a:latin typeface="나눔고딕"/>
                <a:cs typeface="나눔고딕"/>
              </a:rPr>
              <a:t>)</a:t>
            </a:r>
            <a:endParaRPr lang="ko-KR" altLang="en-US" sz="800" dirty="0">
              <a:latin typeface="나눔고딕"/>
              <a:cs typeface="나눔고딕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841DC7B-692A-A080-44D3-3BD399F0AAF8}"/>
              </a:ext>
            </a:extLst>
          </p:cNvPr>
          <p:cNvSpPr txBox="1"/>
          <p:nvPr/>
        </p:nvSpPr>
        <p:spPr>
          <a:xfrm>
            <a:off x="5993569" y="3367064"/>
            <a:ext cx="2843783" cy="4026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4785" indent="-172720">
              <a:lnSpc>
                <a:spcPct val="100000"/>
              </a:lnSpc>
              <a:spcBef>
                <a:spcPts val="505"/>
              </a:spcBef>
              <a:buFont typeface="Arial"/>
              <a:buChar char="•"/>
              <a:tabLst>
                <a:tab pos="184785" algn="l"/>
                <a:tab pos="185420" algn="l"/>
              </a:tabLst>
            </a:pPr>
            <a:r>
              <a:rPr lang="en-US" altLang="ko-KR" sz="800" spc="5" dirty="0">
                <a:latin typeface="나눔고딕"/>
                <a:cs typeface="나눔고딕"/>
              </a:rPr>
              <a:t>201</a:t>
            </a:r>
            <a:r>
              <a:rPr lang="en-US" altLang="ko-KR" sz="800" dirty="0">
                <a:latin typeface="나눔고딕"/>
                <a:cs typeface="나눔고딕"/>
              </a:rPr>
              <a:t>3</a:t>
            </a:r>
            <a:r>
              <a:rPr lang="ko-KR" altLang="en-US" sz="800" spc="-45" dirty="0">
                <a:latin typeface="나눔고딕"/>
                <a:cs typeface="나눔고딕"/>
              </a:rPr>
              <a:t> </a:t>
            </a:r>
            <a:r>
              <a:rPr lang="ko-KR" altLang="en-US" sz="800" dirty="0" err="1">
                <a:latin typeface="나눔고딕"/>
                <a:cs typeface="나눔고딕"/>
              </a:rPr>
              <a:t>키즈앤키즈</a:t>
            </a:r>
            <a:r>
              <a:rPr lang="ko-KR" altLang="en-US" sz="800" spc="-70" dirty="0">
                <a:latin typeface="나눔고딕"/>
                <a:cs typeface="나눔고딕"/>
              </a:rPr>
              <a:t> </a:t>
            </a:r>
            <a:r>
              <a:rPr lang="en-US" altLang="ko-KR" sz="800" dirty="0">
                <a:latin typeface="나눔고딕"/>
                <a:cs typeface="나눔고딕"/>
              </a:rPr>
              <a:t>/</a:t>
            </a:r>
            <a:r>
              <a:rPr lang="ko-KR" altLang="en-US" sz="800" spc="-10" dirty="0">
                <a:latin typeface="나눔고딕"/>
                <a:cs typeface="나눔고딕"/>
              </a:rPr>
              <a:t> </a:t>
            </a:r>
            <a:r>
              <a:rPr lang="ko-KR" altLang="en-US" sz="800" dirty="0" err="1">
                <a:latin typeface="나눔고딕"/>
                <a:cs typeface="나눔고딕"/>
              </a:rPr>
              <a:t>엔타스외식그룹</a:t>
            </a:r>
            <a:r>
              <a:rPr lang="en-US" altLang="ko-KR" sz="800" spc="-5" dirty="0">
                <a:latin typeface="나눔고딕"/>
                <a:cs typeface="나눔고딕"/>
              </a:rPr>
              <a:t>(</a:t>
            </a:r>
            <a:r>
              <a:rPr lang="ko-KR" altLang="en-US" sz="800" spc="-15" dirty="0" err="1">
                <a:latin typeface="나눔고딕"/>
                <a:cs typeface="나눔고딕"/>
              </a:rPr>
              <a:t>연</a:t>
            </a:r>
            <a:r>
              <a:rPr lang="ko-KR" altLang="en-US" sz="800" dirty="0" err="1">
                <a:latin typeface="나눔고딕"/>
                <a:cs typeface="나눔고딕"/>
              </a:rPr>
              <a:t>매출</a:t>
            </a:r>
            <a:r>
              <a:rPr lang="ko-KR" altLang="en-US" sz="800" spc="-95" dirty="0">
                <a:latin typeface="나눔고딕"/>
                <a:cs typeface="나눔고딕"/>
              </a:rPr>
              <a:t> </a:t>
            </a:r>
            <a:r>
              <a:rPr lang="ko-KR" altLang="en-US" sz="800" dirty="0">
                <a:latin typeface="나눔고딕"/>
                <a:cs typeface="나눔고딕"/>
              </a:rPr>
              <a:t>약</a:t>
            </a:r>
            <a:r>
              <a:rPr lang="ko-KR" altLang="en-US" sz="800" spc="-20" dirty="0">
                <a:latin typeface="나눔고딕"/>
                <a:cs typeface="나눔고딕"/>
              </a:rPr>
              <a:t> </a:t>
            </a:r>
            <a:r>
              <a:rPr lang="en-US" altLang="ko-KR" sz="800" spc="5" dirty="0">
                <a:latin typeface="나눔고딕"/>
                <a:cs typeface="나눔고딕"/>
              </a:rPr>
              <a:t>4</a:t>
            </a:r>
            <a:r>
              <a:rPr lang="en-US" altLang="ko-KR" sz="800" spc="-5" dirty="0">
                <a:latin typeface="나눔고딕"/>
                <a:cs typeface="나눔고딕"/>
              </a:rPr>
              <a:t>,</a:t>
            </a:r>
            <a:r>
              <a:rPr lang="en-US" altLang="ko-KR" sz="800" spc="5" dirty="0">
                <a:latin typeface="나눔고딕"/>
                <a:cs typeface="나눔고딕"/>
              </a:rPr>
              <a:t>00</a:t>
            </a:r>
            <a:r>
              <a:rPr lang="en-US" altLang="ko-KR" sz="800" dirty="0">
                <a:latin typeface="나눔고딕"/>
                <a:cs typeface="나눔고딕"/>
              </a:rPr>
              <a:t>0</a:t>
            </a:r>
            <a:r>
              <a:rPr lang="ko-KR" altLang="en-US" sz="800" dirty="0">
                <a:latin typeface="나눔고딕"/>
                <a:cs typeface="나눔고딕"/>
              </a:rPr>
              <a:t>억</a:t>
            </a:r>
            <a:r>
              <a:rPr lang="en-US" altLang="ko-KR" sz="800" dirty="0">
                <a:latin typeface="나눔고딕"/>
                <a:cs typeface="나눔고딕"/>
              </a:rPr>
              <a:t>)</a:t>
            </a:r>
          </a:p>
          <a:p>
            <a:pPr marL="477520" lvl="1" indent="-66040">
              <a:lnSpc>
                <a:spcPct val="100000"/>
              </a:lnSpc>
              <a:spcBef>
                <a:spcPts val="505"/>
              </a:spcBef>
              <a:buChar char="-"/>
              <a:tabLst>
                <a:tab pos="478155" algn="l"/>
              </a:tabLst>
            </a:pPr>
            <a:r>
              <a:rPr lang="ko-KR" altLang="en-US" sz="800" dirty="0">
                <a:latin typeface="나눔고딕"/>
                <a:cs typeface="나눔고딕"/>
              </a:rPr>
              <a:t>프로젝트</a:t>
            </a:r>
            <a:r>
              <a:rPr lang="ko-KR" altLang="en-US" sz="800" spc="-60" dirty="0">
                <a:latin typeface="나눔고딕"/>
                <a:cs typeface="나눔고딕"/>
              </a:rPr>
              <a:t> </a:t>
            </a:r>
            <a:r>
              <a:rPr lang="ko-KR" altLang="en-US" sz="800" dirty="0">
                <a:latin typeface="나눔고딕"/>
                <a:cs typeface="나눔고딕"/>
              </a:rPr>
              <a:t>기간</a:t>
            </a:r>
            <a:r>
              <a:rPr lang="ko-KR" altLang="en-US" sz="800" spc="-35" dirty="0">
                <a:latin typeface="나눔고딕"/>
                <a:cs typeface="나눔고딕"/>
              </a:rPr>
              <a:t> </a:t>
            </a:r>
            <a:r>
              <a:rPr lang="en-US" altLang="ko-KR" sz="800" dirty="0">
                <a:latin typeface="나눔고딕"/>
                <a:cs typeface="나눔고딕"/>
              </a:rPr>
              <a:t>:</a:t>
            </a:r>
            <a:r>
              <a:rPr lang="ko-KR" altLang="en-US" sz="800" spc="-25" dirty="0">
                <a:latin typeface="나눔고딕"/>
                <a:cs typeface="나눔고딕"/>
              </a:rPr>
              <a:t> </a:t>
            </a:r>
            <a:r>
              <a:rPr lang="en-US" altLang="ko-KR" sz="800" dirty="0">
                <a:latin typeface="나눔고딕"/>
                <a:cs typeface="나눔고딕"/>
              </a:rPr>
              <a:t>3</a:t>
            </a:r>
            <a:r>
              <a:rPr lang="ko-KR" altLang="en-US" sz="800" dirty="0">
                <a:latin typeface="나눔고딕"/>
                <a:cs typeface="나눔고딕"/>
              </a:rPr>
              <a:t>개월</a:t>
            </a:r>
            <a:r>
              <a:rPr lang="ko-KR" altLang="en-US" sz="800" spc="-35" dirty="0">
                <a:latin typeface="나눔고딕"/>
                <a:cs typeface="나눔고딕"/>
              </a:rPr>
              <a:t> </a:t>
            </a:r>
            <a:r>
              <a:rPr lang="en-US" altLang="ko-KR" sz="800" spc="-5" dirty="0">
                <a:latin typeface="나눔고딕"/>
                <a:cs typeface="나눔고딕"/>
              </a:rPr>
              <a:t>(</a:t>
            </a:r>
            <a:r>
              <a:rPr lang="ko-KR" altLang="en-US" sz="800" dirty="0">
                <a:latin typeface="나눔고딕"/>
                <a:cs typeface="나눔고딕"/>
              </a:rPr>
              <a:t>전략</a:t>
            </a:r>
            <a:r>
              <a:rPr lang="ko-KR" altLang="en-US" sz="800" spc="-35" dirty="0">
                <a:latin typeface="나눔고딕"/>
                <a:cs typeface="나눔고딕"/>
              </a:rPr>
              <a:t> </a:t>
            </a:r>
            <a:r>
              <a:rPr lang="ko-KR" altLang="en-US" sz="800" dirty="0">
                <a:latin typeface="나눔고딕"/>
                <a:cs typeface="나눔고딕"/>
              </a:rPr>
              <a:t>컨설팅</a:t>
            </a:r>
            <a:r>
              <a:rPr lang="en-US" altLang="ko-KR" sz="800" dirty="0">
                <a:latin typeface="나눔고딕"/>
                <a:cs typeface="나눔고딕"/>
              </a:rPr>
              <a:t>)</a:t>
            </a:r>
            <a:endParaRPr lang="ko-KR" altLang="en-US" sz="800" dirty="0">
              <a:latin typeface="나눔고딕"/>
              <a:cs typeface="나눔고딕"/>
            </a:endParaRPr>
          </a:p>
        </p:txBody>
      </p:sp>
      <p:pic>
        <p:nvPicPr>
          <p:cNvPr id="39" name="object 9">
            <a:extLst>
              <a:ext uri="{FF2B5EF4-FFF2-40B4-BE49-F238E27FC236}">
                <a16:creationId xmlns:a16="http://schemas.microsoft.com/office/drawing/2014/main" id="{F9118C64-6103-17F8-8945-7D3B96AF80EF}"/>
              </a:ext>
            </a:extLst>
          </p:cNvPr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817344" y="2708920"/>
            <a:ext cx="1194816" cy="260604"/>
          </a:xfrm>
          <a:prstGeom prst="rect">
            <a:avLst/>
          </a:prstGeom>
        </p:spPr>
      </p:pic>
      <p:pic>
        <p:nvPicPr>
          <p:cNvPr id="40" name="object 10">
            <a:extLst>
              <a:ext uri="{FF2B5EF4-FFF2-40B4-BE49-F238E27FC236}">
                <a16:creationId xmlns:a16="http://schemas.microsoft.com/office/drawing/2014/main" id="{3DE284D8-6CBF-D05C-414C-F44C2C9E710D}"/>
              </a:ext>
            </a:extLst>
          </p:cNvPr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992604" y="3262248"/>
            <a:ext cx="844296" cy="4511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346709" y="1211357"/>
            <a:ext cx="8451850" cy="5219700"/>
          </a:xfrm>
          <a:custGeom>
            <a:avLst/>
            <a:gdLst/>
            <a:ahLst/>
            <a:cxnLst/>
            <a:rect l="l" t="t" r="r" b="b"/>
            <a:pathLst>
              <a:path w="8451850" h="5219700">
                <a:moveTo>
                  <a:pt x="0" y="5219192"/>
                </a:moveTo>
                <a:lnTo>
                  <a:pt x="8451723" y="5219192"/>
                </a:lnTo>
                <a:lnTo>
                  <a:pt x="8451723" y="0"/>
                </a:lnTo>
                <a:lnTo>
                  <a:pt x="0" y="0"/>
                </a:lnTo>
                <a:lnTo>
                  <a:pt x="0" y="5219192"/>
                </a:lnTo>
                <a:close/>
              </a:path>
            </a:pathLst>
          </a:custGeom>
          <a:ln w="28956">
            <a:solidFill>
              <a:srgbClr val="E6EBF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251459" y="260648"/>
            <a:ext cx="7837526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375410" algn="l"/>
                <a:tab pos="1651000" algn="l"/>
              </a:tabLst>
            </a:pPr>
            <a:r>
              <a:rPr dirty="0"/>
              <a:t>유재은</a:t>
            </a:r>
            <a:r>
              <a:rPr spc="-40" dirty="0"/>
              <a:t> </a:t>
            </a:r>
            <a:r>
              <a:rPr dirty="0"/>
              <a:t>CEO	/	대기업</a:t>
            </a:r>
            <a:r>
              <a:rPr spc="-70" dirty="0"/>
              <a:t> </a:t>
            </a:r>
            <a:r>
              <a:rPr dirty="0"/>
              <a:t>&amp;</a:t>
            </a:r>
            <a:r>
              <a:rPr spc="-40" dirty="0"/>
              <a:t> </a:t>
            </a:r>
            <a:r>
              <a:rPr dirty="0"/>
              <a:t>코스닥</a:t>
            </a:r>
            <a:r>
              <a:rPr spc="-75" dirty="0"/>
              <a:t> </a:t>
            </a:r>
            <a:r>
              <a:rPr dirty="0"/>
              <a:t>상장사</a:t>
            </a:r>
            <a:r>
              <a:rPr spc="-70" dirty="0"/>
              <a:t> </a:t>
            </a:r>
            <a:r>
              <a:rPr dirty="0"/>
              <a:t>프랜차이즈</a:t>
            </a:r>
            <a:r>
              <a:rPr spc="-100" dirty="0"/>
              <a:t> </a:t>
            </a:r>
            <a:r>
              <a:rPr dirty="0"/>
              <a:t>전략컨설팅</a:t>
            </a:r>
            <a:r>
              <a:rPr spc="-75" dirty="0"/>
              <a:t> </a:t>
            </a:r>
            <a:r>
              <a:rPr dirty="0"/>
              <a:t>수행실적</a:t>
            </a:r>
          </a:p>
        </p:txBody>
      </p:sp>
      <p:grpSp>
        <p:nvGrpSpPr>
          <p:cNvPr id="12" name="object 12"/>
          <p:cNvGrpSpPr/>
          <p:nvPr/>
        </p:nvGrpSpPr>
        <p:grpSpPr>
          <a:xfrm>
            <a:off x="251459" y="650763"/>
            <a:ext cx="8327390" cy="42545"/>
            <a:chOff x="251459" y="650763"/>
            <a:chExt cx="8327390" cy="42545"/>
          </a:xfrm>
        </p:grpSpPr>
        <p:sp>
          <p:nvSpPr>
            <p:cNvPr id="13" name="object 13"/>
            <p:cNvSpPr/>
            <p:nvPr/>
          </p:nvSpPr>
          <p:spPr>
            <a:xfrm>
              <a:off x="2816352" y="650763"/>
              <a:ext cx="5762625" cy="42545"/>
            </a:xfrm>
            <a:custGeom>
              <a:avLst/>
              <a:gdLst/>
              <a:ahLst/>
              <a:cxnLst/>
              <a:rect l="l" t="t" r="r" b="b"/>
              <a:pathLst>
                <a:path w="5762625" h="42545">
                  <a:moveTo>
                    <a:pt x="5762244" y="0"/>
                  </a:moveTo>
                  <a:lnTo>
                    <a:pt x="0" y="0"/>
                  </a:lnTo>
                  <a:lnTo>
                    <a:pt x="0" y="42402"/>
                  </a:lnTo>
                  <a:lnTo>
                    <a:pt x="5762244" y="42402"/>
                  </a:lnTo>
                  <a:lnTo>
                    <a:pt x="5762244" y="0"/>
                  </a:lnTo>
                  <a:close/>
                </a:path>
              </a:pathLst>
            </a:custGeom>
            <a:solidFill>
              <a:srgbClr val="E6EB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51459" y="650763"/>
              <a:ext cx="2688590" cy="42545"/>
            </a:xfrm>
            <a:custGeom>
              <a:avLst/>
              <a:gdLst/>
              <a:ahLst/>
              <a:cxnLst/>
              <a:rect l="l" t="t" r="r" b="b"/>
              <a:pathLst>
                <a:path w="2688590" h="42545">
                  <a:moveTo>
                    <a:pt x="2688082" y="0"/>
                  </a:moveTo>
                  <a:lnTo>
                    <a:pt x="0" y="0"/>
                  </a:lnTo>
                  <a:lnTo>
                    <a:pt x="0" y="42402"/>
                  </a:lnTo>
                  <a:lnTo>
                    <a:pt x="2688082" y="42402"/>
                  </a:lnTo>
                  <a:lnTo>
                    <a:pt x="2688082" y="0"/>
                  </a:lnTo>
                  <a:close/>
                </a:path>
              </a:pathLst>
            </a:custGeom>
            <a:solidFill>
              <a:srgbClr val="93B3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996492" y="837692"/>
            <a:ext cx="5107254" cy="21223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b="1" spc="-20" dirty="0">
                <a:solidFill>
                  <a:srgbClr val="090950"/>
                </a:solidFill>
                <a:latin typeface="나눔고딕 ExtraBold"/>
                <a:cs typeface="나눔고딕 ExtraBold"/>
              </a:rPr>
              <a:t>2</a:t>
            </a:r>
            <a:r>
              <a:rPr lang="en-US" sz="1300" b="1" spc="-20" dirty="0">
                <a:solidFill>
                  <a:srgbClr val="090950"/>
                </a:solidFill>
                <a:latin typeface="나눔고딕 ExtraBold"/>
                <a:cs typeface="나눔고딕 ExtraBold"/>
              </a:rPr>
              <a:t>7</a:t>
            </a:r>
            <a:r>
              <a:rPr sz="1300" b="1" spc="-20" dirty="0">
                <a:solidFill>
                  <a:srgbClr val="090950"/>
                </a:solidFill>
                <a:latin typeface="나눔고딕 ExtraBold"/>
                <a:cs typeface="나눔고딕 ExtraBold"/>
              </a:rPr>
              <a:t>년간</a:t>
            </a:r>
            <a:r>
              <a:rPr sz="1300" b="1" spc="5" dirty="0">
                <a:solidFill>
                  <a:srgbClr val="090950"/>
                </a:solidFill>
                <a:latin typeface="나눔고딕 ExtraBold"/>
                <a:cs typeface="나눔고딕 ExtraBold"/>
              </a:rPr>
              <a:t> </a:t>
            </a:r>
            <a:r>
              <a:rPr sz="1300" b="1" spc="-5" dirty="0">
                <a:solidFill>
                  <a:srgbClr val="090950"/>
                </a:solidFill>
                <a:latin typeface="나눔고딕 ExtraBold"/>
                <a:cs typeface="나눔고딕 ExtraBold"/>
              </a:rPr>
              <a:t>컨설팅</a:t>
            </a:r>
            <a:r>
              <a:rPr sz="1300" b="1" spc="-35" dirty="0">
                <a:solidFill>
                  <a:srgbClr val="090950"/>
                </a:solidFill>
                <a:latin typeface="나눔고딕 ExtraBold"/>
                <a:cs typeface="나눔고딕 ExtraBold"/>
              </a:rPr>
              <a:t> </a:t>
            </a:r>
            <a:r>
              <a:rPr sz="1300" b="1" dirty="0">
                <a:solidFill>
                  <a:srgbClr val="090950"/>
                </a:solidFill>
                <a:latin typeface="나눔고딕 ExtraBold"/>
                <a:cs typeface="나눔고딕 ExtraBold"/>
              </a:rPr>
              <a:t>프로젝트</a:t>
            </a:r>
            <a:r>
              <a:rPr sz="1300" b="1" spc="-15" dirty="0">
                <a:solidFill>
                  <a:srgbClr val="090950"/>
                </a:solidFill>
                <a:latin typeface="나눔고딕 ExtraBold"/>
                <a:cs typeface="나눔고딕 ExtraBold"/>
              </a:rPr>
              <a:t> </a:t>
            </a:r>
            <a:r>
              <a:rPr sz="1300" b="1" dirty="0">
                <a:solidFill>
                  <a:srgbClr val="090950"/>
                </a:solidFill>
                <a:latin typeface="나눔고딕 ExtraBold"/>
                <a:cs typeface="나눔고딕 ExtraBold"/>
              </a:rPr>
              <a:t>총괄매니저</a:t>
            </a:r>
            <a:r>
              <a:rPr sz="1300" b="1" spc="-15" dirty="0">
                <a:solidFill>
                  <a:srgbClr val="090950"/>
                </a:solidFill>
                <a:latin typeface="나눔고딕 ExtraBold"/>
                <a:cs typeface="나눔고딕 ExtraBold"/>
              </a:rPr>
              <a:t> </a:t>
            </a:r>
            <a:r>
              <a:rPr sz="1300" b="1" dirty="0">
                <a:solidFill>
                  <a:srgbClr val="090950"/>
                </a:solidFill>
                <a:latin typeface="나눔고딕 ExtraBold"/>
                <a:cs typeface="나눔고딕 ExtraBold"/>
              </a:rPr>
              <a:t>직접수행</a:t>
            </a:r>
            <a:endParaRPr sz="1300" dirty="0">
              <a:latin typeface="나눔고딕 ExtraBold"/>
              <a:cs typeface="나눔고딕 ExtraBold"/>
            </a:endParaRPr>
          </a:p>
        </p:txBody>
      </p:sp>
      <p:pic>
        <p:nvPicPr>
          <p:cNvPr id="19" name="object 1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1560" y="1957986"/>
            <a:ext cx="1170432" cy="259079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80194" y="2389263"/>
            <a:ext cx="752856" cy="387096"/>
          </a:xfrm>
          <a:prstGeom prst="rect">
            <a:avLst/>
          </a:prstGeom>
        </p:spPr>
      </p:pic>
      <p:pic>
        <p:nvPicPr>
          <p:cNvPr id="22" name="object 22"/>
          <p:cNvPicPr/>
          <p:nvPr/>
        </p:nvPicPr>
        <p:blipFill>
          <a:blip r:embed="rId4" cstate="print"/>
          <a:srcRect t="12922"/>
          <a:stretch/>
        </p:blipFill>
        <p:spPr>
          <a:xfrm>
            <a:off x="4842795" y="3642969"/>
            <a:ext cx="1220724" cy="350346"/>
          </a:xfrm>
          <a:prstGeom prst="rect">
            <a:avLst/>
          </a:prstGeom>
        </p:spPr>
      </p:pic>
      <p:pic>
        <p:nvPicPr>
          <p:cNvPr id="23" name="object 2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072297" y="4380411"/>
            <a:ext cx="754379" cy="437388"/>
          </a:xfrm>
          <a:prstGeom prst="rect">
            <a:avLst/>
          </a:prstGeom>
        </p:spPr>
      </p:pic>
      <p:pic>
        <p:nvPicPr>
          <p:cNvPr id="24" name="object 2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026376" y="2754810"/>
            <a:ext cx="845819" cy="449579"/>
          </a:xfrm>
          <a:prstGeom prst="rect">
            <a:avLst/>
          </a:prstGeom>
        </p:spPr>
      </p:pic>
      <p:pic>
        <p:nvPicPr>
          <p:cNvPr id="28" name="object 2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31519" y="905255"/>
            <a:ext cx="147828" cy="100584"/>
          </a:xfrm>
          <a:prstGeom prst="rect">
            <a:avLst/>
          </a:prstGeom>
        </p:spPr>
      </p:pic>
      <p:sp>
        <p:nvSpPr>
          <p:cNvPr id="29" name="object 29"/>
          <p:cNvSpPr txBox="1"/>
          <p:nvPr/>
        </p:nvSpPr>
        <p:spPr>
          <a:xfrm>
            <a:off x="4504054" y="6594998"/>
            <a:ext cx="151130" cy="142875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z="800" b="1" dirty="0">
                <a:latin typeface="나눔고딕 ExtraBold"/>
                <a:cs typeface="나눔고딕 ExtraBold"/>
              </a:rPr>
              <a:pPr marL="38100">
                <a:lnSpc>
                  <a:spcPct val="100000"/>
                </a:lnSpc>
                <a:spcBef>
                  <a:spcPts val="40"/>
                </a:spcBef>
              </a:pPr>
              <a:t>9</a:t>
            </a:fld>
            <a:endParaRPr sz="800">
              <a:latin typeface="나눔고딕 ExtraBold"/>
              <a:cs typeface="나눔고딕 ExtraBold"/>
            </a:endParaRPr>
          </a:p>
        </p:txBody>
      </p:sp>
      <p:pic>
        <p:nvPicPr>
          <p:cNvPr id="30" name="object 10">
            <a:extLst>
              <a:ext uri="{FF2B5EF4-FFF2-40B4-BE49-F238E27FC236}">
                <a16:creationId xmlns:a16="http://schemas.microsoft.com/office/drawing/2014/main" id="{3CE13C33-E40D-0DA9-2D99-D300B58F06A9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34474" y="3175170"/>
            <a:ext cx="844296" cy="451104"/>
          </a:xfrm>
          <a:prstGeom prst="rect">
            <a:avLst/>
          </a:prstGeom>
        </p:spPr>
      </p:pic>
      <p:pic>
        <p:nvPicPr>
          <p:cNvPr id="31" name="object 18">
            <a:extLst>
              <a:ext uri="{FF2B5EF4-FFF2-40B4-BE49-F238E27FC236}">
                <a16:creationId xmlns:a16="http://schemas.microsoft.com/office/drawing/2014/main" id="{49BE3A67-5EC5-E461-9520-9E14FFFD392A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4426" y="5541153"/>
            <a:ext cx="1170432" cy="259079"/>
          </a:xfrm>
          <a:prstGeom prst="rect">
            <a:avLst/>
          </a:prstGeom>
        </p:spPr>
      </p:pic>
      <p:pic>
        <p:nvPicPr>
          <p:cNvPr id="32" name="object 19">
            <a:extLst>
              <a:ext uri="{FF2B5EF4-FFF2-40B4-BE49-F238E27FC236}">
                <a16:creationId xmlns:a16="http://schemas.microsoft.com/office/drawing/2014/main" id="{7A345E12-A6F9-96E7-C909-F4A1BC0FF6BA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5541" y="4852065"/>
            <a:ext cx="1170432" cy="259079"/>
          </a:xfrm>
          <a:prstGeom prst="rect">
            <a:avLst/>
          </a:prstGeom>
        </p:spPr>
      </p:pic>
      <p:pic>
        <p:nvPicPr>
          <p:cNvPr id="34" name="object 21">
            <a:extLst>
              <a:ext uri="{FF2B5EF4-FFF2-40B4-BE49-F238E27FC236}">
                <a16:creationId xmlns:a16="http://schemas.microsoft.com/office/drawing/2014/main" id="{5B9EF6C5-BF17-FD2F-6B86-1D4DCB841F17}"/>
              </a:ext>
            </a:extLst>
          </p:cNvPr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45762" y="4109636"/>
            <a:ext cx="1088136" cy="182880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12F1F756-5C53-9718-05CF-2A0EEECFFB10}"/>
              </a:ext>
            </a:extLst>
          </p:cNvPr>
          <p:cNvSpPr txBox="1"/>
          <p:nvPr/>
        </p:nvSpPr>
        <p:spPr>
          <a:xfrm>
            <a:off x="1789026" y="1686768"/>
            <a:ext cx="2841155" cy="43345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11480" lvl="1">
              <a:lnSpc>
                <a:spcPct val="100000"/>
              </a:lnSpc>
              <a:spcBef>
                <a:spcPts val="495"/>
              </a:spcBef>
              <a:tabLst>
                <a:tab pos="478155" algn="l"/>
              </a:tabLst>
            </a:pPr>
            <a:endParaRPr lang="en-US" altLang="ko-KR" sz="800" dirty="0">
              <a:latin typeface="나눔고딕" panose="020D0604000000000000" pitchFamily="50" charset="-127"/>
              <a:ea typeface="나눔고딕" panose="020D0604000000000000" pitchFamily="50" charset="-127"/>
              <a:cs typeface="나눔고딕"/>
            </a:endParaRPr>
          </a:p>
          <a:p>
            <a:pPr marL="184785" indent="-172720">
              <a:lnSpc>
                <a:spcPct val="100000"/>
              </a:lnSpc>
              <a:spcBef>
                <a:spcPts val="500"/>
              </a:spcBef>
              <a:buFont typeface="Arial"/>
              <a:buChar char="•"/>
              <a:tabLst>
                <a:tab pos="184785" algn="l"/>
                <a:tab pos="185420" algn="l"/>
              </a:tabLst>
            </a:pPr>
            <a:r>
              <a:rPr lang="en-US" altLang="ko-KR" sz="800" spc="5" dirty="0">
                <a:latin typeface="나눔고딕" panose="020D0604000000000000" pitchFamily="50" charset="-127"/>
                <a:ea typeface="나눔고딕" panose="020D0604000000000000" pitchFamily="50" charset="-127"/>
                <a:cs typeface="나눔고딕"/>
              </a:rPr>
              <a:t>201</a:t>
            </a:r>
            <a:r>
              <a:rPr lang="en-US" altLang="ko-KR" sz="800" dirty="0">
                <a:latin typeface="나눔고딕" panose="020D0604000000000000" pitchFamily="50" charset="-127"/>
                <a:ea typeface="나눔고딕" panose="020D0604000000000000" pitchFamily="50" charset="-127"/>
                <a:cs typeface="나눔고딕"/>
              </a:rPr>
              <a:t>6</a:t>
            </a:r>
            <a:r>
              <a:rPr lang="ko-KR" altLang="en-US" sz="800" spc="-45" dirty="0">
                <a:latin typeface="나눔고딕" panose="020D0604000000000000" pitchFamily="50" charset="-127"/>
                <a:ea typeface="나눔고딕" panose="020D0604000000000000" pitchFamily="50" charset="-127"/>
                <a:cs typeface="나눔고딕"/>
              </a:rPr>
              <a:t> </a:t>
            </a:r>
            <a:r>
              <a:rPr lang="ko-KR" altLang="en-US" sz="800" dirty="0" err="1">
                <a:latin typeface="나눔고딕" panose="020D0604000000000000" pitchFamily="50" charset="-127"/>
                <a:ea typeface="나눔고딕" panose="020D0604000000000000" pitchFamily="50" charset="-127"/>
                <a:cs typeface="나눔고딕"/>
              </a:rPr>
              <a:t>식자재왕도매</a:t>
            </a:r>
            <a:r>
              <a:rPr lang="ko-KR" altLang="en-US" sz="800" spc="-15" dirty="0" err="1">
                <a:latin typeface="나눔고딕" panose="020D0604000000000000" pitchFamily="50" charset="-127"/>
                <a:ea typeface="나눔고딕" panose="020D0604000000000000" pitchFamily="50" charset="-127"/>
                <a:cs typeface="나눔고딕"/>
              </a:rPr>
              <a:t>마</a:t>
            </a:r>
            <a:r>
              <a:rPr lang="ko-KR" altLang="en-US" sz="800" dirty="0" err="1">
                <a:latin typeface="나눔고딕" panose="020D0604000000000000" pitchFamily="50" charset="-127"/>
                <a:ea typeface="나눔고딕" panose="020D0604000000000000" pitchFamily="50" charset="-127"/>
                <a:cs typeface="나눔고딕"/>
              </a:rPr>
              <a:t>트</a:t>
            </a:r>
            <a:r>
              <a:rPr lang="ko-KR" altLang="en-US" sz="800" spc="-95" dirty="0">
                <a:latin typeface="나눔고딕" panose="020D0604000000000000" pitchFamily="50" charset="-127"/>
                <a:ea typeface="나눔고딕" panose="020D0604000000000000" pitchFamily="50" charset="-127"/>
                <a:cs typeface="나눔고딕"/>
              </a:rPr>
              <a:t> </a:t>
            </a:r>
            <a:r>
              <a:rPr lang="en-US" altLang="ko-KR" sz="800" dirty="0">
                <a:latin typeface="나눔고딕" panose="020D0604000000000000" pitchFamily="50" charset="-127"/>
                <a:ea typeface="나눔고딕" panose="020D0604000000000000" pitchFamily="50" charset="-127"/>
                <a:cs typeface="나눔고딕"/>
              </a:rPr>
              <a:t>/ </a:t>
            </a:r>
            <a:r>
              <a:rPr lang="ko-KR" altLang="en-US" sz="800" dirty="0" err="1">
                <a:latin typeface="나눔고딕" panose="020D0604000000000000" pitchFamily="50" charset="-127"/>
                <a:ea typeface="나눔고딕" panose="020D0604000000000000" pitchFamily="50" charset="-127"/>
                <a:cs typeface="나눔고딕"/>
              </a:rPr>
              <a:t>윈플러스</a:t>
            </a:r>
            <a:r>
              <a:rPr lang="en-US" altLang="ko-KR" sz="800" spc="-5" dirty="0">
                <a:latin typeface="나눔고딕" panose="020D0604000000000000" pitchFamily="50" charset="-127"/>
                <a:ea typeface="나눔고딕" panose="020D0604000000000000" pitchFamily="50" charset="-127"/>
                <a:cs typeface="나눔고딕"/>
              </a:rPr>
              <a:t>(</a:t>
            </a:r>
            <a:r>
              <a:rPr lang="ko-KR" altLang="en-US" sz="800" dirty="0">
                <a:latin typeface="나눔고딕" panose="020D0604000000000000" pitchFamily="50" charset="-127"/>
                <a:ea typeface="나눔고딕" panose="020D0604000000000000" pitchFamily="50" charset="-127"/>
                <a:cs typeface="나눔고딕"/>
              </a:rPr>
              <a:t>코스</a:t>
            </a:r>
            <a:r>
              <a:rPr lang="ko-KR" altLang="en-US" sz="800" spc="-15" dirty="0">
                <a:latin typeface="나눔고딕" panose="020D0604000000000000" pitchFamily="50" charset="-127"/>
                <a:ea typeface="나눔고딕" panose="020D0604000000000000" pitchFamily="50" charset="-127"/>
                <a:cs typeface="나눔고딕"/>
              </a:rPr>
              <a:t>닥</a:t>
            </a:r>
            <a:r>
              <a:rPr lang="ko-KR" altLang="en-US" sz="800" dirty="0">
                <a:latin typeface="나눔고딕" panose="020D0604000000000000" pitchFamily="50" charset="-127"/>
                <a:ea typeface="나눔고딕" panose="020D0604000000000000" pitchFamily="50" charset="-127"/>
                <a:cs typeface="나눔고딕"/>
              </a:rPr>
              <a:t>상장</a:t>
            </a:r>
            <a:r>
              <a:rPr lang="ko-KR" altLang="en-US" sz="800" spc="-90" dirty="0">
                <a:latin typeface="나눔고딕" panose="020D0604000000000000" pitchFamily="50" charset="-127"/>
                <a:ea typeface="나눔고딕" panose="020D0604000000000000" pitchFamily="50" charset="-127"/>
                <a:cs typeface="나눔고딕"/>
              </a:rPr>
              <a:t> </a:t>
            </a:r>
            <a:r>
              <a:rPr lang="ko-KR" altLang="en-US" sz="800" dirty="0" err="1">
                <a:latin typeface="나눔고딕" panose="020D0604000000000000" pitchFamily="50" charset="-127"/>
                <a:ea typeface="나눔고딕" panose="020D0604000000000000" pitchFamily="50" charset="-127"/>
                <a:cs typeface="나눔고딕"/>
              </a:rPr>
              <a:t>예정사</a:t>
            </a:r>
            <a:r>
              <a:rPr lang="en-US" altLang="ko-KR" sz="800" dirty="0">
                <a:latin typeface="나눔고딕" panose="020D0604000000000000" pitchFamily="50" charset="-127"/>
                <a:ea typeface="나눔고딕" panose="020D0604000000000000" pitchFamily="50" charset="-127"/>
                <a:cs typeface="나눔고딕"/>
              </a:rPr>
              <a:t>)</a:t>
            </a:r>
          </a:p>
          <a:p>
            <a:pPr marL="477520" lvl="1" indent="-66040">
              <a:lnSpc>
                <a:spcPct val="100000"/>
              </a:lnSpc>
              <a:spcBef>
                <a:spcPts val="509"/>
              </a:spcBef>
              <a:buChar char="-"/>
              <a:tabLst>
                <a:tab pos="478155" algn="l"/>
              </a:tabLst>
            </a:pPr>
            <a:r>
              <a:rPr lang="ko-KR" altLang="en-US" sz="800" dirty="0">
                <a:latin typeface="나눔고딕" panose="020D0604000000000000" pitchFamily="50" charset="-127"/>
                <a:ea typeface="나눔고딕" panose="020D0604000000000000" pitchFamily="50" charset="-127"/>
                <a:cs typeface="나눔고딕"/>
              </a:rPr>
              <a:t>프로젝트</a:t>
            </a:r>
            <a:r>
              <a:rPr lang="ko-KR" altLang="en-US" sz="800" spc="-60" dirty="0">
                <a:latin typeface="나눔고딕" panose="020D0604000000000000" pitchFamily="50" charset="-127"/>
                <a:ea typeface="나눔고딕" panose="020D0604000000000000" pitchFamily="50" charset="-127"/>
                <a:cs typeface="나눔고딕"/>
              </a:rPr>
              <a:t> </a:t>
            </a:r>
            <a:r>
              <a:rPr lang="ko-KR" altLang="en-US" sz="800" dirty="0">
                <a:latin typeface="나눔고딕" panose="020D0604000000000000" pitchFamily="50" charset="-127"/>
                <a:ea typeface="나눔고딕" panose="020D0604000000000000" pitchFamily="50" charset="-127"/>
                <a:cs typeface="나눔고딕"/>
              </a:rPr>
              <a:t>기간</a:t>
            </a:r>
            <a:r>
              <a:rPr lang="ko-KR" altLang="en-US" sz="800" spc="-20" dirty="0">
                <a:latin typeface="나눔고딕" panose="020D0604000000000000" pitchFamily="50" charset="-127"/>
                <a:ea typeface="나눔고딕" panose="020D0604000000000000" pitchFamily="50" charset="-127"/>
                <a:cs typeface="나눔고딕"/>
              </a:rPr>
              <a:t> </a:t>
            </a:r>
            <a:r>
              <a:rPr lang="en-US" altLang="ko-KR" sz="800" dirty="0">
                <a:latin typeface="나눔고딕" panose="020D0604000000000000" pitchFamily="50" charset="-127"/>
                <a:ea typeface="나눔고딕" panose="020D0604000000000000" pitchFamily="50" charset="-127"/>
                <a:cs typeface="나눔고딕"/>
              </a:rPr>
              <a:t>:</a:t>
            </a:r>
            <a:r>
              <a:rPr lang="ko-KR" altLang="en-US" sz="800" spc="-40" dirty="0">
                <a:latin typeface="나눔고딕" panose="020D0604000000000000" pitchFamily="50" charset="-127"/>
                <a:ea typeface="나눔고딕" panose="020D0604000000000000" pitchFamily="50" charset="-127"/>
                <a:cs typeface="나눔고딕"/>
              </a:rPr>
              <a:t> </a:t>
            </a:r>
            <a:r>
              <a:rPr lang="en-US" altLang="ko-KR" sz="800" dirty="0">
                <a:latin typeface="나눔고딕" panose="020D0604000000000000" pitchFamily="50" charset="-127"/>
                <a:ea typeface="나눔고딕" panose="020D0604000000000000" pitchFamily="50" charset="-127"/>
                <a:cs typeface="나눔고딕"/>
              </a:rPr>
              <a:t>1</a:t>
            </a:r>
            <a:r>
              <a:rPr lang="ko-KR" altLang="en-US" sz="800" dirty="0">
                <a:latin typeface="나눔고딕" panose="020D0604000000000000" pitchFamily="50" charset="-127"/>
                <a:ea typeface="나눔고딕" panose="020D0604000000000000" pitchFamily="50" charset="-127"/>
                <a:cs typeface="나눔고딕"/>
              </a:rPr>
              <a:t>개월</a:t>
            </a:r>
            <a:r>
              <a:rPr lang="ko-KR" altLang="en-US" sz="800" spc="-35" dirty="0">
                <a:latin typeface="나눔고딕" panose="020D0604000000000000" pitchFamily="50" charset="-127"/>
                <a:ea typeface="나눔고딕" panose="020D0604000000000000" pitchFamily="50" charset="-127"/>
                <a:cs typeface="나눔고딕"/>
              </a:rPr>
              <a:t> </a:t>
            </a:r>
            <a:r>
              <a:rPr lang="en-US" altLang="ko-KR" sz="800" spc="-5" dirty="0">
                <a:latin typeface="나눔고딕" panose="020D0604000000000000" pitchFamily="50" charset="-127"/>
                <a:ea typeface="나눔고딕" panose="020D0604000000000000" pitchFamily="50" charset="-127"/>
                <a:cs typeface="나눔고딕"/>
              </a:rPr>
              <a:t>(</a:t>
            </a:r>
            <a:r>
              <a:rPr lang="ko-KR" altLang="en-US" sz="800" dirty="0">
                <a:latin typeface="나눔고딕" panose="020D0604000000000000" pitchFamily="50" charset="-127"/>
                <a:ea typeface="나눔고딕" panose="020D0604000000000000" pitchFamily="50" charset="-127"/>
                <a:cs typeface="나눔고딕"/>
              </a:rPr>
              <a:t>상권분석</a:t>
            </a:r>
            <a:r>
              <a:rPr lang="ko-KR" altLang="en-US" sz="800" spc="-60" dirty="0">
                <a:latin typeface="나눔고딕" panose="020D0604000000000000" pitchFamily="50" charset="-127"/>
                <a:ea typeface="나눔고딕" panose="020D0604000000000000" pitchFamily="50" charset="-127"/>
                <a:cs typeface="나눔고딕"/>
              </a:rPr>
              <a:t> </a:t>
            </a:r>
            <a:r>
              <a:rPr lang="ko-KR" altLang="en-US" sz="800" dirty="0">
                <a:latin typeface="나눔고딕" panose="020D0604000000000000" pitchFamily="50" charset="-127"/>
                <a:ea typeface="나눔고딕" panose="020D0604000000000000" pitchFamily="50" charset="-127"/>
                <a:cs typeface="나눔고딕"/>
              </a:rPr>
              <a:t>컨설팅</a:t>
            </a:r>
            <a:r>
              <a:rPr lang="en-US" altLang="ko-KR" sz="800" dirty="0">
                <a:latin typeface="나눔고딕" panose="020D0604000000000000" pitchFamily="50" charset="-127"/>
                <a:ea typeface="나눔고딕" panose="020D0604000000000000" pitchFamily="50" charset="-127"/>
                <a:cs typeface="나눔고딕"/>
              </a:rPr>
              <a:t>)</a:t>
            </a:r>
          </a:p>
          <a:p>
            <a:pPr marL="477520" lvl="1" indent="-66040">
              <a:lnSpc>
                <a:spcPct val="100000"/>
              </a:lnSpc>
              <a:spcBef>
                <a:spcPts val="509"/>
              </a:spcBef>
              <a:buChar char="-"/>
              <a:tabLst>
                <a:tab pos="478155" algn="l"/>
              </a:tabLst>
            </a:pPr>
            <a:endParaRPr lang="en-US" altLang="ko-KR" sz="800" dirty="0">
              <a:latin typeface="나눔고딕" panose="020D0604000000000000" pitchFamily="50" charset="-127"/>
              <a:ea typeface="나눔고딕" panose="020D0604000000000000" pitchFamily="50" charset="-127"/>
              <a:cs typeface="나눔고딕"/>
            </a:endParaRPr>
          </a:p>
          <a:p>
            <a:pPr marL="477520" lvl="1" indent="-66040">
              <a:lnSpc>
                <a:spcPct val="100000"/>
              </a:lnSpc>
              <a:spcBef>
                <a:spcPts val="509"/>
              </a:spcBef>
              <a:buChar char="-"/>
              <a:tabLst>
                <a:tab pos="478155" algn="l"/>
              </a:tabLst>
            </a:pPr>
            <a:endParaRPr lang="en-US" altLang="ko-KR" sz="800" dirty="0">
              <a:latin typeface="나눔고딕" panose="020D0604000000000000" pitchFamily="50" charset="-127"/>
              <a:ea typeface="나눔고딕" panose="020D0604000000000000" pitchFamily="50" charset="-127"/>
              <a:cs typeface="나눔고딕"/>
            </a:endParaRPr>
          </a:p>
          <a:p>
            <a:pPr marL="184785" indent="-172720">
              <a:lnSpc>
                <a:spcPct val="100000"/>
              </a:lnSpc>
              <a:spcBef>
                <a:spcPts val="490"/>
              </a:spcBef>
              <a:buFont typeface="Arial"/>
              <a:buChar char="•"/>
              <a:tabLst>
                <a:tab pos="184785" algn="l"/>
                <a:tab pos="185420" algn="l"/>
              </a:tabLst>
            </a:pPr>
            <a:r>
              <a:rPr lang="en-US" altLang="ko-KR" sz="800" spc="5" dirty="0">
                <a:latin typeface="나눔고딕" panose="020D0604000000000000" pitchFamily="50" charset="-127"/>
                <a:ea typeface="나눔고딕" panose="020D0604000000000000" pitchFamily="50" charset="-127"/>
                <a:cs typeface="나눔고딕"/>
              </a:rPr>
              <a:t>201</a:t>
            </a:r>
            <a:r>
              <a:rPr lang="en-US" altLang="ko-KR" sz="800" dirty="0">
                <a:latin typeface="나눔고딕" panose="020D0604000000000000" pitchFamily="50" charset="-127"/>
                <a:ea typeface="나눔고딕" panose="020D0604000000000000" pitchFamily="50" charset="-127"/>
                <a:cs typeface="나눔고딕"/>
              </a:rPr>
              <a:t>6</a:t>
            </a:r>
            <a:r>
              <a:rPr lang="ko-KR" altLang="en-US" sz="800" spc="-45" dirty="0">
                <a:latin typeface="나눔고딕" panose="020D0604000000000000" pitchFamily="50" charset="-127"/>
                <a:ea typeface="나눔고딕" panose="020D0604000000000000" pitchFamily="50" charset="-127"/>
                <a:cs typeface="나눔고딕"/>
              </a:rPr>
              <a:t> </a:t>
            </a:r>
            <a:r>
              <a:rPr lang="ko-KR" altLang="en-US" sz="800" dirty="0">
                <a:latin typeface="나눔고딕" panose="020D0604000000000000" pitchFamily="50" charset="-127"/>
                <a:ea typeface="나눔고딕" panose="020D0604000000000000" pitchFamily="50" charset="-127"/>
                <a:cs typeface="나눔고딕"/>
              </a:rPr>
              <a:t>경복궁</a:t>
            </a:r>
            <a:r>
              <a:rPr lang="ko-KR" altLang="en-US" sz="800" spc="-45" dirty="0">
                <a:latin typeface="나눔고딕" panose="020D0604000000000000" pitchFamily="50" charset="-127"/>
                <a:ea typeface="나눔고딕" panose="020D0604000000000000" pitchFamily="50" charset="-127"/>
                <a:cs typeface="나눔고딕"/>
              </a:rPr>
              <a:t> </a:t>
            </a:r>
            <a:r>
              <a:rPr lang="en-US" altLang="ko-KR" sz="800" dirty="0">
                <a:latin typeface="나눔고딕" panose="020D0604000000000000" pitchFamily="50" charset="-127"/>
                <a:ea typeface="나눔고딕" panose="020D0604000000000000" pitchFamily="50" charset="-127"/>
                <a:cs typeface="나눔고딕"/>
              </a:rPr>
              <a:t>/</a:t>
            </a:r>
            <a:r>
              <a:rPr lang="ko-KR" altLang="en-US" sz="800" spc="-10" dirty="0">
                <a:latin typeface="나눔고딕" panose="020D0604000000000000" pitchFamily="50" charset="-127"/>
                <a:ea typeface="나눔고딕" panose="020D0604000000000000" pitchFamily="50" charset="-127"/>
                <a:cs typeface="나눔고딕"/>
              </a:rPr>
              <a:t> </a:t>
            </a:r>
            <a:r>
              <a:rPr lang="ko-KR" altLang="en-US" sz="800" dirty="0" err="1">
                <a:latin typeface="나눔고딕" panose="020D0604000000000000" pitchFamily="50" charset="-127"/>
                <a:ea typeface="나눔고딕" panose="020D0604000000000000" pitchFamily="50" charset="-127"/>
                <a:cs typeface="나눔고딕"/>
              </a:rPr>
              <a:t>엔타스외식그룹</a:t>
            </a:r>
            <a:r>
              <a:rPr lang="en-US" altLang="ko-KR" sz="800" spc="-5" dirty="0">
                <a:latin typeface="나눔고딕" panose="020D0604000000000000" pitchFamily="50" charset="-127"/>
                <a:ea typeface="나눔고딕" panose="020D0604000000000000" pitchFamily="50" charset="-127"/>
                <a:cs typeface="나눔고딕"/>
              </a:rPr>
              <a:t>(</a:t>
            </a:r>
            <a:r>
              <a:rPr lang="ko-KR" altLang="en-US" sz="800" spc="-15" dirty="0" err="1">
                <a:latin typeface="나눔고딕" panose="020D0604000000000000" pitchFamily="50" charset="-127"/>
                <a:ea typeface="나눔고딕" panose="020D0604000000000000" pitchFamily="50" charset="-127"/>
                <a:cs typeface="나눔고딕"/>
              </a:rPr>
              <a:t>연</a:t>
            </a:r>
            <a:r>
              <a:rPr lang="ko-KR" altLang="en-US" sz="800" dirty="0" err="1">
                <a:latin typeface="나눔고딕" panose="020D0604000000000000" pitchFamily="50" charset="-127"/>
                <a:ea typeface="나눔고딕" panose="020D0604000000000000" pitchFamily="50" charset="-127"/>
                <a:cs typeface="나눔고딕"/>
              </a:rPr>
              <a:t>매출</a:t>
            </a:r>
            <a:r>
              <a:rPr lang="ko-KR" altLang="en-US" sz="800" spc="-95" dirty="0">
                <a:latin typeface="나눔고딕" panose="020D0604000000000000" pitchFamily="50" charset="-127"/>
                <a:ea typeface="나눔고딕" panose="020D0604000000000000" pitchFamily="50" charset="-127"/>
                <a:cs typeface="나눔고딕"/>
              </a:rPr>
              <a:t> </a:t>
            </a:r>
            <a:r>
              <a:rPr lang="ko-KR" altLang="en-US" sz="800" dirty="0">
                <a:latin typeface="나눔고딕" panose="020D0604000000000000" pitchFamily="50" charset="-127"/>
                <a:ea typeface="나눔고딕" panose="020D0604000000000000" pitchFamily="50" charset="-127"/>
                <a:cs typeface="나눔고딕"/>
              </a:rPr>
              <a:t>약</a:t>
            </a:r>
            <a:r>
              <a:rPr lang="ko-KR" altLang="en-US" sz="800" spc="-35" dirty="0">
                <a:latin typeface="나눔고딕" panose="020D0604000000000000" pitchFamily="50" charset="-127"/>
                <a:ea typeface="나눔고딕" panose="020D0604000000000000" pitchFamily="50" charset="-127"/>
                <a:cs typeface="나눔고딕"/>
              </a:rPr>
              <a:t> </a:t>
            </a:r>
            <a:r>
              <a:rPr lang="en-US" altLang="ko-KR" sz="800" dirty="0">
                <a:latin typeface="나눔고딕" panose="020D0604000000000000" pitchFamily="50" charset="-127"/>
                <a:ea typeface="나눔고딕" panose="020D0604000000000000" pitchFamily="50" charset="-127"/>
                <a:cs typeface="나눔고딕"/>
              </a:rPr>
              <a:t>4</a:t>
            </a:r>
            <a:r>
              <a:rPr lang="en-US" altLang="ko-KR" sz="800" spc="-5" dirty="0">
                <a:latin typeface="나눔고딕" panose="020D0604000000000000" pitchFamily="50" charset="-127"/>
                <a:ea typeface="나눔고딕" panose="020D0604000000000000" pitchFamily="50" charset="-127"/>
                <a:cs typeface="나눔고딕"/>
              </a:rPr>
              <a:t>,</a:t>
            </a:r>
            <a:r>
              <a:rPr lang="en-US" altLang="ko-KR" sz="800" dirty="0">
                <a:latin typeface="나눔고딕" panose="020D0604000000000000" pitchFamily="50" charset="-127"/>
                <a:ea typeface="나눔고딕" panose="020D0604000000000000" pitchFamily="50" charset="-127"/>
                <a:cs typeface="나눔고딕"/>
              </a:rPr>
              <a:t>00</a:t>
            </a:r>
            <a:r>
              <a:rPr lang="en-US" altLang="ko-KR" sz="800" spc="5" dirty="0">
                <a:latin typeface="나눔고딕" panose="020D0604000000000000" pitchFamily="50" charset="-127"/>
                <a:ea typeface="나눔고딕" panose="020D0604000000000000" pitchFamily="50" charset="-127"/>
                <a:cs typeface="나눔고딕"/>
              </a:rPr>
              <a:t>0</a:t>
            </a:r>
            <a:r>
              <a:rPr lang="ko-KR" altLang="en-US" sz="800" dirty="0">
                <a:latin typeface="나눔고딕" panose="020D0604000000000000" pitchFamily="50" charset="-127"/>
                <a:ea typeface="나눔고딕" panose="020D0604000000000000" pitchFamily="50" charset="-127"/>
                <a:cs typeface="나눔고딕"/>
              </a:rPr>
              <a:t>억</a:t>
            </a:r>
            <a:r>
              <a:rPr lang="en-US" altLang="ko-KR" sz="800" dirty="0">
                <a:latin typeface="나눔고딕" panose="020D0604000000000000" pitchFamily="50" charset="-127"/>
                <a:ea typeface="나눔고딕" panose="020D0604000000000000" pitchFamily="50" charset="-127"/>
                <a:cs typeface="나눔고딕"/>
              </a:rPr>
              <a:t>)</a:t>
            </a:r>
          </a:p>
          <a:p>
            <a:pPr marL="477520" lvl="1" indent="-66040">
              <a:lnSpc>
                <a:spcPct val="100000"/>
              </a:lnSpc>
              <a:spcBef>
                <a:spcPts val="505"/>
              </a:spcBef>
              <a:buChar char="-"/>
              <a:tabLst>
                <a:tab pos="478155" algn="l"/>
              </a:tabLst>
            </a:pPr>
            <a:r>
              <a:rPr lang="ko-KR" altLang="en-US" sz="800" dirty="0">
                <a:latin typeface="나눔고딕" panose="020D0604000000000000" pitchFamily="50" charset="-127"/>
                <a:ea typeface="나눔고딕" panose="020D0604000000000000" pitchFamily="50" charset="-127"/>
                <a:cs typeface="나눔고딕"/>
              </a:rPr>
              <a:t>프로젝트</a:t>
            </a:r>
            <a:r>
              <a:rPr lang="ko-KR" altLang="en-US" sz="800" spc="-60" dirty="0">
                <a:latin typeface="나눔고딕" panose="020D0604000000000000" pitchFamily="50" charset="-127"/>
                <a:ea typeface="나눔고딕" panose="020D0604000000000000" pitchFamily="50" charset="-127"/>
                <a:cs typeface="나눔고딕"/>
              </a:rPr>
              <a:t> </a:t>
            </a:r>
            <a:r>
              <a:rPr lang="ko-KR" altLang="en-US" sz="800" dirty="0">
                <a:latin typeface="나눔고딕" panose="020D0604000000000000" pitchFamily="50" charset="-127"/>
                <a:ea typeface="나눔고딕" panose="020D0604000000000000" pitchFamily="50" charset="-127"/>
                <a:cs typeface="나눔고딕"/>
              </a:rPr>
              <a:t>기간</a:t>
            </a:r>
            <a:r>
              <a:rPr lang="ko-KR" altLang="en-US" sz="800" spc="-35" dirty="0">
                <a:latin typeface="나눔고딕" panose="020D0604000000000000" pitchFamily="50" charset="-127"/>
                <a:ea typeface="나눔고딕" panose="020D0604000000000000" pitchFamily="50" charset="-127"/>
                <a:cs typeface="나눔고딕"/>
              </a:rPr>
              <a:t> </a:t>
            </a:r>
            <a:r>
              <a:rPr lang="en-US" altLang="ko-KR" sz="800" dirty="0">
                <a:latin typeface="나눔고딕" panose="020D0604000000000000" pitchFamily="50" charset="-127"/>
                <a:ea typeface="나눔고딕" panose="020D0604000000000000" pitchFamily="50" charset="-127"/>
                <a:cs typeface="나눔고딕"/>
              </a:rPr>
              <a:t>:</a:t>
            </a:r>
            <a:r>
              <a:rPr lang="ko-KR" altLang="en-US" sz="800" spc="-25" dirty="0">
                <a:latin typeface="나눔고딕" panose="020D0604000000000000" pitchFamily="50" charset="-127"/>
                <a:ea typeface="나눔고딕" panose="020D0604000000000000" pitchFamily="50" charset="-127"/>
                <a:cs typeface="나눔고딕"/>
              </a:rPr>
              <a:t> </a:t>
            </a:r>
            <a:r>
              <a:rPr lang="en-US" altLang="ko-KR" sz="800" dirty="0">
                <a:latin typeface="나눔고딕" panose="020D0604000000000000" pitchFamily="50" charset="-127"/>
                <a:ea typeface="나눔고딕" panose="020D0604000000000000" pitchFamily="50" charset="-127"/>
                <a:cs typeface="나눔고딕"/>
              </a:rPr>
              <a:t>3</a:t>
            </a:r>
            <a:r>
              <a:rPr lang="ko-KR" altLang="en-US" sz="800" dirty="0">
                <a:latin typeface="나눔고딕" panose="020D0604000000000000" pitchFamily="50" charset="-127"/>
                <a:ea typeface="나눔고딕" panose="020D0604000000000000" pitchFamily="50" charset="-127"/>
                <a:cs typeface="나눔고딕"/>
              </a:rPr>
              <a:t>개월</a:t>
            </a:r>
            <a:r>
              <a:rPr lang="ko-KR" altLang="en-US" sz="800" spc="-35" dirty="0">
                <a:latin typeface="나눔고딕" panose="020D0604000000000000" pitchFamily="50" charset="-127"/>
                <a:ea typeface="나눔고딕" panose="020D0604000000000000" pitchFamily="50" charset="-127"/>
                <a:cs typeface="나눔고딕"/>
              </a:rPr>
              <a:t> </a:t>
            </a:r>
            <a:r>
              <a:rPr lang="en-US" altLang="ko-KR" sz="800" spc="-5" dirty="0">
                <a:latin typeface="나눔고딕" panose="020D0604000000000000" pitchFamily="50" charset="-127"/>
                <a:ea typeface="나눔고딕" panose="020D0604000000000000" pitchFamily="50" charset="-127"/>
                <a:cs typeface="나눔고딕"/>
              </a:rPr>
              <a:t>(</a:t>
            </a:r>
            <a:r>
              <a:rPr lang="ko-KR" altLang="en-US" sz="800" dirty="0">
                <a:latin typeface="나눔고딕" panose="020D0604000000000000" pitchFamily="50" charset="-127"/>
                <a:ea typeface="나눔고딕" panose="020D0604000000000000" pitchFamily="50" charset="-127"/>
                <a:cs typeface="나눔고딕"/>
              </a:rPr>
              <a:t>전략</a:t>
            </a:r>
            <a:r>
              <a:rPr lang="ko-KR" altLang="en-US" sz="800" spc="-35" dirty="0">
                <a:latin typeface="나눔고딕" panose="020D0604000000000000" pitchFamily="50" charset="-127"/>
                <a:ea typeface="나눔고딕" panose="020D0604000000000000" pitchFamily="50" charset="-127"/>
                <a:cs typeface="나눔고딕"/>
              </a:rPr>
              <a:t> </a:t>
            </a:r>
            <a:r>
              <a:rPr lang="ko-KR" altLang="en-US" sz="800" dirty="0">
                <a:latin typeface="나눔고딕" panose="020D0604000000000000" pitchFamily="50" charset="-127"/>
                <a:ea typeface="나눔고딕" panose="020D0604000000000000" pitchFamily="50" charset="-127"/>
                <a:cs typeface="나눔고딕"/>
              </a:rPr>
              <a:t>컨설팅</a:t>
            </a:r>
            <a:r>
              <a:rPr lang="en-US" altLang="ko-KR" sz="800" dirty="0">
                <a:latin typeface="나눔고딕" panose="020D0604000000000000" pitchFamily="50" charset="-127"/>
                <a:ea typeface="나눔고딕" panose="020D0604000000000000" pitchFamily="50" charset="-127"/>
                <a:cs typeface="나눔고딕"/>
              </a:rPr>
              <a:t>)</a:t>
            </a:r>
          </a:p>
          <a:p>
            <a:pPr marL="477520" lvl="1" indent="-66040">
              <a:lnSpc>
                <a:spcPct val="100000"/>
              </a:lnSpc>
              <a:spcBef>
                <a:spcPts val="505"/>
              </a:spcBef>
              <a:buChar char="-"/>
              <a:tabLst>
                <a:tab pos="478155" algn="l"/>
              </a:tabLst>
            </a:pPr>
            <a:endParaRPr lang="en-US" altLang="ko-KR" sz="800" spc="5" dirty="0">
              <a:latin typeface="나눔고딕" panose="020D0604000000000000" pitchFamily="50" charset="-127"/>
              <a:ea typeface="나눔고딕" panose="020D0604000000000000" pitchFamily="50" charset="-127"/>
              <a:cs typeface="나눔고딕"/>
            </a:endParaRPr>
          </a:p>
          <a:p>
            <a:pPr marL="477520" lvl="1" indent="-66040">
              <a:lnSpc>
                <a:spcPct val="100000"/>
              </a:lnSpc>
              <a:spcBef>
                <a:spcPts val="505"/>
              </a:spcBef>
              <a:buChar char="-"/>
              <a:tabLst>
                <a:tab pos="478155" algn="l"/>
              </a:tabLst>
            </a:pPr>
            <a:endParaRPr lang="en-US" altLang="ko-KR" sz="800" spc="5" dirty="0">
              <a:latin typeface="나눔고딕" panose="020D0604000000000000" pitchFamily="50" charset="-127"/>
              <a:ea typeface="나눔고딕" panose="020D0604000000000000" pitchFamily="50" charset="-127"/>
              <a:cs typeface="나눔고딕"/>
            </a:endParaRPr>
          </a:p>
          <a:p>
            <a:pPr marL="184785" indent="-172720">
              <a:lnSpc>
                <a:spcPct val="100000"/>
              </a:lnSpc>
              <a:spcBef>
                <a:spcPts val="505"/>
              </a:spcBef>
              <a:buFont typeface="Arial"/>
              <a:buChar char="•"/>
              <a:tabLst>
                <a:tab pos="184785" algn="l"/>
                <a:tab pos="185420" algn="l"/>
              </a:tabLst>
            </a:pPr>
            <a:r>
              <a:rPr lang="en-US" altLang="ko-KR" sz="800" spc="5" dirty="0">
                <a:latin typeface="나눔고딕" panose="020D0604000000000000" pitchFamily="50" charset="-127"/>
                <a:ea typeface="나눔고딕" panose="020D0604000000000000" pitchFamily="50" charset="-127"/>
                <a:cs typeface="나눔고딕"/>
              </a:rPr>
              <a:t>201</a:t>
            </a:r>
            <a:r>
              <a:rPr lang="en-US" altLang="ko-KR" sz="800" dirty="0">
                <a:latin typeface="나눔고딕" panose="020D0604000000000000" pitchFamily="50" charset="-127"/>
                <a:ea typeface="나눔고딕" panose="020D0604000000000000" pitchFamily="50" charset="-127"/>
                <a:cs typeface="나눔고딕"/>
              </a:rPr>
              <a:t>3</a:t>
            </a:r>
            <a:r>
              <a:rPr lang="ko-KR" altLang="en-US" sz="800" spc="-45" dirty="0">
                <a:latin typeface="나눔고딕" panose="020D0604000000000000" pitchFamily="50" charset="-127"/>
                <a:ea typeface="나눔고딕" panose="020D0604000000000000" pitchFamily="50" charset="-127"/>
                <a:cs typeface="나눔고딕"/>
              </a:rPr>
              <a:t> </a:t>
            </a:r>
            <a:r>
              <a:rPr lang="ko-KR" altLang="en-US" sz="800" dirty="0" err="1">
                <a:latin typeface="나눔고딕" panose="020D0604000000000000" pitchFamily="50" charset="-127"/>
                <a:ea typeface="나눔고딕" panose="020D0604000000000000" pitchFamily="50" charset="-127"/>
                <a:cs typeface="나눔고딕"/>
              </a:rPr>
              <a:t>키즈앤키즈</a:t>
            </a:r>
            <a:r>
              <a:rPr lang="ko-KR" altLang="en-US" sz="800" spc="-70" dirty="0">
                <a:latin typeface="나눔고딕" panose="020D0604000000000000" pitchFamily="50" charset="-127"/>
                <a:ea typeface="나눔고딕" panose="020D0604000000000000" pitchFamily="50" charset="-127"/>
                <a:cs typeface="나눔고딕"/>
              </a:rPr>
              <a:t> </a:t>
            </a:r>
            <a:r>
              <a:rPr lang="en-US" altLang="ko-KR" sz="800" dirty="0">
                <a:latin typeface="나눔고딕" panose="020D0604000000000000" pitchFamily="50" charset="-127"/>
                <a:ea typeface="나눔고딕" panose="020D0604000000000000" pitchFamily="50" charset="-127"/>
                <a:cs typeface="나눔고딕"/>
              </a:rPr>
              <a:t>/</a:t>
            </a:r>
            <a:r>
              <a:rPr lang="ko-KR" altLang="en-US" sz="800" spc="-10" dirty="0">
                <a:latin typeface="나눔고딕" panose="020D0604000000000000" pitchFamily="50" charset="-127"/>
                <a:ea typeface="나눔고딕" panose="020D0604000000000000" pitchFamily="50" charset="-127"/>
                <a:cs typeface="나눔고딕"/>
              </a:rPr>
              <a:t> </a:t>
            </a:r>
            <a:r>
              <a:rPr lang="ko-KR" altLang="en-US" sz="800" dirty="0" err="1">
                <a:latin typeface="나눔고딕" panose="020D0604000000000000" pitchFamily="50" charset="-127"/>
                <a:ea typeface="나눔고딕" panose="020D0604000000000000" pitchFamily="50" charset="-127"/>
                <a:cs typeface="나눔고딕"/>
              </a:rPr>
              <a:t>엔타스외식그룹</a:t>
            </a:r>
            <a:r>
              <a:rPr lang="en-US" altLang="ko-KR" sz="800" spc="-5" dirty="0">
                <a:latin typeface="나눔고딕" panose="020D0604000000000000" pitchFamily="50" charset="-127"/>
                <a:ea typeface="나눔고딕" panose="020D0604000000000000" pitchFamily="50" charset="-127"/>
                <a:cs typeface="나눔고딕"/>
              </a:rPr>
              <a:t>(</a:t>
            </a:r>
            <a:r>
              <a:rPr lang="ko-KR" altLang="en-US" sz="800" spc="-15" dirty="0" err="1">
                <a:latin typeface="나눔고딕" panose="020D0604000000000000" pitchFamily="50" charset="-127"/>
                <a:ea typeface="나눔고딕" panose="020D0604000000000000" pitchFamily="50" charset="-127"/>
                <a:cs typeface="나눔고딕"/>
              </a:rPr>
              <a:t>연</a:t>
            </a:r>
            <a:r>
              <a:rPr lang="ko-KR" altLang="en-US" sz="800" dirty="0" err="1">
                <a:latin typeface="나눔고딕" panose="020D0604000000000000" pitchFamily="50" charset="-127"/>
                <a:ea typeface="나눔고딕" panose="020D0604000000000000" pitchFamily="50" charset="-127"/>
                <a:cs typeface="나눔고딕"/>
              </a:rPr>
              <a:t>매출</a:t>
            </a:r>
            <a:r>
              <a:rPr lang="ko-KR" altLang="en-US" sz="800" spc="-95" dirty="0">
                <a:latin typeface="나눔고딕" panose="020D0604000000000000" pitchFamily="50" charset="-127"/>
                <a:ea typeface="나눔고딕" panose="020D0604000000000000" pitchFamily="50" charset="-127"/>
                <a:cs typeface="나눔고딕"/>
              </a:rPr>
              <a:t> </a:t>
            </a:r>
            <a:r>
              <a:rPr lang="ko-KR" altLang="en-US" sz="800" dirty="0">
                <a:latin typeface="나눔고딕" panose="020D0604000000000000" pitchFamily="50" charset="-127"/>
                <a:ea typeface="나눔고딕" panose="020D0604000000000000" pitchFamily="50" charset="-127"/>
                <a:cs typeface="나눔고딕"/>
              </a:rPr>
              <a:t>약</a:t>
            </a:r>
            <a:r>
              <a:rPr lang="ko-KR" altLang="en-US" sz="800" spc="-20" dirty="0">
                <a:latin typeface="나눔고딕" panose="020D0604000000000000" pitchFamily="50" charset="-127"/>
                <a:ea typeface="나눔고딕" panose="020D0604000000000000" pitchFamily="50" charset="-127"/>
                <a:cs typeface="나눔고딕"/>
              </a:rPr>
              <a:t> </a:t>
            </a:r>
            <a:r>
              <a:rPr lang="en-US" altLang="ko-KR" sz="800" spc="5" dirty="0">
                <a:latin typeface="나눔고딕" panose="020D0604000000000000" pitchFamily="50" charset="-127"/>
                <a:ea typeface="나눔고딕" panose="020D0604000000000000" pitchFamily="50" charset="-127"/>
                <a:cs typeface="나눔고딕"/>
              </a:rPr>
              <a:t>4</a:t>
            </a:r>
            <a:r>
              <a:rPr lang="en-US" altLang="ko-KR" sz="800" spc="-5" dirty="0">
                <a:latin typeface="나눔고딕" panose="020D0604000000000000" pitchFamily="50" charset="-127"/>
                <a:ea typeface="나눔고딕" panose="020D0604000000000000" pitchFamily="50" charset="-127"/>
                <a:cs typeface="나눔고딕"/>
              </a:rPr>
              <a:t>,</a:t>
            </a:r>
            <a:r>
              <a:rPr lang="en-US" altLang="ko-KR" sz="800" spc="5" dirty="0">
                <a:latin typeface="나눔고딕" panose="020D0604000000000000" pitchFamily="50" charset="-127"/>
                <a:ea typeface="나눔고딕" panose="020D0604000000000000" pitchFamily="50" charset="-127"/>
                <a:cs typeface="나눔고딕"/>
              </a:rPr>
              <a:t>00</a:t>
            </a:r>
            <a:r>
              <a:rPr lang="en-US" altLang="ko-KR" sz="800" dirty="0">
                <a:latin typeface="나눔고딕" panose="020D0604000000000000" pitchFamily="50" charset="-127"/>
                <a:ea typeface="나눔고딕" panose="020D0604000000000000" pitchFamily="50" charset="-127"/>
                <a:cs typeface="나눔고딕"/>
              </a:rPr>
              <a:t>0</a:t>
            </a:r>
            <a:r>
              <a:rPr lang="ko-KR" altLang="en-US" sz="800" dirty="0">
                <a:latin typeface="나눔고딕" panose="020D0604000000000000" pitchFamily="50" charset="-127"/>
                <a:ea typeface="나눔고딕" panose="020D0604000000000000" pitchFamily="50" charset="-127"/>
                <a:cs typeface="나눔고딕"/>
              </a:rPr>
              <a:t>억</a:t>
            </a:r>
            <a:r>
              <a:rPr lang="en-US" altLang="ko-KR" sz="800" dirty="0">
                <a:latin typeface="나눔고딕" panose="020D0604000000000000" pitchFamily="50" charset="-127"/>
                <a:ea typeface="나눔고딕" panose="020D0604000000000000" pitchFamily="50" charset="-127"/>
                <a:cs typeface="나눔고딕"/>
              </a:rPr>
              <a:t>)</a:t>
            </a:r>
          </a:p>
          <a:p>
            <a:pPr marL="477520" lvl="1" indent="-66040">
              <a:lnSpc>
                <a:spcPct val="100000"/>
              </a:lnSpc>
              <a:spcBef>
                <a:spcPts val="505"/>
              </a:spcBef>
              <a:buChar char="-"/>
              <a:tabLst>
                <a:tab pos="478155" algn="l"/>
              </a:tabLst>
            </a:pPr>
            <a:r>
              <a:rPr lang="ko-KR" altLang="en-US" sz="800" dirty="0">
                <a:latin typeface="나눔고딕" panose="020D0604000000000000" pitchFamily="50" charset="-127"/>
                <a:ea typeface="나눔고딕" panose="020D0604000000000000" pitchFamily="50" charset="-127"/>
                <a:cs typeface="나눔고딕"/>
              </a:rPr>
              <a:t>프로젝트</a:t>
            </a:r>
            <a:r>
              <a:rPr lang="ko-KR" altLang="en-US" sz="800" spc="-60" dirty="0">
                <a:latin typeface="나눔고딕" panose="020D0604000000000000" pitchFamily="50" charset="-127"/>
                <a:ea typeface="나눔고딕" panose="020D0604000000000000" pitchFamily="50" charset="-127"/>
                <a:cs typeface="나눔고딕"/>
              </a:rPr>
              <a:t> </a:t>
            </a:r>
            <a:r>
              <a:rPr lang="ko-KR" altLang="en-US" sz="800" dirty="0">
                <a:latin typeface="나눔고딕" panose="020D0604000000000000" pitchFamily="50" charset="-127"/>
                <a:ea typeface="나눔고딕" panose="020D0604000000000000" pitchFamily="50" charset="-127"/>
                <a:cs typeface="나눔고딕"/>
              </a:rPr>
              <a:t>기간</a:t>
            </a:r>
            <a:r>
              <a:rPr lang="ko-KR" altLang="en-US" sz="800" spc="-35" dirty="0">
                <a:latin typeface="나눔고딕" panose="020D0604000000000000" pitchFamily="50" charset="-127"/>
                <a:ea typeface="나눔고딕" panose="020D0604000000000000" pitchFamily="50" charset="-127"/>
                <a:cs typeface="나눔고딕"/>
              </a:rPr>
              <a:t> </a:t>
            </a:r>
            <a:r>
              <a:rPr lang="en-US" altLang="ko-KR" sz="800" dirty="0">
                <a:latin typeface="나눔고딕" panose="020D0604000000000000" pitchFamily="50" charset="-127"/>
                <a:ea typeface="나눔고딕" panose="020D0604000000000000" pitchFamily="50" charset="-127"/>
                <a:cs typeface="나눔고딕"/>
              </a:rPr>
              <a:t>:</a:t>
            </a:r>
            <a:r>
              <a:rPr lang="ko-KR" altLang="en-US" sz="800" spc="-25" dirty="0">
                <a:latin typeface="나눔고딕" panose="020D0604000000000000" pitchFamily="50" charset="-127"/>
                <a:ea typeface="나눔고딕" panose="020D0604000000000000" pitchFamily="50" charset="-127"/>
                <a:cs typeface="나눔고딕"/>
              </a:rPr>
              <a:t> </a:t>
            </a:r>
            <a:r>
              <a:rPr lang="en-US" altLang="ko-KR" sz="800" dirty="0">
                <a:latin typeface="나눔고딕" panose="020D0604000000000000" pitchFamily="50" charset="-127"/>
                <a:ea typeface="나눔고딕" panose="020D0604000000000000" pitchFamily="50" charset="-127"/>
                <a:cs typeface="나눔고딕"/>
              </a:rPr>
              <a:t>3</a:t>
            </a:r>
            <a:r>
              <a:rPr lang="ko-KR" altLang="en-US" sz="800" dirty="0">
                <a:latin typeface="나눔고딕" panose="020D0604000000000000" pitchFamily="50" charset="-127"/>
                <a:ea typeface="나눔고딕" panose="020D0604000000000000" pitchFamily="50" charset="-127"/>
                <a:cs typeface="나눔고딕"/>
              </a:rPr>
              <a:t>개월</a:t>
            </a:r>
            <a:r>
              <a:rPr lang="ko-KR" altLang="en-US" sz="800" spc="-35" dirty="0">
                <a:latin typeface="나눔고딕" panose="020D0604000000000000" pitchFamily="50" charset="-127"/>
                <a:ea typeface="나눔고딕" panose="020D0604000000000000" pitchFamily="50" charset="-127"/>
                <a:cs typeface="나눔고딕"/>
              </a:rPr>
              <a:t> </a:t>
            </a:r>
            <a:r>
              <a:rPr lang="en-US" altLang="ko-KR" sz="800" spc="-5" dirty="0">
                <a:latin typeface="나눔고딕" panose="020D0604000000000000" pitchFamily="50" charset="-127"/>
                <a:ea typeface="나눔고딕" panose="020D0604000000000000" pitchFamily="50" charset="-127"/>
                <a:cs typeface="나눔고딕"/>
              </a:rPr>
              <a:t>(</a:t>
            </a:r>
            <a:r>
              <a:rPr lang="ko-KR" altLang="en-US" sz="800" dirty="0">
                <a:latin typeface="나눔고딕" panose="020D0604000000000000" pitchFamily="50" charset="-127"/>
                <a:ea typeface="나눔고딕" panose="020D0604000000000000" pitchFamily="50" charset="-127"/>
                <a:cs typeface="나눔고딕"/>
              </a:rPr>
              <a:t>전략</a:t>
            </a:r>
            <a:r>
              <a:rPr lang="ko-KR" altLang="en-US" sz="800" spc="-35" dirty="0">
                <a:latin typeface="나눔고딕" panose="020D0604000000000000" pitchFamily="50" charset="-127"/>
                <a:ea typeface="나눔고딕" panose="020D0604000000000000" pitchFamily="50" charset="-127"/>
                <a:cs typeface="나눔고딕"/>
              </a:rPr>
              <a:t> </a:t>
            </a:r>
            <a:r>
              <a:rPr lang="ko-KR" altLang="en-US" sz="800" dirty="0">
                <a:latin typeface="나눔고딕" panose="020D0604000000000000" pitchFamily="50" charset="-127"/>
                <a:ea typeface="나눔고딕" panose="020D0604000000000000" pitchFamily="50" charset="-127"/>
                <a:cs typeface="나눔고딕"/>
              </a:rPr>
              <a:t>컨설팅</a:t>
            </a:r>
            <a:r>
              <a:rPr lang="en-US" altLang="ko-KR" sz="800" dirty="0">
                <a:latin typeface="나눔고딕" panose="020D0604000000000000" pitchFamily="50" charset="-127"/>
                <a:ea typeface="나눔고딕" panose="020D0604000000000000" pitchFamily="50" charset="-127"/>
                <a:cs typeface="나눔고딕"/>
              </a:rPr>
              <a:t>)</a:t>
            </a:r>
          </a:p>
          <a:p>
            <a:pPr marL="477520" lvl="1" indent="-66040">
              <a:lnSpc>
                <a:spcPct val="100000"/>
              </a:lnSpc>
              <a:spcBef>
                <a:spcPts val="505"/>
              </a:spcBef>
              <a:buChar char="-"/>
              <a:tabLst>
                <a:tab pos="478155" algn="l"/>
              </a:tabLst>
            </a:pPr>
            <a:endParaRPr lang="en-US" altLang="ko-KR" sz="800" dirty="0">
              <a:latin typeface="나눔고딕" panose="020D0604000000000000" pitchFamily="50" charset="-127"/>
              <a:ea typeface="나눔고딕" panose="020D0604000000000000" pitchFamily="50" charset="-127"/>
              <a:cs typeface="나눔고딕"/>
            </a:endParaRPr>
          </a:p>
          <a:p>
            <a:pPr marL="477520" lvl="1" indent="-66040">
              <a:lnSpc>
                <a:spcPct val="100000"/>
              </a:lnSpc>
              <a:spcBef>
                <a:spcPts val="505"/>
              </a:spcBef>
              <a:buChar char="-"/>
              <a:tabLst>
                <a:tab pos="478155" algn="l"/>
              </a:tabLst>
            </a:pPr>
            <a:endParaRPr lang="en-US" altLang="ko-KR" sz="800" dirty="0">
              <a:latin typeface="나눔고딕" panose="020D0604000000000000" pitchFamily="50" charset="-127"/>
              <a:ea typeface="나눔고딕" panose="020D0604000000000000" pitchFamily="50" charset="-127"/>
              <a:cs typeface="나눔고딕"/>
            </a:endParaRPr>
          </a:p>
          <a:p>
            <a:pPr marL="184785" indent="-172720">
              <a:lnSpc>
                <a:spcPct val="100000"/>
              </a:lnSpc>
              <a:spcBef>
                <a:spcPts val="495"/>
              </a:spcBef>
              <a:buFont typeface="Arial"/>
              <a:buChar char="•"/>
              <a:tabLst>
                <a:tab pos="184785" algn="l"/>
                <a:tab pos="185420" algn="l"/>
              </a:tabLst>
            </a:pPr>
            <a:r>
              <a:rPr lang="en-US" altLang="ko-KR" sz="800" spc="5" dirty="0">
                <a:latin typeface="나눔고딕" panose="020D0604000000000000" pitchFamily="50" charset="-127"/>
                <a:ea typeface="나눔고딕" panose="020D0604000000000000" pitchFamily="50" charset="-127"/>
                <a:cs typeface="나눔고딕"/>
              </a:rPr>
              <a:t>201</a:t>
            </a:r>
            <a:r>
              <a:rPr lang="en-US" altLang="ko-KR" sz="800" dirty="0">
                <a:latin typeface="나눔고딕" panose="020D0604000000000000" pitchFamily="50" charset="-127"/>
                <a:ea typeface="나눔고딕" panose="020D0604000000000000" pitchFamily="50" charset="-127"/>
                <a:cs typeface="나눔고딕"/>
              </a:rPr>
              <a:t>4</a:t>
            </a:r>
            <a:r>
              <a:rPr lang="ko-KR" altLang="en-US" sz="800" spc="-60" dirty="0">
                <a:latin typeface="나눔고딕" panose="020D0604000000000000" pitchFamily="50" charset="-127"/>
                <a:ea typeface="나눔고딕" panose="020D0604000000000000" pitchFamily="50" charset="-127"/>
                <a:cs typeface="나눔고딕"/>
              </a:rPr>
              <a:t> </a:t>
            </a:r>
            <a:r>
              <a:rPr lang="ko-KR" altLang="en-US" sz="800" dirty="0" err="1">
                <a:latin typeface="나눔고딕" panose="020D0604000000000000" pitchFamily="50" charset="-127"/>
                <a:ea typeface="나눔고딕" panose="020D0604000000000000" pitchFamily="50" charset="-127"/>
                <a:cs typeface="나눔고딕"/>
              </a:rPr>
              <a:t>헌터스문</a:t>
            </a:r>
            <a:r>
              <a:rPr lang="ko-KR" altLang="en-US" sz="800" spc="-45" dirty="0">
                <a:latin typeface="나눔고딕" panose="020D0604000000000000" pitchFamily="50" charset="-127"/>
                <a:ea typeface="나눔고딕" panose="020D0604000000000000" pitchFamily="50" charset="-127"/>
                <a:cs typeface="나눔고딕"/>
              </a:rPr>
              <a:t> </a:t>
            </a:r>
            <a:r>
              <a:rPr lang="en-US" altLang="ko-KR" sz="800" dirty="0">
                <a:latin typeface="나눔고딕" panose="020D0604000000000000" pitchFamily="50" charset="-127"/>
                <a:ea typeface="나눔고딕" panose="020D0604000000000000" pitchFamily="50" charset="-127"/>
                <a:cs typeface="나눔고딕"/>
              </a:rPr>
              <a:t>/</a:t>
            </a:r>
            <a:r>
              <a:rPr lang="ko-KR" altLang="en-US" sz="800" spc="-25" dirty="0">
                <a:latin typeface="나눔고딕" panose="020D0604000000000000" pitchFamily="50" charset="-127"/>
                <a:ea typeface="나눔고딕" panose="020D0604000000000000" pitchFamily="50" charset="-127"/>
                <a:cs typeface="나눔고딕"/>
              </a:rPr>
              <a:t> </a:t>
            </a:r>
            <a:r>
              <a:rPr lang="ko-KR" altLang="en-US" sz="800" dirty="0" err="1">
                <a:latin typeface="나눔고딕" panose="020D0604000000000000" pitchFamily="50" charset="-127"/>
                <a:ea typeface="나눔고딕" panose="020D0604000000000000" pitchFamily="50" charset="-127"/>
                <a:cs typeface="나눔고딕"/>
              </a:rPr>
              <a:t>농협목우촌</a:t>
            </a:r>
            <a:endParaRPr lang="ko-KR" altLang="en-US" sz="800" dirty="0">
              <a:latin typeface="나눔고딕" panose="020D0604000000000000" pitchFamily="50" charset="-127"/>
              <a:ea typeface="나눔고딕" panose="020D0604000000000000" pitchFamily="50" charset="-127"/>
              <a:cs typeface="나눔고딕"/>
            </a:endParaRPr>
          </a:p>
          <a:p>
            <a:pPr marL="477520" lvl="1" indent="-66040">
              <a:lnSpc>
                <a:spcPct val="100000"/>
              </a:lnSpc>
              <a:spcBef>
                <a:spcPts val="500"/>
              </a:spcBef>
              <a:buChar char="-"/>
              <a:tabLst>
                <a:tab pos="478155" algn="l"/>
              </a:tabLst>
            </a:pPr>
            <a:r>
              <a:rPr lang="ko-KR" altLang="en-US" sz="800" dirty="0">
                <a:latin typeface="나눔고딕" panose="020D0604000000000000" pitchFamily="50" charset="-127"/>
                <a:ea typeface="나눔고딕" panose="020D0604000000000000" pitchFamily="50" charset="-127"/>
                <a:cs typeface="나눔고딕"/>
              </a:rPr>
              <a:t>프로젝트</a:t>
            </a:r>
            <a:r>
              <a:rPr lang="ko-KR" altLang="en-US" sz="800" spc="-60" dirty="0">
                <a:latin typeface="나눔고딕" panose="020D0604000000000000" pitchFamily="50" charset="-127"/>
                <a:ea typeface="나눔고딕" panose="020D0604000000000000" pitchFamily="50" charset="-127"/>
                <a:cs typeface="나눔고딕"/>
              </a:rPr>
              <a:t> </a:t>
            </a:r>
            <a:r>
              <a:rPr lang="ko-KR" altLang="en-US" sz="800" dirty="0">
                <a:latin typeface="나눔고딕" panose="020D0604000000000000" pitchFamily="50" charset="-127"/>
                <a:ea typeface="나눔고딕" panose="020D0604000000000000" pitchFamily="50" charset="-127"/>
                <a:cs typeface="나눔고딕"/>
              </a:rPr>
              <a:t>기간</a:t>
            </a:r>
            <a:r>
              <a:rPr lang="ko-KR" altLang="en-US" sz="800" spc="-35" dirty="0">
                <a:latin typeface="나눔고딕" panose="020D0604000000000000" pitchFamily="50" charset="-127"/>
                <a:ea typeface="나눔고딕" panose="020D0604000000000000" pitchFamily="50" charset="-127"/>
                <a:cs typeface="나눔고딕"/>
              </a:rPr>
              <a:t> </a:t>
            </a:r>
            <a:r>
              <a:rPr lang="en-US" altLang="ko-KR" sz="800" dirty="0">
                <a:latin typeface="나눔고딕" panose="020D0604000000000000" pitchFamily="50" charset="-127"/>
                <a:ea typeface="나눔고딕" panose="020D0604000000000000" pitchFamily="50" charset="-127"/>
                <a:cs typeface="나눔고딕"/>
              </a:rPr>
              <a:t>:</a:t>
            </a:r>
            <a:r>
              <a:rPr lang="ko-KR" altLang="en-US" sz="800" spc="-25" dirty="0">
                <a:latin typeface="나눔고딕" panose="020D0604000000000000" pitchFamily="50" charset="-127"/>
                <a:ea typeface="나눔고딕" panose="020D0604000000000000" pitchFamily="50" charset="-127"/>
                <a:cs typeface="나눔고딕"/>
              </a:rPr>
              <a:t> </a:t>
            </a:r>
            <a:r>
              <a:rPr lang="en-US" altLang="ko-KR" sz="800" dirty="0">
                <a:latin typeface="나눔고딕" panose="020D0604000000000000" pitchFamily="50" charset="-127"/>
                <a:ea typeface="나눔고딕" panose="020D0604000000000000" pitchFamily="50" charset="-127"/>
                <a:cs typeface="나눔고딕"/>
              </a:rPr>
              <a:t>3</a:t>
            </a:r>
            <a:r>
              <a:rPr lang="ko-KR" altLang="en-US" sz="800" dirty="0">
                <a:latin typeface="나눔고딕" panose="020D0604000000000000" pitchFamily="50" charset="-127"/>
                <a:ea typeface="나눔고딕" panose="020D0604000000000000" pitchFamily="50" charset="-127"/>
                <a:cs typeface="나눔고딕"/>
              </a:rPr>
              <a:t>개월</a:t>
            </a:r>
            <a:r>
              <a:rPr lang="ko-KR" altLang="en-US" sz="800" spc="-35" dirty="0">
                <a:latin typeface="나눔고딕" panose="020D0604000000000000" pitchFamily="50" charset="-127"/>
                <a:ea typeface="나눔고딕" panose="020D0604000000000000" pitchFamily="50" charset="-127"/>
                <a:cs typeface="나눔고딕"/>
              </a:rPr>
              <a:t> </a:t>
            </a:r>
            <a:r>
              <a:rPr lang="en-US" altLang="ko-KR" sz="800" spc="-5" dirty="0">
                <a:latin typeface="나눔고딕" panose="020D0604000000000000" pitchFamily="50" charset="-127"/>
                <a:ea typeface="나눔고딕" panose="020D0604000000000000" pitchFamily="50" charset="-127"/>
                <a:cs typeface="나눔고딕"/>
              </a:rPr>
              <a:t>(</a:t>
            </a:r>
            <a:r>
              <a:rPr lang="ko-KR" altLang="en-US" sz="800" dirty="0">
                <a:latin typeface="나눔고딕" panose="020D0604000000000000" pitchFamily="50" charset="-127"/>
                <a:ea typeface="나눔고딕" panose="020D0604000000000000" pitchFamily="50" charset="-127"/>
                <a:cs typeface="나눔고딕"/>
              </a:rPr>
              <a:t>전략</a:t>
            </a:r>
            <a:r>
              <a:rPr lang="ko-KR" altLang="en-US" sz="800" spc="-35" dirty="0">
                <a:latin typeface="나눔고딕" panose="020D0604000000000000" pitchFamily="50" charset="-127"/>
                <a:ea typeface="나눔고딕" panose="020D0604000000000000" pitchFamily="50" charset="-127"/>
                <a:cs typeface="나눔고딕"/>
              </a:rPr>
              <a:t> </a:t>
            </a:r>
            <a:r>
              <a:rPr lang="ko-KR" altLang="en-US" sz="800" dirty="0">
                <a:latin typeface="나눔고딕" panose="020D0604000000000000" pitchFamily="50" charset="-127"/>
                <a:ea typeface="나눔고딕" panose="020D0604000000000000" pitchFamily="50" charset="-127"/>
                <a:cs typeface="나눔고딕"/>
              </a:rPr>
              <a:t>컨설팅</a:t>
            </a:r>
            <a:r>
              <a:rPr lang="en-US" altLang="ko-KR" sz="800" dirty="0">
                <a:latin typeface="나눔고딕" panose="020D0604000000000000" pitchFamily="50" charset="-127"/>
                <a:ea typeface="나눔고딕" panose="020D0604000000000000" pitchFamily="50" charset="-127"/>
                <a:cs typeface="나눔고딕"/>
              </a:rPr>
              <a:t>)</a:t>
            </a:r>
          </a:p>
          <a:p>
            <a:pPr marL="477520" lvl="1" indent="-66040">
              <a:lnSpc>
                <a:spcPct val="100000"/>
              </a:lnSpc>
              <a:spcBef>
                <a:spcPts val="500"/>
              </a:spcBef>
              <a:buChar char="-"/>
              <a:tabLst>
                <a:tab pos="478155" algn="l"/>
              </a:tabLst>
            </a:pPr>
            <a:endParaRPr lang="en-US" altLang="ko-KR" sz="800" dirty="0">
              <a:latin typeface="나눔고딕" panose="020D0604000000000000" pitchFamily="50" charset="-127"/>
              <a:ea typeface="나눔고딕" panose="020D0604000000000000" pitchFamily="50" charset="-127"/>
              <a:cs typeface="나눔고딕"/>
            </a:endParaRPr>
          </a:p>
          <a:p>
            <a:pPr marL="477520" lvl="1" indent="-66040">
              <a:lnSpc>
                <a:spcPct val="100000"/>
              </a:lnSpc>
              <a:spcBef>
                <a:spcPts val="500"/>
              </a:spcBef>
              <a:buChar char="-"/>
              <a:tabLst>
                <a:tab pos="478155" algn="l"/>
              </a:tabLst>
            </a:pPr>
            <a:endParaRPr lang="en-US" altLang="ko-KR" sz="800" dirty="0">
              <a:latin typeface="나눔고딕" panose="020D0604000000000000" pitchFamily="50" charset="-127"/>
              <a:ea typeface="나눔고딕" panose="020D0604000000000000" pitchFamily="50" charset="-127"/>
              <a:cs typeface="나눔고딕"/>
            </a:endParaRPr>
          </a:p>
          <a:p>
            <a:pPr marL="184785" indent="-172720">
              <a:lnSpc>
                <a:spcPct val="100000"/>
              </a:lnSpc>
              <a:spcBef>
                <a:spcPts val="505"/>
              </a:spcBef>
              <a:buFont typeface="Arial"/>
              <a:buChar char="•"/>
              <a:tabLst>
                <a:tab pos="184785" algn="l"/>
                <a:tab pos="185420" algn="l"/>
              </a:tabLst>
            </a:pPr>
            <a:r>
              <a:rPr lang="en-US" altLang="ko-KR" sz="800" spc="5" dirty="0">
                <a:latin typeface="나눔고딕" panose="020D0604000000000000" pitchFamily="50" charset="-127"/>
                <a:ea typeface="나눔고딕" panose="020D0604000000000000" pitchFamily="50" charset="-127"/>
                <a:cs typeface="나눔고딕"/>
              </a:rPr>
              <a:t>201</a:t>
            </a:r>
            <a:r>
              <a:rPr lang="en-US" altLang="ko-KR" sz="800" dirty="0">
                <a:latin typeface="나눔고딕" panose="020D0604000000000000" pitchFamily="50" charset="-127"/>
                <a:ea typeface="나눔고딕" panose="020D0604000000000000" pitchFamily="50" charset="-127"/>
                <a:cs typeface="나눔고딕"/>
              </a:rPr>
              <a:t>6</a:t>
            </a:r>
            <a:r>
              <a:rPr lang="ko-KR" altLang="en-US" sz="800" spc="-45" dirty="0">
                <a:latin typeface="나눔고딕" panose="020D0604000000000000" pitchFamily="50" charset="-127"/>
                <a:ea typeface="나눔고딕" panose="020D0604000000000000" pitchFamily="50" charset="-127"/>
                <a:cs typeface="나눔고딕"/>
              </a:rPr>
              <a:t> </a:t>
            </a:r>
            <a:r>
              <a:rPr lang="ko-KR" altLang="en-US" sz="800" dirty="0" err="1">
                <a:latin typeface="나눔고딕" panose="020D0604000000000000" pitchFamily="50" charset="-127"/>
                <a:ea typeface="나눔고딕" panose="020D0604000000000000" pitchFamily="50" charset="-127"/>
                <a:cs typeface="나눔고딕"/>
              </a:rPr>
              <a:t>식자재왕도매</a:t>
            </a:r>
            <a:r>
              <a:rPr lang="ko-KR" altLang="en-US" sz="800" spc="-15" dirty="0" err="1">
                <a:latin typeface="나눔고딕" panose="020D0604000000000000" pitchFamily="50" charset="-127"/>
                <a:ea typeface="나눔고딕" panose="020D0604000000000000" pitchFamily="50" charset="-127"/>
                <a:cs typeface="나눔고딕"/>
              </a:rPr>
              <a:t>마</a:t>
            </a:r>
            <a:r>
              <a:rPr lang="ko-KR" altLang="en-US" sz="800" dirty="0" err="1">
                <a:latin typeface="나눔고딕" panose="020D0604000000000000" pitchFamily="50" charset="-127"/>
                <a:ea typeface="나눔고딕" panose="020D0604000000000000" pitchFamily="50" charset="-127"/>
                <a:cs typeface="나눔고딕"/>
              </a:rPr>
              <a:t>트</a:t>
            </a:r>
            <a:r>
              <a:rPr lang="ko-KR" altLang="en-US" sz="800" spc="-95" dirty="0">
                <a:latin typeface="나눔고딕" panose="020D0604000000000000" pitchFamily="50" charset="-127"/>
                <a:ea typeface="나눔고딕" panose="020D0604000000000000" pitchFamily="50" charset="-127"/>
                <a:cs typeface="나눔고딕"/>
              </a:rPr>
              <a:t> </a:t>
            </a:r>
            <a:r>
              <a:rPr lang="en-US" altLang="ko-KR" sz="800" dirty="0">
                <a:latin typeface="나눔고딕" panose="020D0604000000000000" pitchFamily="50" charset="-127"/>
                <a:ea typeface="나눔고딕" panose="020D0604000000000000" pitchFamily="50" charset="-127"/>
                <a:cs typeface="나눔고딕"/>
              </a:rPr>
              <a:t>/ </a:t>
            </a:r>
            <a:r>
              <a:rPr lang="ko-KR" altLang="en-US" sz="800" dirty="0" err="1">
                <a:latin typeface="나눔고딕" panose="020D0604000000000000" pitchFamily="50" charset="-127"/>
                <a:ea typeface="나눔고딕" panose="020D0604000000000000" pitchFamily="50" charset="-127"/>
                <a:cs typeface="나눔고딕"/>
              </a:rPr>
              <a:t>윈플러스</a:t>
            </a:r>
            <a:r>
              <a:rPr lang="en-US" altLang="ko-KR" sz="800" spc="-5" dirty="0">
                <a:latin typeface="나눔고딕" panose="020D0604000000000000" pitchFamily="50" charset="-127"/>
                <a:ea typeface="나눔고딕" panose="020D0604000000000000" pitchFamily="50" charset="-127"/>
                <a:cs typeface="나눔고딕"/>
              </a:rPr>
              <a:t>(</a:t>
            </a:r>
            <a:r>
              <a:rPr lang="ko-KR" altLang="en-US" sz="800" dirty="0">
                <a:latin typeface="나눔고딕" panose="020D0604000000000000" pitchFamily="50" charset="-127"/>
                <a:ea typeface="나눔고딕" panose="020D0604000000000000" pitchFamily="50" charset="-127"/>
                <a:cs typeface="나눔고딕"/>
              </a:rPr>
              <a:t>코스</a:t>
            </a:r>
            <a:r>
              <a:rPr lang="ko-KR" altLang="en-US" sz="800" spc="-15" dirty="0">
                <a:latin typeface="나눔고딕" panose="020D0604000000000000" pitchFamily="50" charset="-127"/>
                <a:ea typeface="나눔고딕" panose="020D0604000000000000" pitchFamily="50" charset="-127"/>
                <a:cs typeface="나눔고딕"/>
              </a:rPr>
              <a:t>닥</a:t>
            </a:r>
            <a:r>
              <a:rPr lang="ko-KR" altLang="en-US" sz="800" dirty="0">
                <a:latin typeface="나눔고딕" panose="020D0604000000000000" pitchFamily="50" charset="-127"/>
                <a:ea typeface="나눔고딕" panose="020D0604000000000000" pitchFamily="50" charset="-127"/>
                <a:cs typeface="나눔고딕"/>
              </a:rPr>
              <a:t>상장</a:t>
            </a:r>
            <a:r>
              <a:rPr lang="ko-KR" altLang="en-US" sz="800" spc="-90" dirty="0">
                <a:latin typeface="나눔고딕" panose="020D0604000000000000" pitchFamily="50" charset="-127"/>
                <a:ea typeface="나눔고딕" panose="020D0604000000000000" pitchFamily="50" charset="-127"/>
                <a:cs typeface="나눔고딕"/>
              </a:rPr>
              <a:t> </a:t>
            </a:r>
            <a:r>
              <a:rPr lang="ko-KR" altLang="en-US" sz="800" dirty="0" err="1">
                <a:latin typeface="나눔고딕" panose="020D0604000000000000" pitchFamily="50" charset="-127"/>
                <a:ea typeface="나눔고딕" panose="020D0604000000000000" pitchFamily="50" charset="-127"/>
                <a:cs typeface="나눔고딕"/>
              </a:rPr>
              <a:t>예정사</a:t>
            </a:r>
            <a:r>
              <a:rPr lang="en-US" altLang="ko-KR" sz="800" dirty="0">
                <a:latin typeface="나눔고딕" panose="020D0604000000000000" pitchFamily="50" charset="-127"/>
                <a:ea typeface="나눔고딕" panose="020D0604000000000000" pitchFamily="50" charset="-127"/>
                <a:cs typeface="나눔고딕"/>
              </a:rPr>
              <a:t>)</a:t>
            </a:r>
          </a:p>
          <a:p>
            <a:pPr marL="477520" lvl="1" indent="-66040">
              <a:lnSpc>
                <a:spcPct val="100000"/>
              </a:lnSpc>
              <a:spcBef>
                <a:spcPts val="495"/>
              </a:spcBef>
              <a:buChar char="-"/>
              <a:tabLst>
                <a:tab pos="478155" algn="l"/>
              </a:tabLst>
            </a:pPr>
            <a:r>
              <a:rPr lang="ko-KR" altLang="en-US" sz="800" dirty="0">
                <a:latin typeface="나눔고딕" panose="020D0604000000000000" pitchFamily="50" charset="-127"/>
                <a:ea typeface="나눔고딕" panose="020D0604000000000000" pitchFamily="50" charset="-127"/>
                <a:cs typeface="나눔고딕"/>
              </a:rPr>
              <a:t>프로젝트</a:t>
            </a:r>
            <a:r>
              <a:rPr lang="ko-KR" altLang="en-US" sz="800" spc="-60" dirty="0">
                <a:latin typeface="나눔고딕" panose="020D0604000000000000" pitchFamily="50" charset="-127"/>
                <a:ea typeface="나눔고딕" panose="020D0604000000000000" pitchFamily="50" charset="-127"/>
                <a:cs typeface="나눔고딕"/>
              </a:rPr>
              <a:t> </a:t>
            </a:r>
            <a:r>
              <a:rPr lang="ko-KR" altLang="en-US" sz="800" dirty="0">
                <a:latin typeface="나눔고딕" panose="020D0604000000000000" pitchFamily="50" charset="-127"/>
                <a:ea typeface="나눔고딕" panose="020D0604000000000000" pitchFamily="50" charset="-127"/>
                <a:cs typeface="나눔고딕"/>
              </a:rPr>
              <a:t>기간</a:t>
            </a:r>
            <a:r>
              <a:rPr lang="ko-KR" altLang="en-US" sz="800" spc="-35" dirty="0">
                <a:latin typeface="나눔고딕" panose="020D0604000000000000" pitchFamily="50" charset="-127"/>
                <a:ea typeface="나눔고딕" panose="020D0604000000000000" pitchFamily="50" charset="-127"/>
                <a:cs typeface="나눔고딕"/>
              </a:rPr>
              <a:t> </a:t>
            </a:r>
            <a:r>
              <a:rPr lang="en-US" altLang="ko-KR" sz="800" dirty="0">
                <a:latin typeface="나눔고딕" panose="020D0604000000000000" pitchFamily="50" charset="-127"/>
                <a:ea typeface="나눔고딕" panose="020D0604000000000000" pitchFamily="50" charset="-127"/>
                <a:cs typeface="나눔고딕"/>
              </a:rPr>
              <a:t>:</a:t>
            </a:r>
            <a:r>
              <a:rPr lang="ko-KR" altLang="en-US" sz="800" spc="-25" dirty="0">
                <a:latin typeface="나눔고딕" panose="020D0604000000000000" pitchFamily="50" charset="-127"/>
                <a:ea typeface="나눔고딕" panose="020D0604000000000000" pitchFamily="50" charset="-127"/>
                <a:cs typeface="나눔고딕"/>
              </a:rPr>
              <a:t> </a:t>
            </a:r>
            <a:r>
              <a:rPr lang="en-US" altLang="ko-KR" sz="800" dirty="0">
                <a:latin typeface="나눔고딕" panose="020D0604000000000000" pitchFamily="50" charset="-127"/>
                <a:ea typeface="나눔고딕" panose="020D0604000000000000" pitchFamily="50" charset="-127"/>
                <a:cs typeface="나눔고딕"/>
              </a:rPr>
              <a:t>3</a:t>
            </a:r>
            <a:r>
              <a:rPr lang="ko-KR" altLang="en-US" sz="800" dirty="0">
                <a:latin typeface="나눔고딕" panose="020D0604000000000000" pitchFamily="50" charset="-127"/>
                <a:ea typeface="나눔고딕" panose="020D0604000000000000" pitchFamily="50" charset="-127"/>
                <a:cs typeface="나눔고딕"/>
              </a:rPr>
              <a:t>개월</a:t>
            </a:r>
            <a:r>
              <a:rPr lang="ko-KR" altLang="en-US" sz="800" spc="-35" dirty="0">
                <a:latin typeface="나눔고딕" panose="020D0604000000000000" pitchFamily="50" charset="-127"/>
                <a:ea typeface="나눔고딕" panose="020D0604000000000000" pitchFamily="50" charset="-127"/>
                <a:cs typeface="나눔고딕"/>
              </a:rPr>
              <a:t> </a:t>
            </a:r>
            <a:r>
              <a:rPr lang="en-US" altLang="ko-KR" sz="800" spc="-5" dirty="0">
                <a:latin typeface="나눔고딕" panose="020D0604000000000000" pitchFamily="50" charset="-127"/>
                <a:ea typeface="나눔고딕" panose="020D0604000000000000" pitchFamily="50" charset="-127"/>
                <a:cs typeface="나눔고딕"/>
              </a:rPr>
              <a:t>(</a:t>
            </a:r>
            <a:r>
              <a:rPr lang="ko-KR" altLang="en-US" sz="800" dirty="0">
                <a:latin typeface="나눔고딕" panose="020D0604000000000000" pitchFamily="50" charset="-127"/>
                <a:ea typeface="나눔고딕" panose="020D0604000000000000" pitchFamily="50" charset="-127"/>
                <a:cs typeface="나눔고딕"/>
              </a:rPr>
              <a:t>전략</a:t>
            </a:r>
            <a:r>
              <a:rPr lang="ko-KR" altLang="en-US" sz="800" spc="-35" dirty="0">
                <a:latin typeface="나눔고딕" panose="020D0604000000000000" pitchFamily="50" charset="-127"/>
                <a:ea typeface="나눔고딕" panose="020D0604000000000000" pitchFamily="50" charset="-127"/>
                <a:cs typeface="나눔고딕"/>
              </a:rPr>
              <a:t> </a:t>
            </a:r>
            <a:r>
              <a:rPr lang="ko-KR" altLang="en-US" sz="800" dirty="0">
                <a:latin typeface="나눔고딕" panose="020D0604000000000000" pitchFamily="50" charset="-127"/>
                <a:ea typeface="나눔고딕" panose="020D0604000000000000" pitchFamily="50" charset="-127"/>
                <a:cs typeface="나눔고딕"/>
              </a:rPr>
              <a:t>컨설팅</a:t>
            </a:r>
            <a:r>
              <a:rPr lang="en-US" altLang="ko-KR" sz="800" dirty="0">
                <a:latin typeface="나눔고딕" panose="020D0604000000000000" pitchFamily="50" charset="-127"/>
                <a:ea typeface="나눔고딕" panose="020D0604000000000000" pitchFamily="50" charset="-127"/>
                <a:cs typeface="나눔고딕"/>
              </a:rPr>
              <a:t>)</a:t>
            </a:r>
          </a:p>
          <a:p>
            <a:pPr marL="477520" lvl="1" indent="-66040">
              <a:lnSpc>
                <a:spcPct val="100000"/>
              </a:lnSpc>
              <a:spcBef>
                <a:spcPts val="495"/>
              </a:spcBef>
              <a:buChar char="-"/>
              <a:tabLst>
                <a:tab pos="478155" algn="l"/>
              </a:tabLst>
            </a:pPr>
            <a:endParaRPr lang="en-US" altLang="ko-KR" sz="800" dirty="0">
              <a:latin typeface="나눔고딕" panose="020D0604000000000000" pitchFamily="50" charset="-127"/>
              <a:ea typeface="나눔고딕" panose="020D0604000000000000" pitchFamily="50" charset="-127"/>
              <a:cs typeface="나눔고딕"/>
            </a:endParaRPr>
          </a:p>
          <a:p>
            <a:pPr marL="477520" lvl="1" indent="-66040">
              <a:lnSpc>
                <a:spcPct val="100000"/>
              </a:lnSpc>
              <a:spcBef>
                <a:spcPts val="495"/>
              </a:spcBef>
              <a:buChar char="-"/>
              <a:tabLst>
                <a:tab pos="478155" algn="l"/>
              </a:tabLst>
            </a:pPr>
            <a:endParaRPr lang="en-US" altLang="ko-KR" sz="800" dirty="0">
              <a:latin typeface="나눔고딕" panose="020D0604000000000000" pitchFamily="50" charset="-127"/>
              <a:ea typeface="나눔고딕" panose="020D0604000000000000" pitchFamily="50" charset="-127"/>
              <a:cs typeface="나눔고딕"/>
            </a:endParaRPr>
          </a:p>
          <a:p>
            <a:pPr marL="184785" indent="-172720">
              <a:lnSpc>
                <a:spcPct val="100000"/>
              </a:lnSpc>
              <a:spcBef>
                <a:spcPts val="500"/>
              </a:spcBef>
              <a:buFont typeface="Arial"/>
              <a:buChar char="•"/>
              <a:tabLst>
                <a:tab pos="184785" algn="l"/>
                <a:tab pos="185420" algn="l"/>
              </a:tabLst>
            </a:pPr>
            <a:r>
              <a:rPr lang="en-US" altLang="ko-KR" sz="800" spc="5" dirty="0">
                <a:latin typeface="나눔고딕" panose="020D0604000000000000" pitchFamily="50" charset="-127"/>
                <a:ea typeface="나눔고딕" panose="020D0604000000000000" pitchFamily="50" charset="-127"/>
                <a:cs typeface="나눔고딕"/>
              </a:rPr>
              <a:t>201</a:t>
            </a:r>
            <a:r>
              <a:rPr lang="en-US" altLang="ko-KR" sz="800" dirty="0">
                <a:latin typeface="나눔고딕" panose="020D0604000000000000" pitchFamily="50" charset="-127"/>
                <a:ea typeface="나눔고딕" panose="020D0604000000000000" pitchFamily="50" charset="-127"/>
                <a:cs typeface="나눔고딕"/>
              </a:rPr>
              <a:t>6</a:t>
            </a:r>
            <a:r>
              <a:rPr lang="ko-KR" altLang="en-US" sz="800" spc="-45" dirty="0">
                <a:latin typeface="나눔고딕" panose="020D0604000000000000" pitchFamily="50" charset="-127"/>
                <a:ea typeface="나눔고딕" panose="020D0604000000000000" pitchFamily="50" charset="-127"/>
                <a:cs typeface="나눔고딕"/>
              </a:rPr>
              <a:t> </a:t>
            </a:r>
            <a:r>
              <a:rPr lang="ko-KR" altLang="en-US" sz="800" dirty="0" err="1">
                <a:latin typeface="나눔고딕" panose="020D0604000000000000" pitchFamily="50" charset="-127"/>
                <a:ea typeface="나눔고딕" panose="020D0604000000000000" pitchFamily="50" charset="-127"/>
                <a:cs typeface="나눔고딕"/>
              </a:rPr>
              <a:t>식자재왕도매</a:t>
            </a:r>
            <a:r>
              <a:rPr lang="ko-KR" altLang="en-US" sz="800" spc="-15" dirty="0" err="1">
                <a:latin typeface="나눔고딕" panose="020D0604000000000000" pitchFamily="50" charset="-127"/>
                <a:ea typeface="나눔고딕" panose="020D0604000000000000" pitchFamily="50" charset="-127"/>
                <a:cs typeface="나눔고딕"/>
              </a:rPr>
              <a:t>마</a:t>
            </a:r>
            <a:r>
              <a:rPr lang="ko-KR" altLang="en-US" sz="800" dirty="0" err="1">
                <a:latin typeface="나눔고딕" panose="020D0604000000000000" pitchFamily="50" charset="-127"/>
                <a:ea typeface="나눔고딕" panose="020D0604000000000000" pitchFamily="50" charset="-127"/>
                <a:cs typeface="나눔고딕"/>
              </a:rPr>
              <a:t>트</a:t>
            </a:r>
            <a:r>
              <a:rPr lang="ko-KR" altLang="en-US" sz="800" spc="-95" dirty="0">
                <a:latin typeface="나눔고딕" panose="020D0604000000000000" pitchFamily="50" charset="-127"/>
                <a:ea typeface="나눔고딕" panose="020D0604000000000000" pitchFamily="50" charset="-127"/>
                <a:cs typeface="나눔고딕"/>
              </a:rPr>
              <a:t> </a:t>
            </a:r>
            <a:r>
              <a:rPr lang="en-US" altLang="ko-KR" sz="800" dirty="0">
                <a:latin typeface="나눔고딕" panose="020D0604000000000000" pitchFamily="50" charset="-127"/>
                <a:ea typeface="나눔고딕" panose="020D0604000000000000" pitchFamily="50" charset="-127"/>
                <a:cs typeface="나눔고딕"/>
              </a:rPr>
              <a:t>/ </a:t>
            </a:r>
            <a:r>
              <a:rPr lang="ko-KR" altLang="en-US" sz="800" dirty="0" err="1">
                <a:latin typeface="나눔고딕" panose="020D0604000000000000" pitchFamily="50" charset="-127"/>
                <a:ea typeface="나눔고딕" panose="020D0604000000000000" pitchFamily="50" charset="-127"/>
                <a:cs typeface="나눔고딕"/>
              </a:rPr>
              <a:t>윈플러스</a:t>
            </a:r>
            <a:r>
              <a:rPr lang="en-US" altLang="ko-KR" sz="800" spc="-5" dirty="0">
                <a:latin typeface="나눔고딕" panose="020D0604000000000000" pitchFamily="50" charset="-127"/>
                <a:ea typeface="나눔고딕" panose="020D0604000000000000" pitchFamily="50" charset="-127"/>
                <a:cs typeface="나눔고딕"/>
              </a:rPr>
              <a:t>(</a:t>
            </a:r>
            <a:r>
              <a:rPr lang="ko-KR" altLang="en-US" sz="800" dirty="0">
                <a:latin typeface="나눔고딕" panose="020D0604000000000000" pitchFamily="50" charset="-127"/>
                <a:ea typeface="나눔고딕" panose="020D0604000000000000" pitchFamily="50" charset="-127"/>
                <a:cs typeface="나눔고딕"/>
              </a:rPr>
              <a:t>코스</a:t>
            </a:r>
            <a:r>
              <a:rPr lang="ko-KR" altLang="en-US" sz="800" spc="-15" dirty="0">
                <a:latin typeface="나눔고딕" panose="020D0604000000000000" pitchFamily="50" charset="-127"/>
                <a:ea typeface="나눔고딕" panose="020D0604000000000000" pitchFamily="50" charset="-127"/>
                <a:cs typeface="나눔고딕"/>
              </a:rPr>
              <a:t>닥</a:t>
            </a:r>
            <a:r>
              <a:rPr lang="ko-KR" altLang="en-US" sz="800" dirty="0">
                <a:latin typeface="나눔고딕" panose="020D0604000000000000" pitchFamily="50" charset="-127"/>
                <a:ea typeface="나눔고딕" panose="020D0604000000000000" pitchFamily="50" charset="-127"/>
                <a:cs typeface="나눔고딕"/>
              </a:rPr>
              <a:t>상장</a:t>
            </a:r>
            <a:r>
              <a:rPr lang="ko-KR" altLang="en-US" sz="800" spc="-90" dirty="0">
                <a:latin typeface="나눔고딕" panose="020D0604000000000000" pitchFamily="50" charset="-127"/>
                <a:ea typeface="나눔고딕" panose="020D0604000000000000" pitchFamily="50" charset="-127"/>
                <a:cs typeface="나눔고딕"/>
              </a:rPr>
              <a:t> </a:t>
            </a:r>
            <a:r>
              <a:rPr lang="ko-KR" altLang="en-US" sz="800" dirty="0" err="1">
                <a:latin typeface="나눔고딕" panose="020D0604000000000000" pitchFamily="50" charset="-127"/>
                <a:ea typeface="나눔고딕" panose="020D0604000000000000" pitchFamily="50" charset="-127"/>
                <a:cs typeface="나눔고딕"/>
              </a:rPr>
              <a:t>예정사</a:t>
            </a:r>
            <a:r>
              <a:rPr lang="en-US" altLang="ko-KR" sz="800" dirty="0">
                <a:latin typeface="나눔고딕" panose="020D0604000000000000" pitchFamily="50" charset="-127"/>
                <a:ea typeface="나눔고딕" panose="020D0604000000000000" pitchFamily="50" charset="-127"/>
                <a:cs typeface="나눔고딕"/>
              </a:rPr>
              <a:t>)</a:t>
            </a:r>
          </a:p>
          <a:p>
            <a:pPr marL="477520" lvl="1" indent="-66040">
              <a:lnSpc>
                <a:spcPct val="100000"/>
              </a:lnSpc>
              <a:spcBef>
                <a:spcPts val="509"/>
              </a:spcBef>
              <a:buChar char="-"/>
              <a:tabLst>
                <a:tab pos="478155" algn="l"/>
              </a:tabLst>
            </a:pPr>
            <a:r>
              <a:rPr lang="ko-KR" altLang="en-US" sz="800" dirty="0">
                <a:latin typeface="나눔고딕" panose="020D0604000000000000" pitchFamily="50" charset="-127"/>
                <a:ea typeface="나눔고딕" panose="020D0604000000000000" pitchFamily="50" charset="-127"/>
                <a:cs typeface="나눔고딕"/>
              </a:rPr>
              <a:t>프로젝트</a:t>
            </a:r>
            <a:r>
              <a:rPr lang="ko-KR" altLang="en-US" sz="800" spc="-60" dirty="0">
                <a:latin typeface="나눔고딕" panose="020D0604000000000000" pitchFamily="50" charset="-127"/>
                <a:ea typeface="나눔고딕" panose="020D0604000000000000" pitchFamily="50" charset="-127"/>
                <a:cs typeface="나눔고딕"/>
              </a:rPr>
              <a:t> </a:t>
            </a:r>
            <a:r>
              <a:rPr lang="ko-KR" altLang="en-US" sz="800" dirty="0">
                <a:latin typeface="나눔고딕" panose="020D0604000000000000" pitchFamily="50" charset="-127"/>
                <a:ea typeface="나눔고딕" panose="020D0604000000000000" pitchFamily="50" charset="-127"/>
                <a:cs typeface="나눔고딕"/>
              </a:rPr>
              <a:t>기간</a:t>
            </a:r>
            <a:r>
              <a:rPr lang="ko-KR" altLang="en-US" sz="800" spc="-20" dirty="0">
                <a:latin typeface="나눔고딕" panose="020D0604000000000000" pitchFamily="50" charset="-127"/>
                <a:ea typeface="나눔고딕" panose="020D0604000000000000" pitchFamily="50" charset="-127"/>
                <a:cs typeface="나눔고딕"/>
              </a:rPr>
              <a:t> </a:t>
            </a:r>
            <a:r>
              <a:rPr lang="en-US" altLang="ko-KR" sz="800" dirty="0">
                <a:latin typeface="나눔고딕" panose="020D0604000000000000" pitchFamily="50" charset="-127"/>
                <a:ea typeface="나눔고딕" panose="020D0604000000000000" pitchFamily="50" charset="-127"/>
                <a:cs typeface="나눔고딕"/>
              </a:rPr>
              <a:t>:</a:t>
            </a:r>
            <a:r>
              <a:rPr lang="ko-KR" altLang="en-US" sz="800" spc="-40" dirty="0">
                <a:latin typeface="나눔고딕" panose="020D0604000000000000" pitchFamily="50" charset="-127"/>
                <a:ea typeface="나눔고딕" panose="020D0604000000000000" pitchFamily="50" charset="-127"/>
                <a:cs typeface="나눔고딕"/>
              </a:rPr>
              <a:t> </a:t>
            </a:r>
            <a:r>
              <a:rPr lang="en-US" altLang="ko-KR" sz="800" dirty="0">
                <a:latin typeface="나눔고딕" panose="020D0604000000000000" pitchFamily="50" charset="-127"/>
                <a:ea typeface="나눔고딕" panose="020D0604000000000000" pitchFamily="50" charset="-127"/>
                <a:cs typeface="나눔고딕"/>
              </a:rPr>
              <a:t>1</a:t>
            </a:r>
            <a:r>
              <a:rPr lang="ko-KR" altLang="en-US" sz="800" dirty="0">
                <a:latin typeface="나눔고딕" panose="020D0604000000000000" pitchFamily="50" charset="-127"/>
                <a:ea typeface="나눔고딕" panose="020D0604000000000000" pitchFamily="50" charset="-127"/>
                <a:cs typeface="나눔고딕"/>
              </a:rPr>
              <a:t>개월</a:t>
            </a:r>
            <a:r>
              <a:rPr lang="ko-KR" altLang="en-US" sz="800" spc="-35" dirty="0">
                <a:latin typeface="나눔고딕" panose="020D0604000000000000" pitchFamily="50" charset="-127"/>
                <a:ea typeface="나눔고딕" panose="020D0604000000000000" pitchFamily="50" charset="-127"/>
                <a:cs typeface="나눔고딕"/>
              </a:rPr>
              <a:t> </a:t>
            </a:r>
            <a:r>
              <a:rPr lang="en-US" altLang="ko-KR" sz="800" spc="-5" dirty="0">
                <a:latin typeface="나눔고딕" panose="020D0604000000000000" pitchFamily="50" charset="-127"/>
                <a:ea typeface="나눔고딕" panose="020D0604000000000000" pitchFamily="50" charset="-127"/>
                <a:cs typeface="나눔고딕"/>
              </a:rPr>
              <a:t>(</a:t>
            </a:r>
            <a:r>
              <a:rPr lang="ko-KR" altLang="en-US" sz="800" dirty="0">
                <a:latin typeface="나눔고딕" panose="020D0604000000000000" pitchFamily="50" charset="-127"/>
                <a:ea typeface="나눔고딕" panose="020D0604000000000000" pitchFamily="50" charset="-127"/>
                <a:cs typeface="나눔고딕"/>
              </a:rPr>
              <a:t>상권분석</a:t>
            </a:r>
            <a:r>
              <a:rPr lang="ko-KR" altLang="en-US" sz="800" spc="-60" dirty="0">
                <a:latin typeface="나눔고딕" panose="020D0604000000000000" pitchFamily="50" charset="-127"/>
                <a:ea typeface="나눔고딕" panose="020D0604000000000000" pitchFamily="50" charset="-127"/>
                <a:cs typeface="나눔고딕"/>
              </a:rPr>
              <a:t> </a:t>
            </a:r>
            <a:r>
              <a:rPr lang="ko-KR" altLang="en-US" sz="800" dirty="0">
                <a:latin typeface="나눔고딕" panose="020D0604000000000000" pitchFamily="50" charset="-127"/>
                <a:ea typeface="나눔고딕" panose="020D0604000000000000" pitchFamily="50" charset="-127"/>
                <a:cs typeface="나눔고딕"/>
              </a:rPr>
              <a:t>컨설팅</a:t>
            </a:r>
            <a:r>
              <a:rPr lang="en-US" altLang="ko-KR" sz="800" dirty="0">
                <a:latin typeface="나눔고딕" panose="020D0604000000000000" pitchFamily="50" charset="-127"/>
                <a:ea typeface="나눔고딕" panose="020D0604000000000000" pitchFamily="50" charset="-127"/>
                <a:cs typeface="나눔고딕"/>
              </a:rPr>
              <a:t>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01CBA2F-1BF5-242D-86AA-882CA749CB77}"/>
              </a:ext>
            </a:extLst>
          </p:cNvPr>
          <p:cNvSpPr txBox="1"/>
          <p:nvPr/>
        </p:nvSpPr>
        <p:spPr>
          <a:xfrm>
            <a:off x="6004742" y="3717563"/>
            <a:ext cx="4572000" cy="11515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4785" indent="-17272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184785" algn="l"/>
                <a:tab pos="185420" algn="l"/>
              </a:tabLst>
            </a:pPr>
            <a:r>
              <a:rPr lang="en-US" altLang="ko-KR" sz="800" dirty="0">
                <a:latin typeface="나눔고딕" panose="020D0604000000000000" pitchFamily="50" charset="-127"/>
                <a:ea typeface="나눔고딕" panose="020D0604000000000000" pitchFamily="50" charset="-127"/>
                <a:cs typeface="나눔고딕"/>
              </a:rPr>
              <a:t>2020</a:t>
            </a:r>
            <a:r>
              <a:rPr lang="ko-KR" altLang="en-US" sz="800" spc="-40" dirty="0">
                <a:latin typeface="나눔고딕" panose="020D0604000000000000" pitchFamily="50" charset="-127"/>
                <a:ea typeface="나눔고딕" panose="020D0604000000000000" pitchFamily="50" charset="-127"/>
                <a:cs typeface="나눔고딕"/>
              </a:rPr>
              <a:t> </a:t>
            </a:r>
            <a:r>
              <a:rPr lang="ko-KR" altLang="en-US" sz="800" dirty="0">
                <a:latin typeface="나눔고딕" panose="020D0604000000000000" pitchFamily="50" charset="-127"/>
                <a:ea typeface="나눔고딕" panose="020D0604000000000000" pitchFamily="50" charset="-127"/>
                <a:cs typeface="나눔고딕"/>
              </a:rPr>
              <a:t>경복궁</a:t>
            </a:r>
            <a:r>
              <a:rPr lang="ko-KR" altLang="en-US" sz="800" spc="-45" dirty="0">
                <a:latin typeface="나눔고딕" panose="020D0604000000000000" pitchFamily="50" charset="-127"/>
                <a:ea typeface="나눔고딕" panose="020D0604000000000000" pitchFamily="50" charset="-127"/>
                <a:cs typeface="나눔고딕"/>
              </a:rPr>
              <a:t> </a:t>
            </a:r>
            <a:r>
              <a:rPr lang="en-US" altLang="ko-KR" sz="800" dirty="0">
                <a:latin typeface="나눔고딕" panose="020D0604000000000000" pitchFamily="50" charset="-127"/>
                <a:ea typeface="나눔고딕" panose="020D0604000000000000" pitchFamily="50" charset="-127"/>
                <a:cs typeface="나눔고딕"/>
              </a:rPr>
              <a:t>/</a:t>
            </a:r>
            <a:r>
              <a:rPr lang="ko-KR" altLang="en-US" sz="800" spc="-10" dirty="0">
                <a:latin typeface="나눔고딕" panose="020D0604000000000000" pitchFamily="50" charset="-127"/>
                <a:ea typeface="나눔고딕" panose="020D0604000000000000" pitchFamily="50" charset="-127"/>
                <a:cs typeface="나눔고딕"/>
              </a:rPr>
              <a:t> </a:t>
            </a:r>
            <a:r>
              <a:rPr lang="ko-KR" altLang="en-US" sz="800" dirty="0" err="1">
                <a:latin typeface="나눔고딕" panose="020D0604000000000000" pitchFamily="50" charset="-127"/>
                <a:ea typeface="나눔고딕" panose="020D0604000000000000" pitchFamily="50" charset="-127"/>
                <a:cs typeface="나눔고딕"/>
              </a:rPr>
              <a:t>엔타스외식그</a:t>
            </a:r>
            <a:r>
              <a:rPr lang="ko-KR" altLang="en-US" sz="800" spc="-15" dirty="0" err="1">
                <a:latin typeface="나눔고딕" panose="020D0604000000000000" pitchFamily="50" charset="-127"/>
                <a:ea typeface="나눔고딕" panose="020D0604000000000000" pitchFamily="50" charset="-127"/>
                <a:cs typeface="나눔고딕"/>
              </a:rPr>
              <a:t>룹</a:t>
            </a:r>
            <a:r>
              <a:rPr lang="en-US" altLang="ko-KR" sz="800" spc="-5" dirty="0">
                <a:latin typeface="나눔고딕" panose="020D0604000000000000" pitchFamily="50" charset="-127"/>
                <a:ea typeface="나눔고딕" panose="020D0604000000000000" pitchFamily="50" charset="-127"/>
                <a:cs typeface="나눔고딕"/>
              </a:rPr>
              <a:t>(</a:t>
            </a:r>
            <a:r>
              <a:rPr lang="ko-KR" altLang="en-US" sz="800" dirty="0" err="1">
                <a:latin typeface="나눔고딕" panose="020D0604000000000000" pitchFamily="50" charset="-127"/>
                <a:ea typeface="나눔고딕" panose="020D0604000000000000" pitchFamily="50" charset="-127"/>
                <a:cs typeface="나눔고딕"/>
              </a:rPr>
              <a:t>연</a:t>
            </a:r>
            <a:r>
              <a:rPr lang="ko-KR" altLang="en-US" sz="800" spc="-15" dirty="0" err="1">
                <a:latin typeface="나눔고딕" panose="020D0604000000000000" pitchFamily="50" charset="-127"/>
                <a:ea typeface="나눔고딕" panose="020D0604000000000000" pitchFamily="50" charset="-127"/>
                <a:cs typeface="나눔고딕"/>
              </a:rPr>
              <a:t>매</a:t>
            </a:r>
            <a:r>
              <a:rPr lang="ko-KR" altLang="en-US" sz="800" dirty="0" err="1">
                <a:latin typeface="나눔고딕" panose="020D0604000000000000" pitchFamily="50" charset="-127"/>
                <a:ea typeface="나눔고딕" panose="020D0604000000000000" pitchFamily="50" charset="-127"/>
                <a:cs typeface="나눔고딕"/>
              </a:rPr>
              <a:t>출</a:t>
            </a:r>
            <a:r>
              <a:rPr lang="ko-KR" altLang="en-US" sz="800" spc="-95" dirty="0">
                <a:latin typeface="나눔고딕" panose="020D0604000000000000" pitchFamily="50" charset="-127"/>
                <a:ea typeface="나눔고딕" panose="020D0604000000000000" pitchFamily="50" charset="-127"/>
                <a:cs typeface="나눔고딕"/>
              </a:rPr>
              <a:t> </a:t>
            </a:r>
            <a:r>
              <a:rPr lang="ko-KR" altLang="en-US" sz="800" dirty="0">
                <a:latin typeface="나눔고딕" panose="020D0604000000000000" pitchFamily="50" charset="-127"/>
                <a:ea typeface="나눔고딕" panose="020D0604000000000000" pitchFamily="50" charset="-127"/>
                <a:cs typeface="나눔고딕"/>
              </a:rPr>
              <a:t>약</a:t>
            </a:r>
            <a:r>
              <a:rPr lang="ko-KR" altLang="en-US" sz="800" spc="-20" dirty="0">
                <a:latin typeface="나눔고딕" panose="020D0604000000000000" pitchFamily="50" charset="-127"/>
                <a:ea typeface="나눔고딕" panose="020D0604000000000000" pitchFamily="50" charset="-127"/>
                <a:cs typeface="나눔고딕"/>
              </a:rPr>
              <a:t> </a:t>
            </a:r>
            <a:r>
              <a:rPr lang="en-US" altLang="ko-KR" sz="800" dirty="0">
                <a:latin typeface="나눔고딕" panose="020D0604000000000000" pitchFamily="50" charset="-127"/>
                <a:ea typeface="나눔고딕" panose="020D0604000000000000" pitchFamily="50" charset="-127"/>
                <a:cs typeface="나눔고딕"/>
              </a:rPr>
              <a:t>4</a:t>
            </a:r>
            <a:r>
              <a:rPr lang="en-US" altLang="ko-KR" sz="800" spc="-5" dirty="0">
                <a:latin typeface="나눔고딕" panose="020D0604000000000000" pitchFamily="50" charset="-127"/>
                <a:ea typeface="나눔고딕" panose="020D0604000000000000" pitchFamily="50" charset="-127"/>
                <a:cs typeface="나눔고딕"/>
              </a:rPr>
              <a:t>,</a:t>
            </a:r>
            <a:r>
              <a:rPr lang="en-US" altLang="ko-KR" sz="800" dirty="0">
                <a:latin typeface="나눔고딕" panose="020D0604000000000000" pitchFamily="50" charset="-127"/>
                <a:ea typeface="나눔고딕" panose="020D0604000000000000" pitchFamily="50" charset="-127"/>
                <a:cs typeface="나눔고딕"/>
              </a:rPr>
              <a:t>00</a:t>
            </a:r>
            <a:r>
              <a:rPr lang="en-US" altLang="ko-KR" sz="800" spc="5" dirty="0">
                <a:latin typeface="나눔고딕" panose="020D0604000000000000" pitchFamily="50" charset="-127"/>
                <a:ea typeface="나눔고딕" panose="020D0604000000000000" pitchFamily="50" charset="-127"/>
                <a:cs typeface="나눔고딕"/>
              </a:rPr>
              <a:t>0</a:t>
            </a:r>
            <a:r>
              <a:rPr lang="ko-KR" altLang="en-US" sz="800" dirty="0">
                <a:latin typeface="나눔고딕" panose="020D0604000000000000" pitchFamily="50" charset="-127"/>
                <a:ea typeface="나눔고딕" panose="020D0604000000000000" pitchFamily="50" charset="-127"/>
                <a:cs typeface="나눔고딕"/>
              </a:rPr>
              <a:t>억</a:t>
            </a:r>
            <a:r>
              <a:rPr lang="en-US" altLang="ko-KR" sz="800" dirty="0">
                <a:latin typeface="나눔고딕" panose="020D0604000000000000" pitchFamily="50" charset="-127"/>
                <a:ea typeface="나눔고딕" panose="020D0604000000000000" pitchFamily="50" charset="-127"/>
                <a:cs typeface="나눔고딕"/>
              </a:rPr>
              <a:t>)</a:t>
            </a:r>
          </a:p>
          <a:p>
            <a:pPr marL="506730" lvl="1" indent="-66040">
              <a:lnSpc>
                <a:spcPct val="100000"/>
              </a:lnSpc>
              <a:spcBef>
                <a:spcPts val="505"/>
              </a:spcBef>
              <a:buChar char="-"/>
              <a:tabLst>
                <a:tab pos="506730" algn="l"/>
              </a:tabLst>
            </a:pPr>
            <a:r>
              <a:rPr lang="ko-KR" altLang="en-US" sz="800" dirty="0">
                <a:latin typeface="나눔고딕" panose="020D0604000000000000" pitchFamily="50" charset="-127"/>
                <a:ea typeface="나눔고딕" panose="020D0604000000000000" pitchFamily="50" charset="-127"/>
                <a:cs typeface="나눔고딕"/>
              </a:rPr>
              <a:t>프로젝트</a:t>
            </a:r>
            <a:r>
              <a:rPr lang="ko-KR" altLang="en-US" sz="800" spc="-60" dirty="0">
                <a:latin typeface="나눔고딕" panose="020D0604000000000000" pitchFamily="50" charset="-127"/>
                <a:ea typeface="나눔고딕" panose="020D0604000000000000" pitchFamily="50" charset="-127"/>
                <a:cs typeface="나눔고딕"/>
              </a:rPr>
              <a:t> </a:t>
            </a:r>
            <a:r>
              <a:rPr lang="ko-KR" altLang="en-US" sz="800" dirty="0">
                <a:latin typeface="나눔고딕" panose="020D0604000000000000" pitchFamily="50" charset="-127"/>
                <a:ea typeface="나눔고딕" panose="020D0604000000000000" pitchFamily="50" charset="-127"/>
                <a:cs typeface="나눔고딕"/>
              </a:rPr>
              <a:t>기간</a:t>
            </a:r>
            <a:r>
              <a:rPr lang="ko-KR" altLang="en-US" sz="800" spc="-35" dirty="0">
                <a:latin typeface="나눔고딕" panose="020D0604000000000000" pitchFamily="50" charset="-127"/>
                <a:ea typeface="나눔고딕" panose="020D0604000000000000" pitchFamily="50" charset="-127"/>
                <a:cs typeface="나눔고딕"/>
              </a:rPr>
              <a:t> </a:t>
            </a:r>
            <a:r>
              <a:rPr lang="en-US" altLang="ko-KR" sz="800" dirty="0">
                <a:latin typeface="나눔고딕" panose="020D0604000000000000" pitchFamily="50" charset="-127"/>
                <a:ea typeface="나눔고딕" panose="020D0604000000000000" pitchFamily="50" charset="-127"/>
                <a:cs typeface="나눔고딕"/>
              </a:rPr>
              <a:t>:</a:t>
            </a:r>
            <a:r>
              <a:rPr lang="ko-KR" altLang="en-US" sz="800" spc="-15" dirty="0">
                <a:latin typeface="나눔고딕" panose="020D0604000000000000" pitchFamily="50" charset="-127"/>
                <a:ea typeface="나눔고딕" panose="020D0604000000000000" pitchFamily="50" charset="-127"/>
                <a:cs typeface="나눔고딕"/>
              </a:rPr>
              <a:t> </a:t>
            </a:r>
            <a:r>
              <a:rPr lang="en-US" altLang="ko-KR" sz="800" dirty="0">
                <a:latin typeface="나눔고딕" panose="020D0604000000000000" pitchFamily="50" charset="-127"/>
                <a:ea typeface="나눔고딕" panose="020D0604000000000000" pitchFamily="50" charset="-127"/>
                <a:cs typeface="나눔고딕"/>
              </a:rPr>
              <a:t>3</a:t>
            </a:r>
            <a:r>
              <a:rPr lang="ko-KR" altLang="en-US" sz="800" dirty="0">
                <a:latin typeface="나눔고딕" panose="020D0604000000000000" pitchFamily="50" charset="-127"/>
                <a:ea typeface="나눔고딕" panose="020D0604000000000000" pitchFamily="50" charset="-127"/>
                <a:cs typeface="나눔고딕"/>
              </a:rPr>
              <a:t>개월</a:t>
            </a:r>
            <a:r>
              <a:rPr lang="ko-KR" altLang="en-US" sz="800" spc="-45" dirty="0">
                <a:latin typeface="나눔고딕" panose="020D0604000000000000" pitchFamily="50" charset="-127"/>
                <a:ea typeface="나눔고딕" panose="020D0604000000000000" pitchFamily="50" charset="-127"/>
                <a:cs typeface="나눔고딕"/>
              </a:rPr>
              <a:t> </a:t>
            </a:r>
            <a:r>
              <a:rPr lang="en-US" altLang="ko-KR" sz="800" spc="-5" dirty="0">
                <a:latin typeface="나눔고딕" panose="020D0604000000000000" pitchFamily="50" charset="-127"/>
                <a:ea typeface="나눔고딕" panose="020D0604000000000000" pitchFamily="50" charset="-127"/>
                <a:cs typeface="나눔고딕"/>
              </a:rPr>
              <a:t>(</a:t>
            </a:r>
            <a:r>
              <a:rPr lang="en-US" altLang="ko-KR" sz="800" dirty="0">
                <a:latin typeface="나눔고딕" panose="020D0604000000000000" pitchFamily="50" charset="-127"/>
                <a:ea typeface="나눔고딕" panose="020D0604000000000000" pitchFamily="50" charset="-127"/>
                <a:cs typeface="나눔고딕"/>
              </a:rPr>
              <a:t>HM</a:t>
            </a:r>
            <a:r>
              <a:rPr lang="en-US" altLang="ko-KR" sz="800" spc="5" dirty="0">
                <a:latin typeface="나눔고딕" panose="020D0604000000000000" pitchFamily="50" charset="-127"/>
                <a:ea typeface="나눔고딕" panose="020D0604000000000000" pitchFamily="50" charset="-127"/>
                <a:cs typeface="나눔고딕"/>
              </a:rPr>
              <a:t>R</a:t>
            </a:r>
            <a:r>
              <a:rPr lang="ko-KR" altLang="en-US" sz="800" dirty="0">
                <a:latin typeface="나눔고딕" panose="020D0604000000000000" pitchFamily="50" charset="-127"/>
                <a:ea typeface="나눔고딕" panose="020D0604000000000000" pitchFamily="50" charset="-127"/>
                <a:cs typeface="나눔고딕"/>
              </a:rPr>
              <a:t>사업컨설팅</a:t>
            </a:r>
            <a:r>
              <a:rPr lang="en-US" altLang="ko-KR" sz="800" dirty="0">
                <a:latin typeface="나눔고딕" panose="020D0604000000000000" pitchFamily="50" charset="-127"/>
                <a:ea typeface="나눔고딕" panose="020D0604000000000000" pitchFamily="50" charset="-127"/>
                <a:cs typeface="나눔고딕"/>
              </a:rPr>
              <a:t>)</a:t>
            </a:r>
          </a:p>
          <a:p>
            <a:pPr marL="506730" lvl="1" indent="-66040">
              <a:lnSpc>
                <a:spcPct val="100000"/>
              </a:lnSpc>
              <a:spcBef>
                <a:spcPts val="505"/>
              </a:spcBef>
              <a:buChar char="-"/>
              <a:tabLst>
                <a:tab pos="506730" algn="l"/>
              </a:tabLst>
            </a:pPr>
            <a:endParaRPr lang="en-US" altLang="ko-KR" sz="800" dirty="0">
              <a:latin typeface="나눔고딕" panose="020D0604000000000000" pitchFamily="50" charset="-127"/>
              <a:ea typeface="나눔고딕" panose="020D0604000000000000" pitchFamily="50" charset="-127"/>
              <a:cs typeface="나눔고딕"/>
            </a:endParaRPr>
          </a:p>
          <a:p>
            <a:pPr marL="506730" lvl="1" indent="-66040">
              <a:lnSpc>
                <a:spcPct val="100000"/>
              </a:lnSpc>
              <a:spcBef>
                <a:spcPts val="505"/>
              </a:spcBef>
              <a:buChar char="-"/>
              <a:tabLst>
                <a:tab pos="506730" algn="l"/>
              </a:tabLst>
            </a:pPr>
            <a:endParaRPr lang="en-US" altLang="ko-KR" sz="800" dirty="0">
              <a:latin typeface="나눔고딕" panose="020D0604000000000000" pitchFamily="50" charset="-127"/>
              <a:ea typeface="나눔고딕" panose="020D0604000000000000" pitchFamily="50" charset="-127"/>
              <a:cs typeface="나눔고딕"/>
            </a:endParaRPr>
          </a:p>
          <a:p>
            <a:pPr marL="184785" indent="-172720">
              <a:lnSpc>
                <a:spcPct val="100000"/>
              </a:lnSpc>
              <a:spcBef>
                <a:spcPts val="495"/>
              </a:spcBef>
              <a:buFont typeface="Arial"/>
              <a:buChar char="•"/>
              <a:tabLst>
                <a:tab pos="184785" algn="l"/>
                <a:tab pos="185420" algn="l"/>
              </a:tabLst>
            </a:pPr>
            <a:r>
              <a:rPr lang="en-US" altLang="ko-KR" sz="800" dirty="0">
                <a:latin typeface="나눔고딕" panose="020D0604000000000000" pitchFamily="50" charset="-127"/>
                <a:ea typeface="나눔고딕" panose="020D0604000000000000" pitchFamily="50" charset="-127"/>
                <a:cs typeface="나눔고딕"/>
              </a:rPr>
              <a:t>2021</a:t>
            </a:r>
            <a:r>
              <a:rPr lang="ko-KR" altLang="en-US" sz="800" spc="-30" dirty="0">
                <a:latin typeface="나눔고딕" panose="020D0604000000000000" pitchFamily="50" charset="-127"/>
                <a:ea typeface="나눔고딕" panose="020D0604000000000000" pitchFamily="50" charset="-127"/>
                <a:cs typeface="나눔고딕"/>
              </a:rPr>
              <a:t> </a:t>
            </a:r>
            <a:r>
              <a:rPr lang="ko-KR" altLang="en-US" sz="800" dirty="0" err="1">
                <a:latin typeface="나눔고딕" panose="020D0604000000000000" pitchFamily="50" charset="-127"/>
                <a:ea typeface="나눔고딕" panose="020D0604000000000000" pitchFamily="50" charset="-127"/>
                <a:cs typeface="나눔고딕"/>
              </a:rPr>
              <a:t>앵커에쿼티파</a:t>
            </a:r>
            <a:r>
              <a:rPr lang="ko-KR" altLang="en-US" sz="800" spc="-15" dirty="0" err="1">
                <a:latin typeface="나눔고딕" panose="020D0604000000000000" pitchFamily="50" charset="-127"/>
                <a:ea typeface="나눔고딕" panose="020D0604000000000000" pitchFamily="50" charset="-127"/>
                <a:cs typeface="나눔고딕"/>
              </a:rPr>
              <a:t>트</a:t>
            </a:r>
            <a:r>
              <a:rPr lang="ko-KR" altLang="en-US" sz="800" dirty="0" err="1">
                <a:latin typeface="나눔고딕" panose="020D0604000000000000" pitchFamily="50" charset="-127"/>
                <a:ea typeface="나눔고딕" panose="020D0604000000000000" pitchFamily="50" charset="-127"/>
                <a:cs typeface="나눔고딕"/>
              </a:rPr>
              <a:t>너</a:t>
            </a:r>
            <a:r>
              <a:rPr lang="ko-KR" altLang="en-US" sz="800" spc="-15" dirty="0" err="1">
                <a:latin typeface="나눔고딕" panose="020D0604000000000000" pitchFamily="50" charset="-127"/>
                <a:ea typeface="나눔고딕" panose="020D0604000000000000" pitchFamily="50" charset="-127"/>
                <a:cs typeface="나눔고딕"/>
              </a:rPr>
              <a:t>스</a:t>
            </a:r>
            <a:r>
              <a:rPr lang="en-US" altLang="ko-KR" sz="800" spc="-5" dirty="0">
                <a:latin typeface="나눔고딕" panose="020D0604000000000000" pitchFamily="50" charset="-127"/>
                <a:ea typeface="나눔고딕" panose="020D0604000000000000" pitchFamily="50" charset="-127"/>
                <a:cs typeface="나눔고딕"/>
              </a:rPr>
              <a:t>(</a:t>
            </a:r>
            <a:r>
              <a:rPr lang="ko-KR" altLang="en-US" sz="800" spc="-25" dirty="0" err="1">
                <a:latin typeface="나눔고딕" panose="020D0604000000000000" pitchFamily="50" charset="-127"/>
                <a:ea typeface="나눔고딕" panose="020D0604000000000000" pitchFamily="50" charset="-127"/>
                <a:cs typeface="나눔고딕"/>
              </a:rPr>
              <a:t>홍콩</a:t>
            </a:r>
            <a:r>
              <a:rPr lang="ko-KR" altLang="en-US" sz="800" dirty="0" err="1">
                <a:latin typeface="나눔고딕" panose="020D0604000000000000" pitchFamily="50" charset="-127"/>
                <a:ea typeface="나눔고딕" panose="020D0604000000000000" pitchFamily="50" charset="-127"/>
                <a:cs typeface="나눔고딕"/>
              </a:rPr>
              <a:t>계</a:t>
            </a:r>
            <a:r>
              <a:rPr lang="ko-KR" altLang="en-US" sz="800" spc="-105" dirty="0">
                <a:latin typeface="나눔고딕" panose="020D0604000000000000" pitchFamily="50" charset="-127"/>
                <a:ea typeface="나눔고딕" panose="020D0604000000000000" pitchFamily="50" charset="-127"/>
                <a:cs typeface="나눔고딕"/>
              </a:rPr>
              <a:t> </a:t>
            </a:r>
            <a:r>
              <a:rPr lang="ko-KR" altLang="en-US" sz="800" dirty="0">
                <a:latin typeface="나눔고딕" panose="020D0604000000000000" pitchFamily="50" charset="-127"/>
                <a:ea typeface="나눔고딕" panose="020D0604000000000000" pitchFamily="50" charset="-127"/>
                <a:cs typeface="나눔고딕"/>
              </a:rPr>
              <a:t>사모펀드사</a:t>
            </a:r>
            <a:r>
              <a:rPr lang="en-US" altLang="ko-KR" sz="800" dirty="0">
                <a:latin typeface="나눔고딕" panose="020D0604000000000000" pitchFamily="50" charset="-127"/>
                <a:ea typeface="나눔고딕" panose="020D0604000000000000" pitchFamily="50" charset="-127"/>
                <a:cs typeface="나눔고딕"/>
              </a:rPr>
              <a:t>)</a:t>
            </a:r>
          </a:p>
          <a:p>
            <a:pPr marL="506730" lvl="1" indent="-66040">
              <a:lnSpc>
                <a:spcPct val="100000"/>
              </a:lnSpc>
              <a:spcBef>
                <a:spcPts val="500"/>
              </a:spcBef>
              <a:buChar char="-"/>
              <a:tabLst>
                <a:tab pos="506730" algn="l"/>
              </a:tabLst>
            </a:pPr>
            <a:r>
              <a:rPr lang="ko-KR" altLang="en-US" sz="800" dirty="0">
                <a:latin typeface="나눔고딕" panose="020D0604000000000000" pitchFamily="50" charset="-127"/>
                <a:ea typeface="나눔고딕" panose="020D0604000000000000" pitchFamily="50" charset="-127"/>
                <a:cs typeface="나눔고딕"/>
              </a:rPr>
              <a:t>프로젝트</a:t>
            </a:r>
            <a:r>
              <a:rPr lang="ko-KR" altLang="en-US" sz="800" spc="-60" dirty="0">
                <a:latin typeface="나눔고딕" panose="020D0604000000000000" pitchFamily="50" charset="-127"/>
                <a:ea typeface="나눔고딕" panose="020D0604000000000000" pitchFamily="50" charset="-127"/>
                <a:cs typeface="나눔고딕"/>
              </a:rPr>
              <a:t> </a:t>
            </a:r>
            <a:r>
              <a:rPr lang="ko-KR" altLang="en-US" sz="800" dirty="0">
                <a:latin typeface="나눔고딕" panose="020D0604000000000000" pitchFamily="50" charset="-127"/>
                <a:ea typeface="나눔고딕" panose="020D0604000000000000" pitchFamily="50" charset="-127"/>
                <a:cs typeface="나눔고딕"/>
              </a:rPr>
              <a:t>기간</a:t>
            </a:r>
            <a:r>
              <a:rPr lang="ko-KR" altLang="en-US" sz="800" spc="-45" dirty="0">
                <a:latin typeface="나눔고딕" panose="020D0604000000000000" pitchFamily="50" charset="-127"/>
                <a:ea typeface="나눔고딕" panose="020D0604000000000000" pitchFamily="50" charset="-127"/>
                <a:cs typeface="나눔고딕"/>
              </a:rPr>
              <a:t> </a:t>
            </a:r>
            <a:r>
              <a:rPr lang="en-US" altLang="ko-KR" sz="800" dirty="0">
                <a:latin typeface="나눔고딕" panose="020D0604000000000000" pitchFamily="50" charset="-127"/>
                <a:ea typeface="나눔고딕" panose="020D0604000000000000" pitchFamily="50" charset="-127"/>
                <a:cs typeface="나눔고딕"/>
              </a:rPr>
              <a:t>:</a:t>
            </a:r>
            <a:r>
              <a:rPr lang="ko-KR" altLang="en-US" sz="800" spc="-15" dirty="0">
                <a:latin typeface="나눔고딕" panose="020D0604000000000000" pitchFamily="50" charset="-127"/>
                <a:ea typeface="나눔고딕" panose="020D0604000000000000" pitchFamily="50" charset="-127"/>
                <a:cs typeface="나눔고딕"/>
              </a:rPr>
              <a:t> </a:t>
            </a:r>
            <a:r>
              <a:rPr lang="en-US" altLang="ko-KR" sz="800" dirty="0">
                <a:latin typeface="나눔고딕" panose="020D0604000000000000" pitchFamily="50" charset="-127"/>
                <a:ea typeface="나눔고딕" panose="020D0604000000000000" pitchFamily="50" charset="-127"/>
                <a:cs typeface="나눔고딕"/>
              </a:rPr>
              <a:t>3</a:t>
            </a:r>
            <a:r>
              <a:rPr lang="ko-KR" altLang="en-US" sz="800" dirty="0">
                <a:latin typeface="나눔고딕" panose="020D0604000000000000" pitchFamily="50" charset="-127"/>
                <a:ea typeface="나눔고딕" panose="020D0604000000000000" pitchFamily="50" charset="-127"/>
                <a:cs typeface="나눔고딕"/>
              </a:rPr>
              <a:t>개월</a:t>
            </a:r>
            <a:r>
              <a:rPr lang="ko-KR" altLang="en-US" sz="800" spc="-45" dirty="0">
                <a:latin typeface="나눔고딕" panose="020D0604000000000000" pitchFamily="50" charset="-127"/>
                <a:ea typeface="나눔고딕" panose="020D0604000000000000" pitchFamily="50" charset="-127"/>
                <a:cs typeface="나눔고딕"/>
              </a:rPr>
              <a:t> </a:t>
            </a:r>
            <a:r>
              <a:rPr lang="en-US" altLang="ko-KR" sz="800" spc="-5" dirty="0">
                <a:latin typeface="나눔고딕" panose="020D0604000000000000" pitchFamily="50" charset="-127"/>
                <a:ea typeface="나눔고딕" panose="020D0604000000000000" pitchFamily="50" charset="-127"/>
                <a:cs typeface="나눔고딕"/>
              </a:rPr>
              <a:t>(</a:t>
            </a:r>
            <a:r>
              <a:rPr lang="en-US" altLang="ko-KR" sz="800" dirty="0">
                <a:latin typeface="나눔고딕" panose="020D0604000000000000" pitchFamily="50" charset="-127"/>
                <a:ea typeface="나눔고딕" panose="020D0604000000000000" pitchFamily="50" charset="-127"/>
                <a:cs typeface="나눔고딕"/>
              </a:rPr>
              <a:t>M&amp;A</a:t>
            </a:r>
            <a:r>
              <a:rPr lang="ko-KR" altLang="en-US" sz="800" dirty="0">
                <a:latin typeface="나눔고딕" panose="020D0604000000000000" pitchFamily="50" charset="-127"/>
                <a:ea typeface="나눔고딕" panose="020D0604000000000000" pitchFamily="50" charset="-127"/>
                <a:cs typeface="나눔고딕"/>
              </a:rPr>
              <a:t>관련</a:t>
            </a:r>
            <a:r>
              <a:rPr lang="en-US" altLang="ko-KR" sz="800" dirty="0">
                <a:latin typeface="나눔고딕" panose="020D0604000000000000" pitchFamily="50" charset="-127"/>
                <a:ea typeface="나눔고딕" panose="020D0604000000000000" pitchFamily="50" charset="-127"/>
                <a:cs typeface="나눔고딕"/>
              </a:rPr>
              <a:t>)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16950A5-C183-0FDA-C416-307DD7CB3C1E}"/>
              </a:ext>
            </a:extLst>
          </p:cNvPr>
          <p:cNvSpPr txBox="1"/>
          <p:nvPr/>
        </p:nvSpPr>
        <p:spPr>
          <a:xfrm>
            <a:off x="6003045" y="2936199"/>
            <a:ext cx="2575932" cy="4026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4785" indent="-172720">
              <a:lnSpc>
                <a:spcPct val="100000"/>
              </a:lnSpc>
              <a:spcBef>
                <a:spcPts val="490"/>
              </a:spcBef>
              <a:buFont typeface="Arial"/>
              <a:buChar char="•"/>
              <a:tabLst>
                <a:tab pos="184785" algn="l"/>
                <a:tab pos="185420" algn="l"/>
              </a:tabLst>
            </a:pPr>
            <a:r>
              <a:rPr lang="en-US" altLang="ko-KR" sz="800" spc="5" dirty="0">
                <a:latin typeface="나눔고딕" panose="020D0604000000000000" pitchFamily="50" charset="-127"/>
                <a:ea typeface="나눔고딕" panose="020D0604000000000000" pitchFamily="50" charset="-127"/>
                <a:cs typeface="나눔고딕"/>
              </a:rPr>
              <a:t>201</a:t>
            </a:r>
            <a:r>
              <a:rPr lang="en-US" altLang="ko-KR" sz="800" dirty="0">
                <a:latin typeface="나눔고딕" panose="020D0604000000000000" pitchFamily="50" charset="-127"/>
                <a:ea typeface="나눔고딕" panose="020D0604000000000000" pitchFamily="50" charset="-127"/>
                <a:cs typeface="나눔고딕"/>
              </a:rPr>
              <a:t>6</a:t>
            </a:r>
            <a:r>
              <a:rPr lang="ko-KR" altLang="en-US" sz="800" spc="-45" dirty="0">
                <a:latin typeface="나눔고딕" panose="020D0604000000000000" pitchFamily="50" charset="-127"/>
                <a:ea typeface="나눔고딕" panose="020D0604000000000000" pitchFamily="50" charset="-127"/>
                <a:cs typeface="나눔고딕"/>
              </a:rPr>
              <a:t> </a:t>
            </a:r>
            <a:r>
              <a:rPr lang="ko-KR" altLang="en-US" sz="800" dirty="0">
                <a:latin typeface="나눔고딕" panose="020D0604000000000000" pitchFamily="50" charset="-127"/>
                <a:ea typeface="나눔고딕" panose="020D0604000000000000" pitchFamily="50" charset="-127"/>
                <a:cs typeface="나눔고딕"/>
              </a:rPr>
              <a:t>경복궁</a:t>
            </a:r>
            <a:r>
              <a:rPr lang="ko-KR" altLang="en-US" sz="800" spc="-45" dirty="0">
                <a:latin typeface="나눔고딕" panose="020D0604000000000000" pitchFamily="50" charset="-127"/>
                <a:ea typeface="나눔고딕" panose="020D0604000000000000" pitchFamily="50" charset="-127"/>
                <a:cs typeface="나눔고딕"/>
              </a:rPr>
              <a:t> </a:t>
            </a:r>
            <a:r>
              <a:rPr lang="en-US" altLang="ko-KR" sz="800" dirty="0">
                <a:latin typeface="나눔고딕" panose="020D0604000000000000" pitchFamily="50" charset="-127"/>
                <a:ea typeface="나눔고딕" panose="020D0604000000000000" pitchFamily="50" charset="-127"/>
                <a:cs typeface="나눔고딕"/>
              </a:rPr>
              <a:t>/</a:t>
            </a:r>
            <a:r>
              <a:rPr lang="ko-KR" altLang="en-US" sz="800" spc="-10" dirty="0">
                <a:latin typeface="나눔고딕" panose="020D0604000000000000" pitchFamily="50" charset="-127"/>
                <a:ea typeface="나눔고딕" panose="020D0604000000000000" pitchFamily="50" charset="-127"/>
                <a:cs typeface="나눔고딕"/>
              </a:rPr>
              <a:t> </a:t>
            </a:r>
            <a:r>
              <a:rPr lang="ko-KR" altLang="en-US" sz="800" dirty="0" err="1">
                <a:latin typeface="나눔고딕" panose="020D0604000000000000" pitchFamily="50" charset="-127"/>
                <a:ea typeface="나눔고딕" panose="020D0604000000000000" pitchFamily="50" charset="-127"/>
                <a:cs typeface="나눔고딕"/>
              </a:rPr>
              <a:t>엔타스외식그룹</a:t>
            </a:r>
            <a:r>
              <a:rPr lang="en-US" altLang="ko-KR" sz="800" spc="-5" dirty="0">
                <a:latin typeface="나눔고딕" panose="020D0604000000000000" pitchFamily="50" charset="-127"/>
                <a:ea typeface="나눔고딕" panose="020D0604000000000000" pitchFamily="50" charset="-127"/>
                <a:cs typeface="나눔고딕"/>
              </a:rPr>
              <a:t>(</a:t>
            </a:r>
            <a:r>
              <a:rPr lang="ko-KR" altLang="en-US" sz="800" spc="-15" dirty="0" err="1">
                <a:latin typeface="나눔고딕" panose="020D0604000000000000" pitchFamily="50" charset="-127"/>
                <a:ea typeface="나눔고딕" panose="020D0604000000000000" pitchFamily="50" charset="-127"/>
                <a:cs typeface="나눔고딕"/>
              </a:rPr>
              <a:t>연</a:t>
            </a:r>
            <a:r>
              <a:rPr lang="ko-KR" altLang="en-US" sz="800" dirty="0" err="1">
                <a:latin typeface="나눔고딕" panose="020D0604000000000000" pitchFamily="50" charset="-127"/>
                <a:ea typeface="나눔고딕" panose="020D0604000000000000" pitchFamily="50" charset="-127"/>
                <a:cs typeface="나눔고딕"/>
              </a:rPr>
              <a:t>매출</a:t>
            </a:r>
            <a:r>
              <a:rPr lang="ko-KR" altLang="en-US" sz="800" spc="-95" dirty="0">
                <a:latin typeface="나눔고딕" panose="020D0604000000000000" pitchFamily="50" charset="-127"/>
                <a:ea typeface="나눔고딕" panose="020D0604000000000000" pitchFamily="50" charset="-127"/>
                <a:cs typeface="나눔고딕"/>
              </a:rPr>
              <a:t> </a:t>
            </a:r>
            <a:r>
              <a:rPr lang="ko-KR" altLang="en-US" sz="800" dirty="0">
                <a:latin typeface="나눔고딕" panose="020D0604000000000000" pitchFamily="50" charset="-127"/>
                <a:ea typeface="나눔고딕" panose="020D0604000000000000" pitchFamily="50" charset="-127"/>
                <a:cs typeface="나눔고딕"/>
              </a:rPr>
              <a:t>약</a:t>
            </a:r>
            <a:r>
              <a:rPr lang="ko-KR" altLang="en-US" sz="800" spc="-35" dirty="0">
                <a:latin typeface="나눔고딕" panose="020D0604000000000000" pitchFamily="50" charset="-127"/>
                <a:ea typeface="나눔고딕" panose="020D0604000000000000" pitchFamily="50" charset="-127"/>
                <a:cs typeface="나눔고딕"/>
              </a:rPr>
              <a:t> </a:t>
            </a:r>
            <a:r>
              <a:rPr lang="en-US" altLang="ko-KR" sz="800" dirty="0">
                <a:latin typeface="나눔고딕" panose="020D0604000000000000" pitchFamily="50" charset="-127"/>
                <a:ea typeface="나눔고딕" panose="020D0604000000000000" pitchFamily="50" charset="-127"/>
                <a:cs typeface="나눔고딕"/>
              </a:rPr>
              <a:t>4</a:t>
            </a:r>
            <a:r>
              <a:rPr lang="en-US" altLang="ko-KR" sz="800" spc="-5" dirty="0">
                <a:latin typeface="나눔고딕" panose="020D0604000000000000" pitchFamily="50" charset="-127"/>
                <a:ea typeface="나눔고딕" panose="020D0604000000000000" pitchFamily="50" charset="-127"/>
                <a:cs typeface="나눔고딕"/>
              </a:rPr>
              <a:t>,</a:t>
            </a:r>
            <a:r>
              <a:rPr lang="en-US" altLang="ko-KR" sz="800" dirty="0">
                <a:latin typeface="나눔고딕" panose="020D0604000000000000" pitchFamily="50" charset="-127"/>
                <a:ea typeface="나눔고딕" panose="020D0604000000000000" pitchFamily="50" charset="-127"/>
                <a:cs typeface="나눔고딕"/>
              </a:rPr>
              <a:t>00</a:t>
            </a:r>
            <a:r>
              <a:rPr lang="en-US" altLang="ko-KR" sz="800" spc="5" dirty="0">
                <a:latin typeface="나눔고딕" panose="020D0604000000000000" pitchFamily="50" charset="-127"/>
                <a:ea typeface="나눔고딕" panose="020D0604000000000000" pitchFamily="50" charset="-127"/>
                <a:cs typeface="나눔고딕"/>
              </a:rPr>
              <a:t>0</a:t>
            </a:r>
            <a:r>
              <a:rPr lang="ko-KR" altLang="en-US" sz="800" dirty="0">
                <a:latin typeface="나눔고딕" panose="020D0604000000000000" pitchFamily="50" charset="-127"/>
                <a:ea typeface="나눔고딕" panose="020D0604000000000000" pitchFamily="50" charset="-127"/>
                <a:cs typeface="나눔고딕"/>
              </a:rPr>
              <a:t>억</a:t>
            </a:r>
            <a:r>
              <a:rPr lang="en-US" altLang="ko-KR" sz="800" dirty="0">
                <a:latin typeface="나눔고딕" panose="020D0604000000000000" pitchFamily="50" charset="-127"/>
                <a:ea typeface="나눔고딕" panose="020D0604000000000000" pitchFamily="50" charset="-127"/>
                <a:cs typeface="나눔고딕"/>
              </a:rPr>
              <a:t>)</a:t>
            </a:r>
          </a:p>
          <a:p>
            <a:pPr marL="477520" lvl="1" indent="-66040">
              <a:lnSpc>
                <a:spcPct val="100000"/>
              </a:lnSpc>
              <a:spcBef>
                <a:spcPts val="505"/>
              </a:spcBef>
              <a:buChar char="-"/>
              <a:tabLst>
                <a:tab pos="478155" algn="l"/>
              </a:tabLst>
            </a:pPr>
            <a:r>
              <a:rPr lang="ko-KR" altLang="en-US" sz="800" dirty="0">
                <a:latin typeface="나눔고딕" panose="020D0604000000000000" pitchFamily="50" charset="-127"/>
                <a:ea typeface="나눔고딕" panose="020D0604000000000000" pitchFamily="50" charset="-127"/>
                <a:cs typeface="나눔고딕"/>
              </a:rPr>
              <a:t>프로젝트</a:t>
            </a:r>
            <a:r>
              <a:rPr lang="ko-KR" altLang="en-US" sz="800" spc="-60" dirty="0">
                <a:latin typeface="나눔고딕" panose="020D0604000000000000" pitchFamily="50" charset="-127"/>
                <a:ea typeface="나눔고딕" panose="020D0604000000000000" pitchFamily="50" charset="-127"/>
                <a:cs typeface="나눔고딕"/>
              </a:rPr>
              <a:t> </a:t>
            </a:r>
            <a:r>
              <a:rPr lang="ko-KR" altLang="en-US" sz="800" dirty="0">
                <a:latin typeface="나눔고딕" panose="020D0604000000000000" pitchFamily="50" charset="-127"/>
                <a:ea typeface="나눔고딕" panose="020D0604000000000000" pitchFamily="50" charset="-127"/>
                <a:cs typeface="나눔고딕"/>
              </a:rPr>
              <a:t>기간</a:t>
            </a:r>
            <a:r>
              <a:rPr lang="ko-KR" altLang="en-US" sz="800" spc="-35" dirty="0">
                <a:latin typeface="나눔고딕" panose="020D0604000000000000" pitchFamily="50" charset="-127"/>
                <a:ea typeface="나눔고딕" panose="020D0604000000000000" pitchFamily="50" charset="-127"/>
                <a:cs typeface="나눔고딕"/>
              </a:rPr>
              <a:t> </a:t>
            </a:r>
            <a:r>
              <a:rPr lang="en-US" altLang="ko-KR" sz="800" dirty="0">
                <a:latin typeface="나눔고딕" panose="020D0604000000000000" pitchFamily="50" charset="-127"/>
                <a:ea typeface="나눔고딕" panose="020D0604000000000000" pitchFamily="50" charset="-127"/>
                <a:cs typeface="나눔고딕"/>
              </a:rPr>
              <a:t>:</a:t>
            </a:r>
            <a:r>
              <a:rPr lang="ko-KR" altLang="en-US" sz="800" spc="-25" dirty="0">
                <a:latin typeface="나눔고딕" panose="020D0604000000000000" pitchFamily="50" charset="-127"/>
                <a:ea typeface="나눔고딕" panose="020D0604000000000000" pitchFamily="50" charset="-127"/>
                <a:cs typeface="나눔고딕"/>
              </a:rPr>
              <a:t> </a:t>
            </a:r>
            <a:r>
              <a:rPr lang="en-US" altLang="ko-KR" sz="800" dirty="0">
                <a:latin typeface="나눔고딕" panose="020D0604000000000000" pitchFamily="50" charset="-127"/>
                <a:ea typeface="나눔고딕" panose="020D0604000000000000" pitchFamily="50" charset="-127"/>
                <a:cs typeface="나눔고딕"/>
              </a:rPr>
              <a:t>3</a:t>
            </a:r>
            <a:r>
              <a:rPr lang="ko-KR" altLang="en-US" sz="800" dirty="0">
                <a:latin typeface="나눔고딕" panose="020D0604000000000000" pitchFamily="50" charset="-127"/>
                <a:ea typeface="나눔고딕" panose="020D0604000000000000" pitchFamily="50" charset="-127"/>
                <a:cs typeface="나눔고딕"/>
              </a:rPr>
              <a:t>개월</a:t>
            </a:r>
            <a:r>
              <a:rPr lang="ko-KR" altLang="en-US" sz="800" spc="-35" dirty="0">
                <a:latin typeface="나눔고딕" panose="020D0604000000000000" pitchFamily="50" charset="-127"/>
                <a:ea typeface="나눔고딕" panose="020D0604000000000000" pitchFamily="50" charset="-127"/>
                <a:cs typeface="나눔고딕"/>
              </a:rPr>
              <a:t> </a:t>
            </a:r>
            <a:r>
              <a:rPr lang="en-US" altLang="ko-KR" sz="800" spc="-5" dirty="0">
                <a:latin typeface="나눔고딕" panose="020D0604000000000000" pitchFamily="50" charset="-127"/>
                <a:ea typeface="나눔고딕" panose="020D0604000000000000" pitchFamily="50" charset="-127"/>
                <a:cs typeface="나눔고딕"/>
              </a:rPr>
              <a:t>(</a:t>
            </a:r>
            <a:r>
              <a:rPr lang="ko-KR" altLang="en-US" sz="800" dirty="0">
                <a:latin typeface="나눔고딕" panose="020D0604000000000000" pitchFamily="50" charset="-127"/>
                <a:ea typeface="나눔고딕" panose="020D0604000000000000" pitchFamily="50" charset="-127"/>
                <a:cs typeface="나눔고딕"/>
              </a:rPr>
              <a:t>전략</a:t>
            </a:r>
            <a:r>
              <a:rPr lang="ko-KR" altLang="en-US" sz="800" spc="-35" dirty="0">
                <a:latin typeface="나눔고딕" panose="020D0604000000000000" pitchFamily="50" charset="-127"/>
                <a:ea typeface="나눔고딕" panose="020D0604000000000000" pitchFamily="50" charset="-127"/>
                <a:cs typeface="나눔고딕"/>
              </a:rPr>
              <a:t> </a:t>
            </a:r>
            <a:r>
              <a:rPr lang="ko-KR" altLang="en-US" sz="800" dirty="0">
                <a:latin typeface="나눔고딕" panose="020D0604000000000000" pitchFamily="50" charset="-127"/>
                <a:ea typeface="나눔고딕" panose="020D0604000000000000" pitchFamily="50" charset="-127"/>
                <a:cs typeface="나눔고딕"/>
              </a:rPr>
              <a:t>컨설팅</a:t>
            </a:r>
            <a:r>
              <a:rPr lang="en-US" altLang="ko-KR" sz="800" dirty="0">
                <a:latin typeface="나눔고딕" panose="020D0604000000000000" pitchFamily="50" charset="-127"/>
                <a:ea typeface="나눔고딕" panose="020D0604000000000000" pitchFamily="50" charset="-127"/>
                <a:cs typeface="나눔고딕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4333735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931</TotalTime>
  <Words>4419</Words>
  <Application>Microsoft Office PowerPoint</Application>
  <PresentationFormat>화면 슬라이드 쇼(4:3)</PresentationFormat>
  <Paragraphs>968</Paragraphs>
  <Slides>45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45</vt:i4>
      </vt:variant>
    </vt:vector>
  </HeadingPairs>
  <TitlesOfParts>
    <vt:vector size="54" baseType="lpstr">
      <vt:lpstr>나눔고딕 ExtraBold</vt:lpstr>
      <vt:lpstr>나눔고딕</vt:lpstr>
      <vt:lpstr>Times New Roman</vt:lpstr>
      <vt:lpstr>Arial</vt:lpstr>
      <vt:lpstr>맑은 고딕</vt:lpstr>
      <vt:lpstr>Arial Unicode MS</vt:lpstr>
      <vt:lpstr>가는으뜸체</vt:lpstr>
      <vt:lpstr>Calibri</vt:lpstr>
      <vt:lpstr>Office Theme</vt:lpstr>
      <vt:lpstr>“유재은 프랜차이즈 연구소” 를  소개합니다  </vt:lpstr>
      <vt:lpstr>  CONTENTS</vt:lpstr>
      <vt:lpstr>PowerPoint 프레젠테이션</vt:lpstr>
      <vt:lpstr>유재은 CEO / 프랜차이즈 본사 실무경력</vt:lpstr>
      <vt:lpstr>PowerPoint 프레젠테이션</vt:lpstr>
      <vt:lpstr>유재은 CEO / 프랜차이즈 전략컨설팅 수행실적</vt:lpstr>
      <vt:lpstr>유재은 CEO / 대기업 &amp; 코스닥 상장사 프랜차이즈 전략컨설팅 수행실적</vt:lpstr>
      <vt:lpstr>유재은 CEO / 대기업 &amp; 코스닥 상장사 프랜차이즈 전략컨설팅 수행실적</vt:lpstr>
      <vt:lpstr>유재은 CEO / 대기업 &amp; 코스닥 상장사 프랜차이즈 전략컨설팅 수행실적</vt:lpstr>
      <vt:lpstr>유재은 CEO / 프랜차이즈 전문 강의 경력</vt:lpstr>
      <vt:lpstr>PowerPoint 프레젠테이션</vt:lpstr>
      <vt:lpstr>홍성주 부사장  /  마케팅 전략 전문가</vt:lpstr>
      <vt:lpstr>김왕민 부사장  /  유통 전략 전문가</vt:lpstr>
      <vt:lpstr>서준덕 부사장  /  영업 및 조직 구축 전문가</vt:lpstr>
      <vt:lpstr>PowerPoint 프레젠테이션</vt:lpstr>
      <vt:lpstr>국내 프랜차이즈 CEO 과정의 효시</vt:lpstr>
      <vt:lpstr>2000년 국내 최초 우수 프랜차이즈 분석 시리즈 게재 (총 5회) 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유재은 프랜차이즈 연구소 컨설팅 3 가지 방식  </vt:lpstr>
      <vt:lpstr>컨설팅 안내 </vt:lpstr>
      <vt:lpstr>컨설팅 안내 </vt:lpstr>
      <vt:lpstr>컨설팅 안내 </vt:lpstr>
      <vt:lpstr>PowerPoint 프레젠테이션</vt:lpstr>
      <vt:lpstr>  프랜차이즈 기업 컨설팅 주요실적</vt:lpstr>
      <vt:lpstr>프랜차이즈 기업 컨설팅 주요실적</vt:lpstr>
      <vt:lpstr>프랜차이즈 기업 컨설팅 주요실적</vt:lpstr>
      <vt:lpstr>PowerPoint 프레젠테이션</vt:lpstr>
      <vt:lpstr>PowerPoint 프레젠테이션</vt:lpstr>
      <vt:lpstr>프랜차이즈 기업 컨설팅 주요실적</vt:lpstr>
      <vt:lpstr>PowerPoint 프레젠테이션</vt:lpstr>
      <vt:lpstr>PowerPoint 프레젠테이션</vt:lpstr>
      <vt:lpstr>PowerPoint 프레젠테이션</vt:lpstr>
      <vt:lpstr>프랜차이즈 기업 컨설팅 주요실적</vt:lpstr>
      <vt:lpstr>프랜차이즈 기업 컨설팅 주요실적</vt:lpstr>
      <vt:lpstr>PowerPoint 프레젠테이션</vt:lpstr>
      <vt:lpstr>프랜차이즈 기업 컨설팅 주요실적</vt:lpstr>
      <vt:lpstr>프랜차이즈 기업 컨설팅 주요실적</vt:lpstr>
      <vt:lpstr>프랜차이즈 기업 컨설팅 주요실적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Windows 사용자</dc:creator>
  <cp:lastModifiedBy>성민 김</cp:lastModifiedBy>
  <cp:revision>76</cp:revision>
  <cp:lastPrinted>2025-01-16T01:40:56Z</cp:lastPrinted>
  <dcterms:created xsi:type="dcterms:W3CDTF">2023-01-06T01:07:53Z</dcterms:created>
  <dcterms:modified xsi:type="dcterms:W3CDTF">2025-02-27T04:55:20Z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2022-12-21T00:00:00Z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2023-01-06T00:00:00Z</vt:filetime>
  </property>
</Properties>
</file>