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6" r:id="rId10"/>
    <p:sldId id="264" r:id="rId11"/>
    <p:sldId id="267" r:id="rId12"/>
    <p:sldId id="268" r:id="rId13"/>
    <p:sldId id="30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9" r:id="rId30"/>
    <p:sldId id="310" r:id="rId31"/>
    <p:sldId id="311" r:id="rId32"/>
    <p:sldId id="285" r:id="rId33"/>
    <p:sldId id="286" r:id="rId34"/>
    <p:sldId id="287" r:id="rId35"/>
    <p:sldId id="313" r:id="rId36"/>
    <p:sldId id="314" r:id="rId37"/>
    <p:sldId id="288" r:id="rId38"/>
    <p:sldId id="315" r:id="rId39"/>
    <p:sldId id="289" r:id="rId40"/>
    <p:sldId id="291" r:id="rId41"/>
    <p:sldId id="317" r:id="rId42"/>
  </p:sldIdLst>
  <p:sldSz cx="9144000" cy="6858000" type="screen4x3"/>
  <p:notesSz cx="10021888" cy="6889750"/>
  <p:embeddedFontLst>
    <p:embeddedFont>
      <p:font typeface="나눔고딕 ExtraBold" panose="020B0600000101010101" charset="-127"/>
      <p:bold r:id="rId44"/>
    </p:embeddedFont>
    <p:embeddedFont>
      <p:font typeface="나눔고딕" pitchFamily="2" charset="-127"/>
      <p:regular r:id="rId45"/>
      <p:bold r:id="rId46"/>
    </p:embeddedFont>
    <p:embeddedFont>
      <p:font typeface="맑은 고딕" panose="020B0503020000020004" pitchFamily="50" charset="-127"/>
      <p:regular r:id="rId47"/>
      <p:bold r:id="rId4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50"/>
    <a:srgbClr val="BADCF5"/>
    <a:srgbClr val="49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1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06FF-FBC1-463D-8500-7D927F8BB397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273425"/>
            <a:ext cx="8018462" cy="310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6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6"/>
            <a:ext cx="4343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0044E-A08A-4994-BBF6-85AE7B36225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9674" y="197611"/>
            <a:ext cx="8664651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cs typeface="나눔고딕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5920" y="1722056"/>
            <a:ext cx="7266305" cy="161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1670" y="6594998"/>
            <a:ext cx="214629" cy="14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나눔고딕 ExtraBold"/>
                <a:cs typeface="나눔고딕 ExtraBold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3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16.jpeg"/><Relationship Id="rId4" Type="http://schemas.openxmlformats.org/officeDocument/2006/relationships/image" Target="../media/image73.jpeg"/><Relationship Id="rId9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1.jpeg"/><Relationship Id="rId7" Type="http://schemas.openxmlformats.org/officeDocument/2006/relationships/image" Target="../media/image19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6.png"/><Relationship Id="rId7" Type="http://schemas.openxmlformats.org/officeDocument/2006/relationships/image" Target="../media/image89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8.jpeg"/><Relationship Id="rId7" Type="http://schemas.openxmlformats.org/officeDocument/2006/relationships/image" Target="../media/image89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93.jpeg"/><Relationship Id="rId5" Type="http://schemas.openxmlformats.org/officeDocument/2006/relationships/image" Target="../media/image86.png"/><Relationship Id="rId10" Type="http://schemas.openxmlformats.org/officeDocument/2006/relationships/image" Target="../media/image92.png"/><Relationship Id="rId4" Type="http://schemas.openxmlformats.org/officeDocument/2006/relationships/image" Target="../media/image85.jpeg"/><Relationship Id="rId9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88.jpeg"/><Relationship Id="rId7" Type="http://schemas.openxmlformats.org/officeDocument/2006/relationships/image" Target="../media/image95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12.png"/><Relationship Id="rId5" Type="http://schemas.openxmlformats.org/officeDocument/2006/relationships/image" Target="../media/image94.jpeg"/><Relationship Id="rId10" Type="http://schemas.openxmlformats.org/officeDocument/2006/relationships/image" Target="../media/image98.png"/><Relationship Id="rId4" Type="http://schemas.openxmlformats.org/officeDocument/2006/relationships/image" Target="../media/image26.jpeg"/><Relationship Id="rId9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00.jpeg"/><Relationship Id="rId7" Type="http://schemas.openxmlformats.org/officeDocument/2006/relationships/image" Target="../media/image103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jpeg"/><Relationship Id="rId5" Type="http://schemas.openxmlformats.org/officeDocument/2006/relationships/image" Target="../media/image87.jpeg"/><Relationship Id="rId4" Type="http://schemas.openxmlformats.org/officeDocument/2006/relationships/image" Target="../media/image101.jpe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21.png"/><Relationship Id="rId4" Type="http://schemas.openxmlformats.org/officeDocument/2006/relationships/image" Target="../media/image12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3.jpeg"/><Relationship Id="rId7" Type="http://schemas.openxmlformats.org/officeDocument/2006/relationships/image" Target="../media/image1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2.png"/><Relationship Id="rId4" Type="http://schemas.openxmlformats.org/officeDocument/2006/relationships/image" Target="../media/image1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2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8.jpeg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956" y="572135"/>
            <a:ext cx="8554085" cy="5713730"/>
            <a:chOff x="295656" y="573023"/>
            <a:chExt cx="8554085" cy="5713730"/>
          </a:xfrm>
        </p:grpSpPr>
        <p:sp>
          <p:nvSpPr>
            <p:cNvPr id="3" name="object 3"/>
            <p:cNvSpPr/>
            <p:nvPr/>
          </p:nvSpPr>
          <p:spPr>
            <a:xfrm>
              <a:off x="314706" y="592073"/>
              <a:ext cx="8515985" cy="5675630"/>
            </a:xfrm>
            <a:custGeom>
              <a:avLst/>
              <a:gdLst/>
              <a:ahLst/>
              <a:cxnLst/>
              <a:rect l="l" t="t" r="r" b="b"/>
              <a:pathLst>
                <a:path w="8515985" h="5675630">
                  <a:moveTo>
                    <a:pt x="0" y="5675376"/>
                  </a:moveTo>
                  <a:lnTo>
                    <a:pt x="8515731" y="5675376"/>
                  </a:lnTo>
                  <a:lnTo>
                    <a:pt x="8515731" y="0"/>
                  </a:lnTo>
                  <a:lnTo>
                    <a:pt x="0" y="0"/>
                  </a:lnTo>
                  <a:lnTo>
                    <a:pt x="0" y="5675376"/>
                  </a:lnTo>
                  <a:close/>
                </a:path>
              </a:pathLst>
            </a:custGeom>
            <a:ln w="38100">
              <a:solidFill>
                <a:srgbClr val="93B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8686" y="1989581"/>
              <a:ext cx="5788025" cy="1080770"/>
            </a:xfrm>
            <a:custGeom>
              <a:avLst/>
              <a:gdLst/>
              <a:ahLst/>
              <a:cxnLst/>
              <a:rect l="l" t="t" r="r" b="b"/>
              <a:pathLst>
                <a:path w="5788025" h="1080770">
                  <a:moveTo>
                    <a:pt x="0" y="267715"/>
                  </a:moveTo>
                  <a:lnTo>
                    <a:pt x="4318" y="219582"/>
                  </a:lnTo>
                  <a:lnTo>
                    <a:pt x="16763" y="174243"/>
                  </a:lnTo>
                  <a:lnTo>
                    <a:pt x="36449" y="132587"/>
                  </a:lnTo>
                  <a:lnTo>
                    <a:pt x="62864" y="95250"/>
                  </a:lnTo>
                  <a:lnTo>
                    <a:pt x="95122" y="62991"/>
                  </a:lnTo>
                  <a:lnTo>
                    <a:pt x="132461" y="36575"/>
                  </a:lnTo>
                  <a:lnTo>
                    <a:pt x="174116" y="16763"/>
                  </a:lnTo>
                  <a:lnTo>
                    <a:pt x="219328" y="4317"/>
                  </a:lnTo>
                  <a:lnTo>
                    <a:pt x="267462" y="0"/>
                  </a:lnTo>
                  <a:lnTo>
                    <a:pt x="5520563" y="0"/>
                  </a:lnTo>
                  <a:lnTo>
                    <a:pt x="5568695" y="4317"/>
                  </a:lnTo>
                  <a:lnTo>
                    <a:pt x="5613908" y="16763"/>
                  </a:lnTo>
                  <a:lnTo>
                    <a:pt x="5655564" y="36575"/>
                  </a:lnTo>
                  <a:lnTo>
                    <a:pt x="5692902" y="62991"/>
                  </a:lnTo>
                  <a:lnTo>
                    <a:pt x="5725160" y="95250"/>
                  </a:lnTo>
                  <a:lnTo>
                    <a:pt x="5751448" y="132587"/>
                  </a:lnTo>
                  <a:lnTo>
                    <a:pt x="5771261" y="174243"/>
                  </a:lnTo>
                  <a:lnTo>
                    <a:pt x="5783707" y="219582"/>
                  </a:lnTo>
                  <a:lnTo>
                    <a:pt x="5788024" y="267715"/>
                  </a:lnTo>
                  <a:lnTo>
                    <a:pt x="5788024" y="812800"/>
                  </a:lnTo>
                  <a:lnTo>
                    <a:pt x="5783707" y="860932"/>
                  </a:lnTo>
                  <a:lnTo>
                    <a:pt x="5771261" y="906271"/>
                  </a:lnTo>
                  <a:lnTo>
                    <a:pt x="5751448" y="947927"/>
                  </a:lnTo>
                  <a:lnTo>
                    <a:pt x="5725160" y="985265"/>
                  </a:lnTo>
                  <a:lnTo>
                    <a:pt x="5692902" y="1017523"/>
                  </a:lnTo>
                  <a:lnTo>
                    <a:pt x="5655564" y="1043939"/>
                  </a:lnTo>
                  <a:lnTo>
                    <a:pt x="5613908" y="1063752"/>
                  </a:lnTo>
                  <a:lnTo>
                    <a:pt x="5568695" y="1076197"/>
                  </a:lnTo>
                  <a:lnTo>
                    <a:pt x="5520563" y="1080515"/>
                  </a:lnTo>
                  <a:lnTo>
                    <a:pt x="267462" y="1080515"/>
                  </a:lnTo>
                  <a:lnTo>
                    <a:pt x="219328" y="1076197"/>
                  </a:lnTo>
                  <a:lnTo>
                    <a:pt x="174116" y="1063752"/>
                  </a:lnTo>
                  <a:lnTo>
                    <a:pt x="132461" y="1043939"/>
                  </a:lnTo>
                  <a:lnTo>
                    <a:pt x="95122" y="1017523"/>
                  </a:lnTo>
                  <a:lnTo>
                    <a:pt x="62864" y="985265"/>
                  </a:lnTo>
                  <a:lnTo>
                    <a:pt x="36449" y="947927"/>
                  </a:lnTo>
                  <a:lnTo>
                    <a:pt x="16763" y="906271"/>
                  </a:lnTo>
                  <a:lnTo>
                    <a:pt x="4318" y="860932"/>
                  </a:lnTo>
                  <a:lnTo>
                    <a:pt x="0" y="812800"/>
                  </a:lnTo>
                  <a:lnTo>
                    <a:pt x="0" y="267715"/>
                  </a:lnTo>
                  <a:close/>
                </a:path>
              </a:pathLst>
            </a:custGeom>
            <a:ln w="32004">
              <a:solidFill>
                <a:srgbClr val="93B3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3997" y="2375842"/>
            <a:ext cx="60960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ko-KR" sz="2400" spc="-140" dirty="0">
                <a:solidFill>
                  <a:srgbClr val="000000"/>
                </a:solidFill>
              </a:rPr>
              <a:t>“</a:t>
            </a:r>
            <a:r>
              <a:rPr lang="ko-KR" altLang="en-US" sz="2400" spc="-140" dirty="0" err="1">
                <a:solidFill>
                  <a:srgbClr val="000000"/>
                </a:solidFill>
              </a:rPr>
              <a:t>유재은</a:t>
            </a:r>
            <a:r>
              <a:rPr lang="ko-KR" altLang="en-US" sz="2400" spc="-140" dirty="0">
                <a:solidFill>
                  <a:srgbClr val="000000"/>
                </a:solidFill>
              </a:rPr>
              <a:t> 프랜차이즈 연구소</a:t>
            </a:r>
            <a:r>
              <a:rPr lang="en-US" altLang="ko-KR" sz="2400" spc="-140" dirty="0">
                <a:solidFill>
                  <a:srgbClr val="000000"/>
                </a:solidFill>
              </a:rPr>
              <a:t>” </a:t>
            </a:r>
            <a:r>
              <a:rPr lang="ko-KR" altLang="en-US" sz="2400" spc="-140" dirty="0">
                <a:solidFill>
                  <a:srgbClr val="000000"/>
                </a:solidFill>
              </a:rPr>
              <a:t>를  소개합니다</a:t>
            </a:r>
            <a:br>
              <a:rPr lang="en-US" altLang="ko-KR" sz="3000" spc="-140" dirty="0">
                <a:solidFill>
                  <a:srgbClr val="000000"/>
                </a:solidFill>
              </a:rPr>
            </a:br>
            <a:r>
              <a:rPr lang="ko-KR" altLang="en-US" sz="3000" spc="-140" dirty="0">
                <a:solidFill>
                  <a:srgbClr val="000000"/>
                </a:solidFill>
              </a:rPr>
              <a:t> </a:t>
            </a:r>
            <a:endParaRPr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433893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2025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2B9D95-822D-40EA-8683-0E5A760CE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28" y="5189700"/>
            <a:ext cx="3281938" cy="595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489" y="1130934"/>
            <a:ext cx="5460111" cy="4934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주요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강의</a:t>
            </a:r>
            <a:endParaRPr sz="12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800" dirty="0">
              <a:latin typeface="나눔고딕 ExtraBold"/>
              <a:cs typeface="나눔고딕 ExtraBold"/>
            </a:endParaRPr>
          </a:p>
          <a:p>
            <a:pPr marL="251460">
              <a:lnSpc>
                <a:spcPct val="100000"/>
              </a:lnSpc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&amp;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외식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전문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15" dirty="0" err="1">
                <a:latin typeface="나눔고딕 ExtraBold"/>
                <a:cs typeface="나눔고딕 ExtraBold"/>
              </a:rPr>
              <a:t>강의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2</a:t>
            </a:r>
            <a:r>
              <a:rPr lang="en-US" sz="1000" b="1" spc="-20" dirty="0">
                <a:latin typeface="나눔고딕 ExtraBold"/>
                <a:cs typeface="나눔고딕 ExtraBold"/>
              </a:rPr>
              <a:t>7</a:t>
            </a:r>
            <a:r>
              <a:rPr sz="1000" b="1" spc="-20" dirty="0">
                <a:latin typeface="나눔고딕 ExtraBold"/>
                <a:cs typeface="나눔고딕 ExtraBold"/>
              </a:rPr>
              <a:t>년</a:t>
            </a:r>
            <a:r>
              <a:rPr lang="en-US"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간</a:t>
            </a:r>
            <a:r>
              <a:rPr lang="en-US"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300회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 err="1">
                <a:latin typeface="나눔고딕 ExtraBold"/>
                <a:cs typeface="나눔고딕 ExtraBold"/>
              </a:rPr>
              <a:t>이상</a:t>
            </a:r>
            <a:r>
              <a:rPr lang="en-US" sz="1000" b="1" spc="-5" dirty="0">
                <a:latin typeface="나눔고딕 ExtraBold"/>
                <a:cs typeface="나눔고딕 ExtraBold"/>
              </a:rPr>
              <a:t> </a:t>
            </a:r>
            <a:r>
              <a:rPr sz="1000" b="1" spc="-20" dirty="0" err="1">
                <a:latin typeface="나눔고딕 ExtraBold"/>
                <a:cs typeface="나눔고딕 ExtraBold"/>
              </a:rPr>
              <a:t>실시</a:t>
            </a: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 dirty="0">
              <a:latin typeface="나눔고딕 ExtraBold"/>
              <a:cs typeface="나눔고딕 ExtraBold"/>
            </a:endParaRPr>
          </a:p>
          <a:p>
            <a:pPr marL="332740" indent="-83185">
              <a:lnSpc>
                <a:spcPct val="100000"/>
              </a:lnSpc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연세대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생활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환경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대학원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외식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고위자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과정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연세대학교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CEO과정</a:t>
            </a:r>
            <a:r>
              <a:rPr sz="1000" spc="-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주강사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한국생산성본부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5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한국능률협회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한국산업인력공단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한국생산성본부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CEO과정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주강사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한국일보-백상경제연구원</a:t>
            </a:r>
            <a:r>
              <a:rPr sz="1000" spc="2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20" dirty="0">
                <a:latin typeface="나눔고딕"/>
                <a:cs typeface="나눔고딕"/>
              </a:rPr>
              <a:t> 프랜차이즈 </a:t>
            </a:r>
            <a:r>
              <a:rPr sz="1000" spc="-15" dirty="0">
                <a:latin typeface="나눔고딕"/>
                <a:cs typeface="나눔고딕"/>
              </a:rPr>
              <a:t>본부장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과정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한국인삼공사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정관장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전문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유통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MBA과정</a:t>
            </a:r>
            <a:r>
              <a:rPr sz="1000" spc="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부문</a:t>
            </a:r>
            <a:r>
              <a:rPr sz="1000" spc="-20" dirty="0">
                <a:latin typeface="나눔고딕"/>
                <a:cs typeface="나눔고딕"/>
              </a:rPr>
              <a:t> 강사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에뛰드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하우스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경남대학</a:t>
            </a:r>
            <a:r>
              <a:rPr sz="1000" spc="-5" dirty="0">
                <a:latin typeface="나눔고딕"/>
                <a:cs typeface="나눔고딕"/>
              </a:rPr>
              <a:t>교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</a:t>
            </a:r>
            <a:r>
              <a:rPr sz="1000" spc="-5" dirty="0">
                <a:latin typeface="나눔고딕"/>
                <a:cs typeface="나눔고딕"/>
              </a:rPr>
              <a:t>즈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영남대학교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6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다이소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그룹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0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월간식당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6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체인스토어협회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5" dirty="0">
                <a:latin typeface="나눔고딕"/>
                <a:cs typeface="나눔고딕"/>
              </a:rPr>
              <a:t> 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한림대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대학원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삼성전자 모바일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사업팀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상권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특강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(4회)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한국체인스토어협회</a:t>
            </a:r>
            <a:r>
              <a:rPr sz="100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밀솔루션</a:t>
            </a:r>
            <a:r>
              <a:rPr sz="1000" spc="-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세미나(HMR)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409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아모제푸드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프랜차이즈</a:t>
            </a:r>
            <a:r>
              <a:rPr sz="1000" spc="-3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사업전략</a:t>
            </a:r>
            <a:r>
              <a:rPr sz="1000" spc="-20" dirty="0">
                <a:latin typeface="나눔고딕"/>
                <a:cs typeface="나눔고딕"/>
              </a:rPr>
              <a:t> 기업특강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20" dirty="0">
                <a:latin typeface="나눔고딕"/>
                <a:cs typeface="나눔고딕"/>
              </a:rPr>
              <a:t>아모레퍼시픽그룹</a:t>
            </a:r>
            <a:r>
              <a:rPr sz="1000" spc="-5" dirty="0">
                <a:latin typeface="나눔고딕"/>
                <a:cs typeface="나눔고딕"/>
              </a:rPr>
              <a:t> /</a:t>
            </a:r>
            <a:r>
              <a:rPr sz="1000" spc="-3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상권분석교육과정</a:t>
            </a:r>
            <a:r>
              <a:rPr sz="1000" spc="1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특강(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4회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)</a:t>
            </a:r>
            <a:endParaRPr sz="1000" dirty="0">
              <a:latin typeface="나눔고딕"/>
              <a:cs typeface="나눔고딕"/>
            </a:endParaRPr>
          </a:p>
          <a:p>
            <a:pPr marL="332740" indent="-83185">
              <a:lnSpc>
                <a:spcPct val="100000"/>
              </a:lnSpc>
              <a:spcBef>
                <a:spcPts val="395"/>
              </a:spcBef>
              <a:buChar char="-"/>
              <a:tabLst>
                <a:tab pos="333375" algn="l"/>
              </a:tabLst>
            </a:pPr>
            <a:r>
              <a:rPr sz="1000" spc="-15" dirty="0">
                <a:latin typeface="나눔고딕"/>
                <a:cs typeface="나눔고딕"/>
              </a:rPr>
              <a:t>한국프랜차이즈협회</a:t>
            </a:r>
            <a:r>
              <a:rPr sz="1000" spc="10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/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프랜차이즈</a:t>
            </a:r>
            <a:r>
              <a:rPr sz="1000" spc="10" dirty="0">
                <a:latin typeface="나눔고딕"/>
                <a:cs typeface="나눔고딕"/>
              </a:rPr>
              <a:t> </a:t>
            </a:r>
            <a:r>
              <a:rPr sz="1000" spc="-15" dirty="0">
                <a:latin typeface="나눔고딕"/>
                <a:cs typeface="나눔고딕"/>
              </a:rPr>
              <a:t>신규사업마케팅전략</a:t>
            </a:r>
            <a:r>
              <a:rPr sz="1000" spc="-2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특강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외</a:t>
            </a:r>
            <a:r>
              <a:rPr sz="1000" spc="250" dirty="0">
                <a:latin typeface="나눔고딕"/>
                <a:cs typeface="나눔고딕"/>
              </a:rPr>
              <a:t> </a:t>
            </a:r>
            <a:r>
              <a:rPr sz="1000" spc="-10" dirty="0">
                <a:latin typeface="나눔고딕"/>
                <a:cs typeface="나눔고딕"/>
              </a:rPr>
              <a:t>다수</a:t>
            </a:r>
            <a:r>
              <a:rPr sz="1000" spc="-25" dirty="0">
                <a:latin typeface="나눔고딕"/>
                <a:cs typeface="나눔고딕"/>
              </a:rPr>
              <a:t> </a:t>
            </a:r>
            <a:r>
              <a:rPr sz="1000" spc="-5" dirty="0">
                <a:latin typeface="나눔고딕"/>
                <a:cs typeface="나눔고딕"/>
              </a:rPr>
              <a:t>,</a:t>
            </a:r>
            <a:r>
              <a:rPr sz="1000" spc="-40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300회</a:t>
            </a:r>
            <a:r>
              <a:rPr sz="1000" spc="-15" dirty="0">
                <a:latin typeface="나눔고딕"/>
                <a:cs typeface="나눔고딕"/>
              </a:rPr>
              <a:t> </a:t>
            </a:r>
            <a:r>
              <a:rPr sz="1000" spc="-20" dirty="0">
                <a:latin typeface="나눔고딕"/>
                <a:cs typeface="나눔고딕"/>
              </a:rPr>
              <a:t>이상실시</a:t>
            </a:r>
            <a:endParaRPr sz="1000" dirty="0">
              <a:latin typeface="나눔고딕"/>
              <a:cs typeface="나눔고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13460" y="967739"/>
            <a:ext cx="7118350" cy="5285105"/>
            <a:chOff x="1013460" y="967739"/>
            <a:chExt cx="7118350" cy="5285105"/>
          </a:xfrm>
        </p:grpSpPr>
        <p:sp>
          <p:nvSpPr>
            <p:cNvPr id="4" name="object 4"/>
            <p:cNvSpPr/>
            <p:nvPr/>
          </p:nvSpPr>
          <p:spPr>
            <a:xfrm>
              <a:off x="1641348" y="1418843"/>
              <a:ext cx="6135370" cy="15240"/>
            </a:xfrm>
            <a:custGeom>
              <a:avLst/>
              <a:gdLst/>
              <a:ahLst/>
              <a:cxnLst/>
              <a:rect l="l" t="t" r="r" b="b"/>
              <a:pathLst>
                <a:path w="6135370" h="15240">
                  <a:moveTo>
                    <a:pt x="0" y="14731"/>
                  </a:moveTo>
                  <a:lnTo>
                    <a:pt x="6135370" y="0"/>
                  </a:lnTo>
                </a:path>
              </a:pathLst>
            </a:custGeom>
            <a:ln w="1219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7938" y="982217"/>
              <a:ext cx="7089775" cy="5255895"/>
            </a:xfrm>
            <a:custGeom>
              <a:avLst/>
              <a:gdLst/>
              <a:ahLst/>
              <a:cxnLst/>
              <a:rect l="l" t="t" r="r" b="b"/>
              <a:pathLst>
                <a:path w="7089775" h="5255895">
                  <a:moveTo>
                    <a:pt x="0" y="5255768"/>
                  </a:moveTo>
                  <a:lnTo>
                    <a:pt x="7089267" y="5255768"/>
                  </a:lnTo>
                  <a:lnTo>
                    <a:pt x="7089267" y="0"/>
                  </a:lnTo>
                  <a:lnTo>
                    <a:pt x="0" y="0"/>
                  </a:lnTo>
                  <a:lnTo>
                    <a:pt x="0" y="5255768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576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프랜차이즈</a:t>
            </a:r>
            <a:r>
              <a:rPr spc="-114" dirty="0"/>
              <a:t> </a:t>
            </a:r>
            <a:r>
              <a:rPr dirty="0"/>
              <a:t>전문</a:t>
            </a:r>
            <a:r>
              <a:rPr spc="-95" dirty="0"/>
              <a:t> </a:t>
            </a:r>
            <a:r>
              <a:rPr dirty="0"/>
              <a:t>강의</a:t>
            </a:r>
            <a:r>
              <a:rPr spc="-80" dirty="0"/>
              <a:t> </a:t>
            </a:r>
            <a:r>
              <a:rPr dirty="0"/>
              <a:t>경력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8" name="object 8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10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Ⅱ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sz="32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언론보도</a:t>
            </a:r>
            <a:endParaRPr lang="en-US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12</a:t>
            </a:fld>
            <a:endParaRPr dirty="0"/>
          </a:p>
        </p:txBody>
      </p:sp>
      <p:sp>
        <p:nvSpPr>
          <p:cNvPr id="20" name="제목 19">
            <a:extLst>
              <a:ext uri="{FF2B5EF4-FFF2-40B4-BE49-F238E27FC236}">
                <a16:creationId xmlns:a16="http://schemas.microsoft.com/office/drawing/2014/main" id="{C0F0733C-0902-0CB6-E3DE-0BB80032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" y="247726"/>
            <a:ext cx="8664651" cy="276598"/>
          </a:xfrm>
        </p:spPr>
        <p:txBody>
          <a:bodyPr/>
          <a:lstStyle/>
          <a:p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국내 프랜차이즈 </a:t>
            </a:r>
            <a:r>
              <a:rPr lang="en-US" altLang="ko-KR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CEO 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과정의 효시</a:t>
            </a:r>
            <a:endParaRPr lang="ko-KR" altLang="en-US" dirty="0"/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53BDBA91-75AE-DE36-43AB-3708285830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3212" y="1772816"/>
            <a:ext cx="4837575" cy="374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EDA1BB-B749-44C4-918C-4411CBD09D43}"/>
              </a:ext>
            </a:extLst>
          </p:cNvPr>
          <p:cNvSpPr txBox="1"/>
          <p:nvPr/>
        </p:nvSpPr>
        <p:spPr>
          <a:xfrm>
            <a:off x="139345" y="791395"/>
            <a:ext cx="8664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algn="ctr">
              <a:lnSpc>
                <a:spcPct val="100000"/>
              </a:lnSpc>
            </a:pP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1999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년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, 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국내 최초로 </a:t>
            </a:r>
            <a:r>
              <a:rPr lang="ko-KR" altLang="en-US" sz="1600" b="1" dirty="0" err="1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유재은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 대표가 프랜차이즈 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CEO 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과정을 직접 만들고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, </a:t>
            </a:r>
            <a:b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</a:b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생산성 본부와 공동 개최 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(2000</a:t>
            </a:r>
            <a:r>
              <a:rPr lang="ko-KR" altLang="en-US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년</a:t>
            </a:r>
            <a:r>
              <a:rPr lang="en-US" altLang="ko-KR" sz="1600" b="1" dirty="0">
                <a:solidFill>
                  <a:srgbClr val="09095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나눔고딕 ExtraBold"/>
              </a:rPr>
              <a:t>) </a:t>
            </a:r>
            <a:endParaRPr lang="ko-KR" altLang="en-US" sz="1600" b="1" dirty="0">
              <a:solidFill>
                <a:srgbClr val="09095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나눔고딕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3817" y="1925206"/>
            <a:ext cx="2406295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02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2001년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2160" y="1925206"/>
            <a:ext cx="2317876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03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2001년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458" y="238460"/>
            <a:ext cx="60487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2000</a:t>
            </a:r>
            <a:r>
              <a:rPr lang="ko-KR" altLang="en-US" dirty="0"/>
              <a:t>년 </a:t>
            </a:r>
            <a:r>
              <a:rPr dirty="0" err="1"/>
              <a:t>국내</a:t>
            </a:r>
            <a:r>
              <a:rPr lang="en-US" dirty="0"/>
              <a:t> </a:t>
            </a:r>
            <a:r>
              <a:rPr dirty="0" err="1"/>
              <a:t>최초</a:t>
            </a:r>
            <a:r>
              <a:rPr spc="-100" dirty="0"/>
              <a:t> </a:t>
            </a:r>
            <a:r>
              <a:rPr dirty="0" err="1"/>
              <a:t>우수</a:t>
            </a:r>
            <a:r>
              <a:rPr lang="en-US" dirty="0"/>
              <a:t> </a:t>
            </a:r>
            <a:r>
              <a:rPr dirty="0" err="1"/>
              <a:t>프랜차이즈</a:t>
            </a:r>
            <a:r>
              <a:rPr spc="-114" dirty="0"/>
              <a:t> </a:t>
            </a:r>
            <a:r>
              <a:rPr dirty="0"/>
              <a:t>분석</a:t>
            </a:r>
            <a:r>
              <a:rPr spc="-75" dirty="0"/>
              <a:t> </a:t>
            </a:r>
            <a:r>
              <a:rPr dirty="0" err="1"/>
              <a:t>시리즈</a:t>
            </a:r>
            <a:r>
              <a:rPr spc="-75" dirty="0"/>
              <a:t> </a:t>
            </a:r>
            <a:r>
              <a:rPr dirty="0" err="1"/>
              <a:t>게재</a:t>
            </a:r>
            <a:r>
              <a:rPr lang="en-US" dirty="0"/>
              <a:t> (</a:t>
            </a:r>
            <a:r>
              <a:rPr lang="ko-KR" altLang="en-US" dirty="0"/>
              <a:t>총 </a:t>
            </a:r>
            <a:r>
              <a:rPr lang="en-US" altLang="ko-KR" dirty="0"/>
              <a:t>5</a:t>
            </a:r>
            <a:r>
              <a:rPr lang="ko-KR" altLang="en-US" dirty="0"/>
              <a:t>회</a:t>
            </a:r>
            <a:r>
              <a:rPr lang="en-US" altLang="ko-KR" dirty="0"/>
              <a:t>)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1520" y="1925206"/>
            <a:ext cx="2406295" cy="567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200" b="1" dirty="0">
                <a:latin typeface="나눔고딕 ExtraBold"/>
                <a:cs typeface="나눔고딕 ExtraBold"/>
              </a:rPr>
              <a:t>우수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분석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시리즈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01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2000년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395" y="2718065"/>
            <a:ext cx="2679192" cy="18623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9988" y="2718065"/>
            <a:ext cx="2747771" cy="186385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1940" y="2708920"/>
            <a:ext cx="2718816" cy="186080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772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62021"/>
            <a:ext cx="4536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2003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시스템구축</a:t>
            </a:r>
            <a:r>
              <a:rPr sz="1800" b="1" spc="-114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국내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최초</a:t>
            </a: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906780"/>
            <a:ext cx="4139184" cy="23606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748" y="1006221"/>
            <a:ext cx="2524252" cy="545599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ts val="2150"/>
              </a:lnSpc>
              <a:spcBef>
                <a:spcPts val="85"/>
              </a:spcBef>
            </a:pPr>
            <a:r>
              <a:rPr sz="1200" dirty="0">
                <a:latin typeface="나눔고딕"/>
                <a:cs typeface="나눔고딕"/>
              </a:rPr>
              <a:t>기업</a:t>
            </a:r>
            <a:r>
              <a:rPr sz="1200" spc="-4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시스템</a:t>
            </a:r>
            <a:r>
              <a:rPr sz="1200" spc="-4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구축  2003년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8124" y="3589401"/>
            <a:ext cx="5166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2004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0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기업컨설팅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전문가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인터뷰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1459" y="4041652"/>
            <a:ext cx="8327390" cy="41275"/>
            <a:chOff x="251459" y="4041652"/>
            <a:chExt cx="8327390" cy="41275"/>
          </a:xfrm>
        </p:grpSpPr>
        <p:sp>
          <p:nvSpPr>
            <p:cNvPr id="10" name="object 10"/>
            <p:cNvSpPr/>
            <p:nvPr/>
          </p:nvSpPr>
          <p:spPr>
            <a:xfrm>
              <a:off x="2816352" y="4041652"/>
              <a:ext cx="5762625" cy="41275"/>
            </a:xfrm>
            <a:custGeom>
              <a:avLst/>
              <a:gdLst/>
              <a:ahLst/>
              <a:cxnLst/>
              <a:rect l="l" t="t" r="r" b="b"/>
              <a:pathLst>
                <a:path w="5762625" h="41275">
                  <a:moveTo>
                    <a:pt x="5762244" y="0"/>
                  </a:moveTo>
                  <a:lnTo>
                    <a:pt x="0" y="0"/>
                  </a:lnTo>
                  <a:lnTo>
                    <a:pt x="0" y="40888"/>
                  </a:lnTo>
                  <a:lnTo>
                    <a:pt x="5762244" y="40888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1459" y="4041652"/>
              <a:ext cx="2688590" cy="41275"/>
            </a:xfrm>
            <a:custGeom>
              <a:avLst/>
              <a:gdLst/>
              <a:ahLst/>
              <a:cxnLst/>
              <a:rect l="l" t="t" r="r" b="b"/>
              <a:pathLst>
                <a:path w="2688590" h="41275">
                  <a:moveTo>
                    <a:pt x="2688082" y="0"/>
                  </a:moveTo>
                  <a:lnTo>
                    <a:pt x="0" y="0"/>
                  </a:lnTo>
                  <a:lnTo>
                    <a:pt x="0" y="40888"/>
                  </a:lnTo>
                  <a:lnTo>
                    <a:pt x="2688082" y="40888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501640" y="4256532"/>
            <a:ext cx="2711450" cy="2339340"/>
            <a:chOff x="5501640" y="4256532"/>
            <a:chExt cx="2711450" cy="233934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4262628"/>
              <a:ext cx="2699004" cy="23271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04688" y="4259580"/>
              <a:ext cx="2705100" cy="2332990"/>
            </a:xfrm>
            <a:custGeom>
              <a:avLst/>
              <a:gdLst/>
              <a:ahLst/>
              <a:cxnLst/>
              <a:rect l="l" t="t" r="r" b="b"/>
              <a:pathLst>
                <a:path w="2705100" h="2332990">
                  <a:moveTo>
                    <a:pt x="0" y="2332990"/>
                  </a:moveTo>
                  <a:lnTo>
                    <a:pt x="2705100" y="2332990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233299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1731" y="4321809"/>
            <a:ext cx="1134669" cy="5683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한국일보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2004년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60648"/>
            <a:ext cx="636747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2006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국내</a:t>
            </a: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최초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8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본부장-CEO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핵심실무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과정</a:t>
            </a:r>
            <a:r>
              <a:rPr sz="1800" b="1" spc="-6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개최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981455"/>
            <a:ext cx="4518659" cy="55885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8236" y="1297686"/>
            <a:ext cx="2467610" cy="8084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본부장</a:t>
            </a:r>
            <a:r>
              <a:rPr sz="1200" b="1" spc="-5" dirty="0">
                <a:latin typeface="나눔고딕 ExtraBold"/>
                <a:cs typeface="나눔고딕 ExtraBold"/>
              </a:rPr>
              <a:t>-</a:t>
            </a:r>
            <a:r>
              <a:rPr sz="1200" b="1" dirty="0">
                <a:latin typeface="나눔고딕 ExtraBold"/>
                <a:cs typeface="나눔고딕 ExtraBold"/>
              </a:rPr>
              <a:t>CEO</a:t>
            </a:r>
            <a:r>
              <a:rPr sz="1200" b="1" spc="-7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핵심실무과정</a:t>
            </a:r>
            <a:r>
              <a:rPr sz="1200" b="1" dirty="0">
                <a:latin typeface="나눔고딕 ExtraBold"/>
                <a:cs typeface="나눔고딕 ExtraBold"/>
              </a:rPr>
              <a:t>  </a:t>
            </a:r>
            <a:r>
              <a:rPr sz="1200" b="1" dirty="0" err="1">
                <a:latin typeface="나눔고딕 ExtraBold"/>
                <a:cs typeface="나눔고딕 ExtraBold"/>
              </a:rPr>
              <a:t>한국일보</a:t>
            </a:r>
            <a:r>
              <a:rPr lang="en-US" sz="1200" b="1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백상경제연구원</a:t>
            </a:r>
            <a:r>
              <a:rPr sz="1200" b="1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공동개최</a:t>
            </a:r>
            <a:r>
              <a:rPr sz="1200" b="1" dirty="0">
                <a:latin typeface="나눔고딕 ExtraBold"/>
                <a:cs typeface="나눔고딕 ExtraBold"/>
              </a:rPr>
              <a:t> </a:t>
            </a:r>
            <a:br>
              <a:rPr lang="en-US" sz="1200" b="1" dirty="0">
                <a:latin typeface="나눔고딕 ExtraBold"/>
                <a:cs typeface="나눔고딕 ExtraBold"/>
              </a:rPr>
            </a:br>
            <a:r>
              <a:rPr sz="1200" dirty="0">
                <a:latin typeface="나눔고딕"/>
                <a:cs typeface="나눔고딕"/>
              </a:rPr>
              <a:t>2006년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59" y="258857"/>
            <a:ext cx="35151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2014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0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기업대상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3748" y="1006221"/>
            <a:ext cx="3284728" cy="8413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ts val="2150"/>
              </a:lnSpc>
              <a:spcBef>
                <a:spcPts val="85"/>
              </a:spcBef>
            </a:pP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본사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CEO</a:t>
            </a:r>
            <a:r>
              <a:rPr sz="1200" spc="-1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사업전략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노하우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특강</a:t>
            </a:r>
            <a:r>
              <a:rPr sz="1200" spc="-3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개최 </a:t>
            </a:r>
            <a:r>
              <a:rPr sz="1200" spc="-32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2014년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291" y="960119"/>
            <a:ext cx="4983479" cy="25496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3748" y="3916807"/>
            <a:ext cx="2981452" cy="7848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dirty="0">
                <a:latin typeface="나눔고딕 ExtraBold"/>
                <a:cs typeface="나눔고딕 ExtraBold"/>
              </a:rPr>
              <a:t>매일경제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사업전략</a:t>
            </a:r>
            <a:r>
              <a:rPr sz="1200" spc="-8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전문가</a:t>
            </a:r>
            <a:r>
              <a:rPr sz="1200" spc="-60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과정</a:t>
            </a:r>
            <a:r>
              <a:rPr sz="1200" spc="-6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개최</a:t>
            </a: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나눔고딕"/>
                <a:cs typeface="나눔고딕"/>
              </a:rPr>
              <a:t>2017년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8476" y="3893820"/>
            <a:ext cx="5012435" cy="23926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03291" y="867155"/>
            <a:ext cx="3223260" cy="2133600"/>
            <a:chOff x="5003291" y="867155"/>
            <a:chExt cx="3223260" cy="213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291" y="867155"/>
              <a:ext cx="1630680" cy="2116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2155" y="891539"/>
              <a:ext cx="1644396" cy="21092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6044" y="794130"/>
            <a:ext cx="2137156" cy="544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인터뷰</a:t>
            </a:r>
            <a:r>
              <a:rPr sz="1200" b="1" dirty="0">
                <a:latin typeface="나눔고딕 ExtraBold"/>
                <a:cs typeface="나눔고딕 ExtraBold"/>
              </a:rPr>
              <a:t>  </a:t>
            </a:r>
            <a:endParaRPr lang="en-US" sz="1200" b="1" dirty="0">
              <a:latin typeface="나눔고딕 ExtraBold"/>
              <a:cs typeface="나눔고딕 ExtraBold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ko-KR" altLang="en-US" sz="1200" b="1" dirty="0">
                <a:latin typeface="나눔고딕 ExtraBold"/>
                <a:cs typeface="나눔고딕 ExtraBold"/>
              </a:rPr>
              <a:t>월</a:t>
            </a:r>
            <a:r>
              <a:rPr sz="1200" b="1" dirty="0" err="1">
                <a:latin typeface="나눔고딕 ExtraBold"/>
                <a:cs typeface="나눔고딕 ExtraBold"/>
              </a:rPr>
              <a:t>간식당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2017년</a:t>
            </a:r>
            <a:endParaRPr sz="1200" dirty="0">
              <a:latin typeface="나눔고딕 ExtraBold"/>
              <a:cs typeface="나눔고딕 Extra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7" name="object 7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8067" y="272034"/>
            <a:ext cx="43139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2017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월간식당</a:t>
            </a:r>
            <a:r>
              <a:rPr sz="1800" b="1" spc="-1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800" b="1" spc="-114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전문가</a:t>
            </a:r>
            <a:r>
              <a:rPr sz="1800" b="1" spc="-9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인터뷰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1459" y="3537219"/>
            <a:ext cx="8327390" cy="42545"/>
            <a:chOff x="251459" y="3537219"/>
            <a:chExt cx="8327390" cy="42545"/>
          </a:xfrm>
        </p:grpSpPr>
        <p:sp>
          <p:nvSpPr>
            <p:cNvPr id="11" name="object 11"/>
            <p:cNvSpPr/>
            <p:nvPr/>
          </p:nvSpPr>
          <p:spPr>
            <a:xfrm>
              <a:off x="2816352" y="3537219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3537219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733288" y="4820411"/>
            <a:ext cx="2330450" cy="1737360"/>
            <a:chOff x="5733288" y="4820411"/>
            <a:chExt cx="2330450" cy="173736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7436" y="4826507"/>
              <a:ext cx="1139952" cy="172364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14388" y="4823459"/>
              <a:ext cx="1146175" cy="1731010"/>
            </a:xfrm>
            <a:custGeom>
              <a:avLst/>
              <a:gdLst/>
              <a:ahLst/>
              <a:cxnLst/>
              <a:rect l="l" t="t" r="r" b="b"/>
              <a:pathLst>
                <a:path w="1146175" h="1731009">
                  <a:moveTo>
                    <a:pt x="0" y="1731010"/>
                  </a:moveTo>
                  <a:lnTo>
                    <a:pt x="1145895" y="1731010"/>
                  </a:lnTo>
                  <a:lnTo>
                    <a:pt x="1145895" y="0"/>
                  </a:lnTo>
                  <a:lnTo>
                    <a:pt x="0" y="0"/>
                  </a:lnTo>
                  <a:lnTo>
                    <a:pt x="0" y="1731010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9384" y="4826507"/>
              <a:ext cx="1144523" cy="172364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36336" y="4823459"/>
              <a:ext cx="1151890" cy="1731010"/>
            </a:xfrm>
            <a:custGeom>
              <a:avLst/>
              <a:gdLst/>
              <a:ahLst/>
              <a:cxnLst/>
              <a:rect l="l" t="t" r="r" b="b"/>
              <a:pathLst>
                <a:path w="1151890" h="1731009">
                  <a:moveTo>
                    <a:pt x="0" y="1731010"/>
                  </a:moveTo>
                  <a:lnTo>
                    <a:pt x="1151610" y="1731010"/>
                  </a:lnTo>
                  <a:lnTo>
                    <a:pt x="1151610" y="0"/>
                  </a:lnTo>
                  <a:lnTo>
                    <a:pt x="0" y="0"/>
                  </a:lnTo>
                  <a:lnTo>
                    <a:pt x="0" y="1731010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05612" y="4820411"/>
            <a:ext cx="2307590" cy="1738630"/>
            <a:chOff x="705612" y="4820411"/>
            <a:chExt cx="2307590" cy="173863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4520" y="4826507"/>
              <a:ext cx="1132332" cy="17266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871472" y="4823459"/>
              <a:ext cx="1138555" cy="1732280"/>
            </a:xfrm>
            <a:custGeom>
              <a:avLst/>
              <a:gdLst/>
              <a:ahLst/>
              <a:cxnLst/>
              <a:rect l="l" t="t" r="r" b="b"/>
              <a:pathLst>
                <a:path w="1138555" h="1732279">
                  <a:moveTo>
                    <a:pt x="0" y="1732280"/>
                  </a:moveTo>
                  <a:lnTo>
                    <a:pt x="1138110" y="1732280"/>
                  </a:lnTo>
                  <a:lnTo>
                    <a:pt x="1138110" y="0"/>
                  </a:lnTo>
                  <a:lnTo>
                    <a:pt x="0" y="0"/>
                  </a:lnTo>
                  <a:lnTo>
                    <a:pt x="0" y="173228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708" y="4826507"/>
              <a:ext cx="1132332" cy="17266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8660" y="4823459"/>
              <a:ext cx="1138555" cy="1732280"/>
            </a:xfrm>
            <a:custGeom>
              <a:avLst/>
              <a:gdLst/>
              <a:ahLst/>
              <a:cxnLst/>
              <a:rect l="l" t="t" r="r" b="b"/>
              <a:pathLst>
                <a:path w="1138555" h="1732279">
                  <a:moveTo>
                    <a:pt x="0" y="1732280"/>
                  </a:moveTo>
                  <a:lnTo>
                    <a:pt x="1138110" y="1732280"/>
                  </a:lnTo>
                  <a:lnTo>
                    <a:pt x="1138110" y="0"/>
                  </a:lnTo>
                  <a:lnTo>
                    <a:pt x="0" y="0"/>
                  </a:lnTo>
                  <a:lnTo>
                    <a:pt x="0" y="1732280"/>
                  </a:lnTo>
                  <a:close/>
                </a:path>
              </a:pathLst>
            </a:custGeom>
            <a:ln w="6096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8236" y="3701541"/>
            <a:ext cx="5630164" cy="561051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lang="en-US" sz="1200" b="1" dirty="0">
                <a:latin typeface="나눔고딕 ExtraBold"/>
                <a:cs typeface="나눔고딕 ExtraBold"/>
              </a:rPr>
              <a:t>2019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년 </a:t>
            </a:r>
            <a:r>
              <a:rPr lang="en-US" altLang="ko-KR" sz="1200" b="1" dirty="0">
                <a:latin typeface="나눔고딕 ExtraBold"/>
                <a:cs typeface="나눔고딕 ExtraBold"/>
              </a:rPr>
              <a:t>~ 2020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년  </a:t>
            </a:r>
            <a:r>
              <a:rPr sz="1200" b="1" dirty="0" err="1">
                <a:latin typeface="나눔고딕 ExtraBold"/>
                <a:cs typeface="나눔고딕 ExtraBold"/>
              </a:rPr>
              <a:t>프랜차이즈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전문가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 err="1">
                <a:latin typeface="나눔고딕 ExtraBold"/>
                <a:cs typeface="나눔고딕 ExtraBold"/>
              </a:rPr>
              <a:t>기고</a:t>
            </a:r>
            <a:r>
              <a:rPr lang="en-US" sz="1200" b="1" dirty="0">
                <a:latin typeface="나눔고딕 ExtraBold"/>
                <a:cs typeface="나눔고딕 ExtraBold"/>
              </a:rPr>
              <a:t>  ( 12</a:t>
            </a:r>
            <a:r>
              <a:rPr lang="ko-KR" altLang="en-US" sz="1200" b="1" dirty="0">
                <a:latin typeface="나눔고딕 ExtraBold"/>
                <a:cs typeface="나눔고딕 ExtraBold"/>
              </a:rPr>
              <a:t>회 연속 기고</a:t>
            </a:r>
            <a:r>
              <a:rPr lang="en-US" altLang="ko-KR" sz="1200" b="1" dirty="0">
                <a:latin typeface="나눔고딕 ExtraBold"/>
                <a:cs typeface="나눔고딕 ExtraBold"/>
              </a:rPr>
              <a:t>)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latin typeface="나눔고딕"/>
                <a:cs typeface="나눔고딕"/>
              </a:rPr>
              <a:t>월간식당</a:t>
            </a:r>
            <a:r>
              <a:rPr sz="1200" spc="-6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한국시장의</a:t>
            </a:r>
            <a:r>
              <a:rPr sz="1200" spc="-50" dirty="0">
                <a:latin typeface="나눔고딕"/>
                <a:cs typeface="나눔고딕"/>
              </a:rPr>
              <a:t> </a:t>
            </a:r>
            <a:r>
              <a:rPr sz="1200" spc="-10" dirty="0">
                <a:latin typeface="나눔고딕"/>
                <a:cs typeface="나눔고딕"/>
              </a:rPr>
              <a:t>프랜차이즈</a:t>
            </a:r>
            <a:r>
              <a:rPr sz="1200" spc="-7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법칙</a:t>
            </a:r>
            <a:r>
              <a:rPr sz="1200" spc="-35" dirty="0">
                <a:latin typeface="나눔고딕"/>
                <a:cs typeface="나눔고딕"/>
              </a:rPr>
              <a:t> </a:t>
            </a:r>
            <a:r>
              <a:rPr sz="1200" dirty="0">
                <a:latin typeface="나눔고딕"/>
                <a:cs typeface="나눔고딕"/>
              </a:rPr>
              <a:t>시리즈</a:t>
            </a:r>
            <a:r>
              <a:rPr sz="1200" spc="-55" dirty="0">
                <a:latin typeface="나눔고딕"/>
                <a:cs typeface="나눔고딕"/>
              </a:rPr>
              <a:t> </a:t>
            </a:r>
            <a:r>
              <a:rPr sz="1200" dirty="0" err="1">
                <a:latin typeface="나눔고딕"/>
                <a:cs typeface="나눔고딕"/>
              </a:rPr>
              <a:t>기고</a:t>
            </a:r>
            <a:r>
              <a:rPr sz="1200" spc="-35" dirty="0">
                <a:latin typeface="나눔고딕"/>
                <a:cs typeface="나눔고딕"/>
              </a:rPr>
              <a:t> </a:t>
            </a:r>
            <a:endParaRPr sz="1200" dirty="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17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1077264" y="4475226"/>
            <a:ext cx="1724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나눔고딕 ExtraBold"/>
                <a:cs typeface="나눔고딕 ExtraBold"/>
              </a:rPr>
              <a:t>&lt;월간식당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2019년</a:t>
            </a:r>
            <a:r>
              <a:rPr sz="1200" b="1" spc="-9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3월호</a:t>
            </a:r>
            <a:r>
              <a:rPr sz="1200" b="1" spc="-30" dirty="0">
                <a:latin typeface="나눔고딕 ExtraBold"/>
                <a:cs typeface="나눔고딕 ExtraBold"/>
              </a:rPr>
              <a:t>&gt;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4494" y="4475226"/>
            <a:ext cx="1724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0" dirty="0">
                <a:latin typeface="나눔고딕 ExtraBold"/>
                <a:cs typeface="나눔고딕 ExtraBold"/>
              </a:rPr>
              <a:t>&lt;월간식당</a:t>
            </a:r>
            <a:r>
              <a:rPr sz="1200" b="1" spc="-8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2020년</a:t>
            </a:r>
            <a:r>
              <a:rPr sz="1200" b="1" spc="-10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6월호</a:t>
            </a:r>
            <a:r>
              <a:rPr sz="1200" b="1" spc="-30" dirty="0">
                <a:latin typeface="나눔고딕 ExtraBold"/>
                <a:cs typeface="나눔고딕 ExtraBold"/>
              </a:rPr>
              <a:t>&gt;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72280" y="5470347"/>
            <a:ext cx="598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나눔고딕 ExtraBold"/>
                <a:cs typeface="나눔고딕 ExtraBold"/>
              </a:rPr>
              <a:t>……</a:t>
            </a:r>
            <a:endParaRPr sz="24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1156716"/>
            <a:ext cx="4032504" cy="5280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065" y="1187322"/>
            <a:ext cx="42122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한국체인스토어협회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–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사업전략</a:t>
            </a:r>
            <a:r>
              <a:rPr sz="1200" b="1" spc="-4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4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양성과정</a:t>
            </a:r>
            <a:endParaRPr sz="12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나눔고딕"/>
                <a:cs typeface="나눔고딕"/>
              </a:rPr>
              <a:t>2018년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3455" y="245252"/>
            <a:ext cx="18502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2018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" name="object 6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0516" y="5565647"/>
            <a:ext cx="3026664" cy="2514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97051" y="2993135"/>
            <a:ext cx="3489960" cy="2381885"/>
            <a:chOff x="797051" y="2993135"/>
            <a:chExt cx="3489960" cy="23818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3179" y="2997707"/>
              <a:ext cx="1700783" cy="237134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81656" y="2994659"/>
              <a:ext cx="1704339" cy="2377440"/>
            </a:xfrm>
            <a:custGeom>
              <a:avLst/>
              <a:gdLst/>
              <a:ahLst/>
              <a:cxnLst/>
              <a:rect l="l" t="t" r="r" b="b"/>
              <a:pathLst>
                <a:path w="1704339" h="2377440">
                  <a:moveTo>
                    <a:pt x="0" y="2377059"/>
                  </a:moveTo>
                  <a:lnTo>
                    <a:pt x="1703832" y="2377059"/>
                  </a:lnTo>
                  <a:lnTo>
                    <a:pt x="1703832" y="0"/>
                  </a:lnTo>
                  <a:lnTo>
                    <a:pt x="0" y="0"/>
                  </a:lnTo>
                  <a:lnTo>
                    <a:pt x="0" y="2377059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099" y="2997707"/>
              <a:ext cx="1732788" cy="23728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8575" y="2996183"/>
              <a:ext cx="1737360" cy="2377440"/>
            </a:xfrm>
            <a:custGeom>
              <a:avLst/>
              <a:gdLst/>
              <a:ahLst/>
              <a:cxnLst/>
              <a:rect l="l" t="t" r="r" b="b"/>
              <a:pathLst>
                <a:path w="1737360" h="2377440">
                  <a:moveTo>
                    <a:pt x="0" y="2376931"/>
                  </a:moveTo>
                  <a:lnTo>
                    <a:pt x="1736979" y="2376931"/>
                  </a:lnTo>
                  <a:lnTo>
                    <a:pt x="1736979" y="0"/>
                  </a:lnTo>
                  <a:lnTo>
                    <a:pt x="0" y="0"/>
                  </a:lnTo>
                  <a:lnTo>
                    <a:pt x="0" y="2376931"/>
                  </a:lnTo>
                  <a:close/>
                </a:path>
              </a:pathLst>
            </a:custGeom>
            <a:ln w="31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5469" y="820674"/>
            <a:ext cx="21824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2019서울국제</a:t>
            </a:r>
            <a:r>
              <a:rPr sz="1200" b="1" spc="-15" dirty="0">
                <a:latin typeface="나눔고딕 ExtraBold"/>
                <a:cs typeface="나눔고딕 ExtraBold"/>
              </a:rPr>
              <a:t>간</a:t>
            </a:r>
            <a:r>
              <a:rPr sz="1200" b="1" dirty="0">
                <a:latin typeface="나눔고딕 ExtraBold"/>
                <a:cs typeface="나눔고딕 ExtraBold"/>
              </a:rPr>
              <a:t>편식HMR전시회  제4회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밀솔루션</a:t>
            </a:r>
            <a:r>
              <a:rPr sz="1200" b="1" spc="-3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세미나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나눔고딕"/>
                <a:cs typeface="나눔고딕"/>
              </a:rPr>
              <a:t>2019년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811" y="260796"/>
            <a:ext cx="243535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2019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HMR</a:t>
            </a:r>
            <a:r>
              <a:rPr sz="1800" b="1" spc="-6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7719" y="836675"/>
            <a:ext cx="7594600" cy="5615940"/>
            <a:chOff x="807719" y="836675"/>
            <a:chExt cx="7594600" cy="56159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9452" y="1685543"/>
              <a:ext cx="3642359" cy="47670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05093" y="4435564"/>
              <a:ext cx="2553970" cy="449580"/>
            </a:xfrm>
            <a:custGeom>
              <a:avLst/>
              <a:gdLst/>
              <a:ahLst/>
              <a:cxnLst/>
              <a:rect l="l" t="t" r="r" b="b"/>
              <a:pathLst>
                <a:path w="2553970" h="449579">
                  <a:moveTo>
                    <a:pt x="0" y="449491"/>
                  </a:moveTo>
                  <a:lnTo>
                    <a:pt x="2553843" y="449491"/>
                  </a:lnTo>
                  <a:lnTo>
                    <a:pt x="2553843" y="0"/>
                  </a:lnTo>
                  <a:lnTo>
                    <a:pt x="0" y="0"/>
                  </a:lnTo>
                  <a:lnTo>
                    <a:pt x="0" y="449491"/>
                  </a:lnTo>
                  <a:close/>
                </a:path>
              </a:pathLst>
            </a:custGeom>
            <a:ln w="56388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931" y="3329940"/>
              <a:ext cx="3128772" cy="31165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4884" y="4053840"/>
              <a:ext cx="1761743" cy="6431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07180" y="4125467"/>
              <a:ext cx="1597660" cy="499745"/>
            </a:xfrm>
            <a:custGeom>
              <a:avLst/>
              <a:gdLst/>
              <a:ahLst/>
              <a:cxnLst/>
              <a:rect l="l" t="t" r="r" b="b"/>
              <a:pathLst>
                <a:path w="1597660" h="499745">
                  <a:moveTo>
                    <a:pt x="1597152" y="499618"/>
                  </a:moveTo>
                  <a:lnTo>
                    <a:pt x="1521206" y="383667"/>
                  </a:lnTo>
                  <a:lnTo>
                    <a:pt x="1481455" y="345059"/>
                  </a:lnTo>
                  <a:lnTo>
                    <a:pt x="1403477" y="280035"/>
                  </a:lnTo>
                  <a:lnTo>
                    <a:pt x="1336548" y="239141"/>
                  </a:lnTo>
                  <a:lnTo>
                    <a:pt x="1296289" y="218440"/>
                  </a:lnTo>
                  <a:lnTo>
                    <a:pt x="1256157" y="199644"/>
                  </a:lnTo>
                  <a:lnTo>
                    <a:pt x="1210691" y="181610"/>
                  </a:lnTo>
                  <a:lnTo>
                    <a:pt x="1162685" y="163703"/>
                  </a:lnTo>
                  <a:lnTo>
                    <a:pt x="1109472" y="148209"/>
                  </a:lnTo>
                  <a:lnTo>
                    <a:pt x="1053592" y="133223"/>
                  </a:lnTo>
                  <a:lnTo>
                    <a:pt x="992886" y="122301"/>
                  </a:lnTo>
                  <a:lnTo>
                    <a:pt x="945261" y="114300"/>
                  </a:lnTo>
                  <a:lnTo>
                    <a:pt x="929513" y="111633"/>
                  </a:lnTo>
                  <a:lnTo>
                    <a:pt x="860933" y="103505"/>
                  </a:lnTo>
                  <a:lnTo>
                    <a:pt x="789940" y="97409"/>
                  </a:lnTo>
                  <a:lnTo>
                    <a:pt x="711073" y="93980"/>
                  </a:lnTo>
                  <a:lnTo>
                    <a:pt x="630047" y="94488"/>
                  </a:lnTo>
                  <a:lnTo>
                    <a:pt x="544068" y="97536"/>
                  </a:lnTo>
                  <a:lnTo>
                    <a:pt x="453009" y="104648"/>
                  </a:lnTo>
                  <a:lnTo>
                    <a:pt x="356743" y="114300"/>
                  </a:lnTo>
                  <a:lnTo>
                    <a:pt x="343154" y="0"/>
                  </a:lnTo>
                  <a:lnTo>
                    <a:pt x="0" y="250571"/>
                  </a:lnTo>
                  <a:lnTo>
                    <a:pt x="392430" y="414274"/>
                  </a:lnTo>
                  <a:lnTo>
                    <a:pt x="378841" y="299974"/>
                  </a:lnTo>
                  <a:lnTo>
                    <a:pt x="450342" y="287909"/>
                  </a:lnTo>
                  <a:lnTo>
                    <a:pt x="503555" y="279781"/>
                  </a:lnTo>
                  <a:lnTo>
                    <a:pt x="567690" y="273939"/>
                  </a:lnTo>
                  <a:lnTo>
                    <a:pt x="642620" y="268605"/>
                  </a:lnTo>
                  <a:lnTo>
                    <a:pt x="723265" y="264541"/>
                  </a:lnTo>
                  <a:lnTo>
                    <a:pt x="812546" y="264795"/>
                  </a:lnTo>
                  <a:lnTo>
                    <a:pt x="861314" y="266319"/>
                  </a:lnTo>
                  <a:lnTo>
                    <a:pt x="956818" y="273177"/>
                  </a:lnTo>
                  <a:lnTo>
                    <a:pt x="1005967" y="278130"/>
                  </a:lnTo>
                  <a:lnTo>
                    <a:pt x="1058037" y="284734"/>
                  </a:lnTo>
                  <a:lnTo>
                    <a:pt x="1107948" y="295148"/>
                  </a:lnTo>
                  <a:lnTo>
                    <a:pt x="1160526" y="305054"/>
                  </a:lnTo>
                  <a:lnTo>
                    <a:pt x="1210691" y="317246"/>
                  </a:lnTo>
                  <a:lnTo>
                    <a:pt x="1260983" y="331216"/>
                  </a:lnTo>
                  <a:lnTo>
                    <a:pt x="1311529" y="347091"/>
                  </a:lnTo>
                  <a:lnTo>
                    <a:pt x="1362456" y="366268"/>
                  </a:lnTo>
                  <a:lnTo>
                    <a:pt x="1410843" y="387731"/>
                  </a:lnTo>
                  <a:lnTo>
                    <a:pt x="1459611" y="410972"/>
                  </a:lnTo>
                  <a:lnTo>
                    <a:pt x="1506093" y="438023"/>
                  </a:lnTo>
                  <a:lnTo>
                    <a:pt x="1552702" y="466979"/>
                  </a:lnTo>
                  <a:lnTo>
                    <a:pt x="1597152" y="49961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5" y="842771"/>
              <a:ext cx="3758184" cy="21534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10767" y="839723"/>
              <a:ext cx="3764279" cy="2160905"/>
            </a:xfrm>
            <a:custGeom>
              <a:avLst/>
              <a:gdLst/>
              <a:ahLst/>
              <a:cxnLst/>
              <a:rect l="l" t="t" r="r" b="b"/>
              <a:pathLst>
                <a:path w="3764279" h="2160905">
                  <a:moveTo>
                    <a:pt x="0" y="2160904"/>
                  </a:moveTo>
                  <a:lnTo>
                    <a:pt x="3764279" y="2160904"/>
                  </a:lnTo>
                  <a:lnTo>
                    <a:pt x="3764279" y="0"/>
                  </a:lnTo>
                  <a:lnTo>
                    <a:pt x="0" y="0"/>
                  </a:lnTo>
                  <a:lnTo>
                    <a:pt x="0" y="2160904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9073" y="6586219"/>
            <a:ext cx="876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나눔고딕 ExtraBold"/>
                <a:cs typeface="나눔고딕 ExtraBold"/>
              </a:rPr>
              <a:t>2</a:t>
            </a:r>
            <a:endParaRPr sz="80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781" y="-99392"/>
            <a:ext cx="13489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/>
              <a:t>  </a:t>
            </a:r>
            <a:r>
              <a:rPr sz="2000" dirty="0"/>
              <a:t>CONTEN</a:t>
            </a:r>
            <a:r>
              <a:rPr lang="en-US" sz="2000" dirty="0"/>
              <a:t>T</a:t>
            </a:r>
            <a:r>
              <a:rPr sz="2000" dirty="0"/>
              <a:t>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05018"/>
              </p:ext>
            </p:extLst>
          </p:nvPr>
        </p:nvGraphicFramePr>
        <p:xfrm>
          <a:off x="1638300" y="2470014"/>
          <a:ext cx="5867399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805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유재은</a:t>
                      </a:r>
                      <a:r>
                        <a:rPr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대표</a:t>
                      </a:r>
                      <a:r>
                        <a:rPr sz="1400" b="1" spc="-7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컨설턴트 소개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557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p4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55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언론보도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p10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9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안내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6205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p19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2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170">
                <a:tc>
                  <a:txBody>
                    <a:bodyPr/>
                    <a:lstStyle/>
                    <a:p>
                      <a:pPr marL="139700" algn="l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 사업 전략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sz="1400" b="1" spc="-114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주요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실적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116839" marB="0"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en-US" sz="1400" dirty="0">
                          <a:latin typeface="나눔고딕 ExtraBold"/>
                          <a:cs typeface="나눔고딕 ExtraBold"/>
                        </a:rPr>
                        <a:t>p24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116839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082" y="820674"/>
            <a:ext cx="21824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2022서울국제</a:t>
            </a:r>
            <a:r>
              <a:rPr sz="1200" b="1" spc="-15" dirty="0">
                <a:latin typeface="나눔고딕 ExtraBold"/>
                <a:cs typeface="나눔고딕 ExtraBold"/>
              </a:rPr>
              <a:t>간</a:t>
            </a:r>
            <a:r>
              <a:rPr sz="1200" b="1" dirty="0">
                <a:latin typeface="나눔고딕 ExtraBold"/>
                <a:cs typeface="나눔고딕 ExtraBold"/>
              </a:rPr>
              <a:t>편</a:t>
            </a:r>
            <a:r>
              <a:rPr sz="1200" b="1" spc="-5" dirty="0">
                <a:latin typeface="나눔고딕 ExtraBold"/>
                <a:cs typeface="나눔고딕 ExtraBold"/>
              </a:rPr>
              <a:t>식</a:t>
            </a:r>
            <a:r>
              <a:rPr sz="1200" b="1" dirty="0">
                <a:latin typeface="나눔고딕 ExtraBold"/>
                <a:cs typeface="나눔고딕 ExtraBold"/>
              </a:rPr>
              <a:t>HMR전시회  제6회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밀솔루션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세미나</a:t>
            </a:r>
            <a:endParaRPr sz="12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나눔고딕"/>
                <a:cs typeface="나눔고딕"/>
              </a:rPr>
              <a:t>2022년</a:t>
            </a:r>
            <a:endParaRPr sz="1200">
              <a:latin typeface="나눔고딕"/>
              <a:cs typeface="나눔고딕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915" y="271140"/>
            <a:ext cx="23767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2022</a:t>
            </a:r>
            <a:r>
              <a:rPr lang="ko-KR" altLang="en-US"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HMR</a:t>
            </a:r>
            <a:r>
              <a:rPr sz="1800" b="1" spc="-6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전문강의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" name="object 5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7847" y="1402080"/>
            <a:ext cx="8536305" cy="5039995"/>
            <a:chOff x="307847" y="1402080"/>
            <a:chExt cx="8536305" cy="50399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19" y="1624584"/>
              <a:ext cx="3692652" cy="4817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92851" y="4509528"/>
              <a:ext cx="2319655" cy="658495"/>
            </a:xfrm>
            <a:custGeom>
              <a:avLst/>
              <a:gdLst/>
              <a:ahLst/>
              <a:cxnLst/>
              <a:rect l="l" t="t" r="r" b="b"/>
              <a:pathLst>
                <a:path w="2319654" h="658495">
                  <a:moveTo>
                    <a:pt x="0" y="657974"/>
                  </a:moveTo>
                  <a:lnTo>
                    <a:pt x="2319528" y="657974"/>
                  </a:lnTo>
                  <a:lnTo>
                    <a:pt x="2319528" y="0"/>
                  </a:lnTo>
                  <a:lnTo>
                    <a:pt x="0" y="0"/>
                  </a:lnTo>
                  <a:lnTo>
                    <a:pt x="0" y="657974"/>
                  </a:lnTo>
                  <a:close/>
                </a:path>
              </a:pathLst>
            </a:custGeom>
            <a:ln w="57912">
              <a:solidFill>
                <a:srgbClr val="F7944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" y="2971800"/>
              <a:ext cx="3470148" cy="34701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0939" y="4358640"/>
              <a:ext cx="1635252" cy="5440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91712" y="4428743"/>
              <a:ext cx="1473835" cy="403860"/>
            </a:xfrm>
            <a:custGeom>
              <a:avLst/>
              <a:gdLst/>
              <a:ahLst/>
              <a:cxnLst/>
              <a:rect l="l" t="t" r="r" b="b"/>
              <a:pathLst>
                <a:path w="1473835" h="403860">
                  <a:moveTo>
                    <a:pt x="1473327" y="403733"/>
                  </a:moveTo>
                  <a:lnTo>
                    <a:pt x="1410462" y="316865"/>
                  </a:lnTo>
                  <a:lnTo>
                    <a:pt x="1376045" y="287401"/>
                  </a:lnTo>
                  <a:lnTo>
                    <a:pt x="1307719" y="237617"/>
                  </a:lnTo>
                  <a:lnTo>
                    <a:pt x="1248029" y="205740"/>
                  </a:lnTo>
                  <a:lnTo>
                    <a:pt x="1211834" y="189484"/>
                  </a:lnTo>
                  <a:lnTo>
                    <a:pt x="1175639" y="174498"/>
                  </a:lnTo>
                  <a:lnTo>
                    <a:pt x="1134491" y="159893"/>
                  </a:lnTo>
                  <a:lnTo>
                    <a:pt x="1091057" y="145288"/>
                  </a:lnTo>
                  <a:lnTo>
                    <a:pt x="1042416" y="132334"/>
                  </a:lnTo>
                  <a:lnTo>
                    <a:pt x="991362" y="119634"/>
                  </a:lnTo>
                  <a:lnTo>
                    <a:pt x="876808" y="99949"/>
                  </a:lnTo>
                  <a:lnTo>
                    <a:pt x="813562" y="91821"/>
                  </a:lnTo>
                  <a:lnTo>
                    <a:pt x="747649" y="85090"/>
                  </a:lnTo>
                  <a:lnTo>
                    <a:pt x="674370" y="80137"/>
                  </a:lnTo>
                  <a:lnTo>
                    <a:pt x="598805" y="77978"/>
                  </a:lnTo>
                  <a:lnTo>
                    <a:pt x="518160" y="77343"/>
                  </a:lnTo>
                  <a:lnTo>
                    <a:pt x="432689" y="79629"/>
                  </a:lnTo>
                  <a:lnTo>
                    <a:pt x="342392" y="83566"/>
                  </a:lnTo>
                  <a:lnTo>
                    <a:pt x="337566" y="0"/>
                  </a:lnTo>
                  <a:lnTo>
                    <a:pt x="0" y="171323"/>
                  </a:lnTo>
                  <a:lnTo>
                    <a:pt x="354965" y="302895"/>
                  </a:lnTo>
                  <a:lnTo>
                    <a:pt x="350139" y="219329"/>
                  </a:lnTo>
                  <a:lnTo>
                    <a:pt x="417703" y="212852"/>
                  </a:lnTo>
                  <a:lnTo>
                    <a:pt x="467741" y="208661"/>
                  </a:lnTo>
                  <a:lnTo>
                    <a:pt x="528066" y="206502"/>
                  </a:lnTo>
                  <a:lnTo>
                    <a:pt x="598551" y="205105"/>
                  </a:lnTo>
                  <a:lnTo>
                    <a:pt x="685520" y="205041"/>
                  </a:lnTo>
                  <a:lnTo>
                    <a:pt x="757301" y="207772"/>
                  </a:lnTo>
                  <a:lnTo>
                    <a:pt x="802767" y="210312"/>
                  </a:lnTo>
                  <a:lnTo>
                    <a:pt x="891159" y="218313"/>
                  </a:lnTo>
                  <a:lnTo>
                    <a:pt x="936879" y="223647"/>
                  </a:lnTo>
                  <a:lnTo>
                    <a:pt x="985139" y="229997"/>
                  </a:lnTo>
                  <a:lnTo>
                    <a:pt x="1030986" y="239141"/>
                  </a:lnTo>
                  <a:lnTo>
                    <a:pt x="1079246" y="248158"/>
                  </a:lnTo>
                  <a:lnTo>
                    <a:pt x="1125093" y="258699"/>
                  </a:lnTo>
                  <a:lnTo>
                    <a:pt x="1171067" y="270383"/>
                  </a:lnTo>
                  <a:lnTo>
                    <a:pt x="1217168" y="283464"/>
                  </a:lnTo>
                  <a:lnTo>
                    <a:pt x="1263396" y="299212"/>
                  </a:lnTo>
                  <a:lnTo>
                    <a:pt x="1307211" y="316357"/>
                  </a:lnTo>
                  <a:lnTo>
                    <a:pt x="1351026" y="334772"/>
                  </a:lnTo>
                  <a:lnTo>
                    <a:pt x="1392555" y="355981"/>
                  </a:lnTo>
                  <a:lnTo>
                    <a:pt x="1434084" y="378460"/>
                  </a:lnTo>
                  <a:lnTo>
                    <a:pt x="1473327" y="403733"/>
                  </a:lnTo>
                  <a:close/>
                </a:path>
              </a:pathLst>
            </a:custGeom>
            <a:solidFill>
              <a:srgbClr val="F79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7" y="1402080"/>
              <a:ext cx="4623816" cy="143103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EE5739A-3EC6-A2AA-2FD9-84286378AAC5}"/>
              </a:ext>
            </a:extLst>
          </p:cNvPr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Ⅲ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 안내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374" y="188640"/>
            <a:ext cx="5008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-5" dirty="0" err="1"/>
              <a:t>유재은</a:t>
            </a:r>
            <a:r>
              <a:rPr lang="ko-KR" altLang="en-US" spc="-5" dirty="0"/>
              <a:t> 프랜차이즈 연구소 </a:t>
            </a: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en-US" spc="-90" dirty="0"/>
              <a:t>3 </a:t>
            </a:r>
            <a:r>
              <a:rPr lang="ko-KR" altLang="en-US" spc="-90" dirty="0"/>
              <a:t>가지 방식 </a:t>
            </a:r>
            <a:r>
              <a:rPr spc="-100" dirty="0"/>
              <a:t> 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280415" y="618759"/>
            <a:ext cx="8326120" cy="42545"/>
            <a:chOff x="280415" y="618759"/>
            <a:chExt cx="8326120" cy="42545"/>
          </a:xfrm>
        </p:grpSpPr>
        <p:sp>
          <p:nvSpPr>
            <p:cNvPr id="5" name="object 5"/>
            <p:cNvSpPr/>
            <p:nvPr/>
          </p:nvSpPr>
          <p:spPr>
            <a:xfrm>
              <a:off x="2845308" y="618759"/>
              <a:ext cx="5760720" cy="42545"/>
            </a:xfrm>
            <a:custGeom>
              <a:avLst/>
              <a:gdLst/>
              <a:ahLst/>
              <a:cxnLst/>
              <a:rect l="l" t="t" r="r" b="b"/>
              <a:pathLst>
                <a:path w="5760720" h="42545">
                  <a:moveTo>
                    <a:pt x="5760720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0720" y="42402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415" y="618759"/>
              <a:ext cx="2686685" cy="42545"/>
            </a:xfrm>
            <a:custGeom>
              <a:avLst/>
              <a:gdLst/>
              <a:ahLst/>
              <a:cxnLst/>
              <a:rect l="l" t="t" r="r" b="b"/>
              <a:pathLst>
                <a:path w="2686685" h="42545">
                  <a:moveTo>
                    <a:pt x="2686558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6558" y="42402"/>
                  </a:lnTo>
                  <a:lnTo>
                    <a:pt x="2686558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32664" y="1434786"/>
            <a:ext cx="1468743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en-US"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조직</a:t>
            </a:r>
            <a:r>
              <a:rPr lang="en-US" altLang="ko-KR"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, </a:t>
            </a:r>
            <a:r>
              <a:rPr lang="ko-KR" altLang="en-US" sz="1200" b="1" spc="-8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시스템 </a:t>
            </a: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분석</a:t>
            </a:r>
            <a:r>
              <a:rPr sz="1200" b="1" spc="-6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en-US" sz="1200" b="1" spc="-6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&amp;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3335" algn="ctr">
              <a:lnSpc>
                <a:spcPct val="100000"/>
              </a:lnSpc>
            </a:pPr>
            <a:r>
              <a:rPr lang="ko-KR" altLang="en-US"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사업</a:t>
            </a:r>
            <a:r>
              <a:rPr sz="1200" b="1" spc="-5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sz="1200" b="1" spc="-7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433" y="1704594"/>
            <a:ext cx="481965" cy="259079"/>
          </a:xfrm>
          <a:prstGeom prst="rect">
            <a:avLst/>
          </a:prstGeom>
          <a:ln w="28956">
            <a:solidFill>
              <a:srgbClr val="E6EBF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1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7462" y="1421962"/>
            <a:ext cx="134978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lang="en-US"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본사</a:t>
            </a:r>
            <a:endParaRPr lang="en-US" sz="1200" b="1" dirty="0">
              <a:solidFill>
                <a:srgbClr val="0909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b="1" spc="-60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인큐베이팅</a:t>
            </a:r>
            <a:r>
              <a:rPr lang="ko-KR" altLang="en-US" sz="1200" b="1" spc="-6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</a:t>
            </a:r>
            <a:r>
              <a:rPr lang="en-US" altLang="ko-KR" sz="1200" b="1" spc="-6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&amp;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시스템</a:t>
            </a:r>
            <a:r>
              <a:rPr sz="1200" b="1" spc="-5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구축</a:t>
            </a:r>
            <a:r>
              <a:rPr sz="1200" b="1" spc="-40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4794" y="1704594"/>
            <a:ext cx="481965" cy="259079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4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endParaRPr sz="140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770" y="1735388"/>
            <a:ext cx="20337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</a:t>
            </a:r>
            <a:r>
              <a:rPr sz="1200" b="1" dirty="0" err="1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즈</a:t>
            </a:r>
            <a:r>
              <a:rPr sz="1200" b="1" spc="-7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실무대행</a:t>
            </a:r>
            <a:r>
              <a:rPr sz="1200" b="1" spc="-7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spc="-5" dirty="0">
                <a:solidFill>
                  <a:srgbClr val="09095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153" y="1704594"/>
            <a:ext cx="481965" cy="259079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1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3</a:t>
            </a:r>
            <a:endParaRPr sz="1200">
              <a:latin typeface="나눔고딕 ExtraBold"/>
              <a:cs typeface="나눔고딕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433" y="2247138"/>
            <a:ext cx="2737485" cy="3919854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206375" marR="155575" indent="93980">
              <a:lnSpc>
                <a:spcPct val="100000"/>
              </a:lnSpc>
              <a:spcBef>
                <a:spcPts val="565"/>
              </a:spcBef>
            </a:pPr>
            <a:r>
              <a:rPr sz="1050" spc="5" dirty="0">
                <a:latin typeface="맑은 고딕"/>
                <a:cs typeface="맑은 고딕"/>
              </a:rPr>
              <a:t>기존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프랜차이즈</a:t>
            </a:r>
            <a:r>
              <a:rPr sz="1050" spc="-7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시스템과</a:t>
            </a:r>
            <a:r>
              <a:rPr sz="1050" spc="-3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사업전략을  </a:t>
            </a:r>
            <a:r>
              <a:rPr sz="1050" spc="5" dirty="0">
                <a:latin typeface="맑은 고딕"/>
                <a:cs typeface="맑은 고딕"/>
              </a:rPr>
              <a:t>진단하여 현재의 조직과 시스템에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효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율적인</a:t>
            </a:r>
            <a:r>
              <a:rPr sz="1050" spc="-4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전략을</a:t>
            </a:r>
            <a:r>
              <a:rPr sz="1050" spc="-1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수립합니다.</a:t>
            </a:r>
            <a:endParaRPr sz="1050" dirty="0">
              <a:latin typeface="맑은 고딕"/>
              <a:cs typeface="맑은 고딕"/>
            </a:endParaRPr>
          </a:p>
          <a:p>
            <a:pPr marL="206375" marR="154305" indent="93980">
              <a:lnSpc>
                <a:spcPct val="100000"/>
              </a:lnSpc>
              <a:spcBef>
                <a:spcPts val="695"/>
              </a:spcBef>
            </a:pPr>
            <a:r>
              <a:rPr sz="1050" spc="5" dirty="0">
                <a:latin typeface="맑은 고딕"/>
                <a:cs typeface="맑은 고딕"/>
              </a:rPr>
              <a:t>브랜드 이미지 </a:t>
            </a:r>
            <a:r>
              <a:rPr sz="1050" dirty="0">
                <a:latin typeface="맑은 고딕"/>
                <a:cs typeface="맑은 고딕"/>
              </a:rPr>
              <a:t>제고, </a:t>
            </a:r>
            <a:r>
              <a:rPr sz="1050" spc="5" dirty="0">
                <a:latin typeface="맑은 고딕"/>
                <a:cs typeface="맑은 고딕"/>
              </a:rPr>
              <a:t>새로운 사업전략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등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개선을</a:t>
            </a:r>
            <a:r>
              <a:rPr sz="1050" spc="-5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위해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각</a:t>
            </a:r>
            <a:r>
              <a:rPr sz="1050" spc="-4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분야별로</a:t>
            </a:r>
            <a:r>
              <a:rPr sz="1050" spc="-5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보강전략을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dirty="0">
                <a:latin typeface="맑은 고딕"/>
                <a:cs typeface="맑은 고딕"/>
              </a:rPr>
              <a:t>제시합니다.</a:t>
            </a:r>
          </a:p>
          <a:p>
            <a:pPr marL="133350">
              <a:lnSpc>
                <a:spcPct val="100000"/>
              </a:lnSpc>
              <a:spcBef>
                <a:spcPts val="800"/>
              </a:spcBef>
            </a:pPr>
            <a:r>
              <a:rPr sz="1100" b="1" spc="5" dirty="0">
                <a:latin typeface="맑은 고딕"/>
                <a:cs typeface="맑은 고딕"/>
              </a:rPr>
              <a:t>▶</a:t>
            </a:r>
            <a:r>
              <a:rPr sz="1100" b="1" spc="-3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7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사업전략</a:t>
            </a:r>
            <a:r>
              <a:rPr sz="1100" b="1" spc="-4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분석</a:t>
            </a:r>
            <a:r>
              <a:rPr sz="1100" b="1" spc="-5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컨설팅</a:t>
            </a:r>
            <a:endParaRPr sz="11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215"/>
              </a:spcBef>
            </a:pPr>
            <a:r>
              <a:rPr sz="1000" spc="-5" dirty="0">
                <a:latin typeface="맑은 고딕"/>
                <a:cs typeface="맑은 고딕"/>
              </a:rPr>
              <a:t>①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브랜드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마케팅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②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STP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③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4P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④</a:t>
            </a:r>
            <a:r>
              <a:rPr sz="1000" spc="-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손익</a:t>
            </a:r>
            <a:r>
              <a:rPr sz="1000" spc="-6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133350">
              <a:lnSpc>
                <a:spcPct val="100000"/>
              </a:lnSpc>
              <a:spcBef>
                <a:spcPts val="785"/>
              </a:spcBef>
            </a:pPr>
            <a:r>
              <a:rPr sz="1100" b="1" dirty="0">
                <a:latin typeface="맑은 고딕"/>
                <a:cs typeface="맑은 고딕"/>
              </a:rPr>
              <a:t>▶</a:t>
            </a:r>
            <a:r>
              <a:rPr sz="1100" b="1" spc="-2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운영전략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분석</a:t>
            </a:r>
            <a:r>
              <a:rPr sz="1100" b="1" spc="33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컨설팅</a:t>
            </a:r>
            <a:endParaRPr sz="11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맑은 고딕"/>
                <a:cs typeface="맑은 고딕"/>
              </a:rPr>
              <a:t>①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가맹사업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5"/>
              </a:spcBef>
            </a:pPr>
            <a:r>
              <a:rPr sz="1000" spc="-5" dirty="0">
                <a:latin typeface="맑은 고딕"/>
                <a:cs typeface="맑은 고딕"/>
              </a:rPr>
              <a:t>②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매장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전개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전략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595"/>
              </a:spcBef>
            </a:pPr>
            <a:r>
              <a:rPr sz="1000" spc="-5" dirty="0">
                <a:latin typeface="맑은 고딕"/>
                <a:cs typeface="맑은 고딕"/>
              </a:rPr>
              <a:t>③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프랜차이즈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상권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④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프랜차이즈</a:t>
            </a:r>
            <a:r>
              <a:rPr sz="1000" spc="-2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인사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&amp;</a:t>
            </a:r>
            <a:r>
              <a:rPr sz="1000" spc="-4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조직시스템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5"/>
              </a:spcBef>
            </a:pPr>
            <a:r>
              <a:rPr sz="1000" spc="-5" dirty="0">
                <a:latin typeface="맑은 고딕"/>
                <a:cs typeface="맑은 고딕"/>
              </a:rPr>
              <a:t>⑤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수퍼바이징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  <a:p>
            <a:pPr marL="43370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⑥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프랜차이즈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매장운영전략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분석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4794" y="2247138"/>
            <a:ext cx="2737485" cy="3919854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135255" marR="96520" indent="92710">
              <a:lnSpc>
                <a:spcPct val="100000"/>
              </a:lnSpc>
              <a:spcBef>
                <a:spcPts val="985"/>
              </a:spcBef>
            </a:pPr>
            <a:r>
              <a:rPr sz="1050" spc="5" dirty="0">
                <a:latin typeface="맑은 고딕"/>
                <a:cs typeface="맑은 고딕"/>
              </a:rPr>
              <a:t>프랜차이즈 매뉴얼과 파일링 시스템을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구축하고 업무분장을 통해 장수브랜드가 </a:t>
            </a:r>
            <a:r>
              <a:rPr sz="1050" spc="1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될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수</a:t>
            </a:r>
            <a:r>
              <a:rPr sz="1050" spc="-2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있는</a:t>
            </a:r>
            <a:r>
              <a:rPr sz="1050" spc="-30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체계적인</a:t>
            </a:r>
            <a:r>
              <a:rPr sz="1050" spc="-6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프랜차이즈</a:t>
            </a:r>
            <a:r>
              <a:rPr sz="1050" spc="-7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시스템을 </a:t>
            </a:r>
            <a:r>
              <a:rPr sz="1050" spc="-355" dirty="0">
                <a:latin typeface="맑은 고딕"/>
                <a:cs typeface="맑은 고딕"/>
              </a:rPr>
              <a:t> </a:t>
            </a:r>
            <a:r>
              <a:rPr sz="1050" spc="5" dirty="0">
                <a:latin typeface="맑은 고딕"/>
                <a:cs typeface="맑은 고딕"/>
              </a:rPr>
              <a:t>구축합니다.</a:t>
            </a:r>
            <a:endParaRPr sz="1050" dirty="0">
              <a:latin typeface="맑은 고딕"/>
              <a:cs typeface="맑은 고딕"/>
            </a:endParaRPr>
          </a:p>
          <a:p>
            <a:pPr marL="80010">
              <a:lnSpc>
                <a:spcPct val="100000"/>
              </a:lnSpc>
              <a:spcBef>
                <a:spcPts val="1020"/>
              </a:spcBef>
            </a:pPr>
            <a:r>
              <a:rPr sz="1100" b="1" dirty="0">
                <a:latin typeface="맑은 고딕"/>
                <a:cs typeface="맑은 고딕"/>
              </a:rPr>
              <a:t>▶</a:t>
            </a:r>
            <a:r>
              <a:rPr sz="1100" b="1" spc="-2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프랜코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매뉴얼</a:t>
            </a:r>
            <a:r>
              <a:rPr sz="1100" b="1" spc="-3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구축</a:t>
            </a:r>
            <a:r>
              <a:rPr sz="1100" b="1" spc="-2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컨설팅</a:t>
            </a:r>
            <a:endParaRPr sz="11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①</a:t>
            </a:r>
            <a:r>
              <a:rPr sz="1000" spc="-60" dirty="0">
                <a:latin typeface="맑은 고딕"/>
                <a:cs typeface="맑은 고딕"/>
              </a:rPr>
              <a:t> </a:t>
            </a:r>
            <a:r>
              <a:rPr sz="1000" spc="-15" dirty="0">
                <a:latin typeface="맑은 고딕"/>
                <a:cs typeface="맑은 고딕"/>
              </a:rPr>
              <a:t>서비스/고객응대</a:t>
            </a:r>
            <a:r>
              <a:rPr sz="1000" spc="10" dirty="0">
                <a:latin typeface="맑은 고딕"/>
                <a:cs typeface="맑은 고딕"/>
              </a:rPr>
              <a:t> </a:t>
            </a:r>
            <a:r>
              <a:rPr sz="1000" spc="-20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5"/>
              </a:spcBef>
            </a:pPr>
            <a:r>
              <a:rPr sz="1000" spc="-5" dirty="0">
                <a:latin typeface="맑은 고딕"/>
                <a:cs typeface="맑은 고딕"/>
              </a:rPr>
              <a:t>②</a:t>
            </a:r>
            <a:r>
              <a:rPr sz="1000" spc="-7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매장운영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③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S/V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가맹점관리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④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가맹영업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⑤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상권분석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69570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⑥</a:t>
            </a:r>
            <a:r>
              <a:rPr sz="1000" spc="-7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매장</a:t>
            </a:r>
            <a:r>
              <a:rPr sz="1000" spc="-6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오픈</a:t>
            </a:r>
            <a:r>
              <a:rPr sz="1000" spc="-6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59372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-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20</a:t>
            </a:r>
            <a:r>
              <a:rPr sz="1000" spc="-10" dirty="0">
                <a:latin typeface="맑은 고딕"/>
                <a:cs typeface="맑은 고딕"/>
              </a:rPr>
              <a:t>여</a:t>
            </a:r>
            <a:r>
              <a:rPr sz="1000" spc="-5" dirty="0">
                <a:latin typeface="맑은 고딕"/>
                <a:cs typeface="맑은 고딕"/>
              </a:rPr>
              <a:t>개</a:t>
            </a:r>
            <a:r>
              <a:rPr sz="1000" spc="-55" dirty="0">
                <a:latin typeface="맑은 고딕"/>
                <a:cs typeface="맑은 고딕"/>
              </a:rPr>
              <a:t> </a:t>
            </a:r>
            <a:r>
              <a:rPr sz="1000" spc="-20" dirty="0">
                <a:latin typeface="맑은 고딕"/>
                <a:cs typeface="맑은 고딕"/>
              </a:rPr>
              <a:t>매뉴얼</a:t>
            </a:r>
            <a:endParaRPr sz="1000" dirty="0">
              <a:latin typeface="맑은 고딕"/>
              <a:cs typeface="맑은 고딕"/>
            </a:endParaRPr>
          </a:p>
          <a:p>
            <a:pPr marL="304165" marR="806450" indent="-196850">
              <a:lnSpc>
                <a:spcPct val="100000"/>
              </a:lnSpc>
              <a:spcBef>
                <a:spcPts val="875"/>
              </a:spcBef>
            </a:pPr>
            <a:r>
              <a:rPr sz="1100" b="1" dirty="0">
                <a:latin typeface="맑은 고딕"/>
                <a:cs typeface="맑은 고딕"/>
              </a:rPr>
              <a:t>▶</a:t>
            </a:r>
            <a:r>
              <a:rPr sz="1100" b="1" spc="-5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프랜코</a:t>
            </a:r>
            <a:r>
              <a:rPr sz="1100" b="1" spc="-7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프랜차이즈</a:t>
            </a:r>
            <a:r>
              <a:rPr sz="1100" b="1" spc="-70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파일링 </a:t>
            </a:r>
            <a:r>
              <a:rPr sz="1100" b="1" spc="-37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시스템</a:t>
            </a:r>
            <a:r>
              <a:rPr sz="1100" b="1" spc="-6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구축</a:t>
            </a:r>
            <a:r>
              <a:rPr sz="1100" b="1" spc="-45" dirty="0">
                <a:latin typeface="맑은 고딕"/>
                <a:cs typeface="맑은 고딕"/>
              </a:rPr>
              <a:t> </a:t>
            </a:r>
            <a:r>
              <a:rPr sz="1100" b="1" dirty="0">
                <a:latin typeface="맑은 고딕"/>
                <a:cs typeface="맑은 고딕"/>
              </a:rPr>
              <a:t>컨설팅</a:t>
            </a:r>
            <a:endParaRPr sz="1100" dirty="0">
              <a:latin typeface="맑은 고딕"/>
              <a:cs typeface="맑은 고딕"/>
            </a:endParaRPr>
          </a:p>
          <a:p>
            <a:pPr marL="179070">
              <a:lnSpc>
                <a:spcPct val="100000"/>
              </a:lnSpc>
              <a:spcBef>
                <a:spcPts val="409"/>
              </a:spcBef>
            </a:pPr>
            <a:r>
              <a:rPr sz="1000" spc="-5" dirty="0">
                <a:latin typeface="맑은 고딕"/>
                <a:cs typeface="맑은 고딕"/>
              </a:rPr>
              <a:t>·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프랜코가</a:t>
            </a:r>
            <a:r>
              <a:rPr sz="1000" spc="-1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보유한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200여개</a:t>
            </a:r>
            <a:r>
              <a:rPr sz="1000" spc="-5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파일로</a:t>
            </a:r>
            <a:r>
              <a:rPr sz="1000" spc="-2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구성된</a:t>
            </a:r>
            <a:endParaRPr sz="1000" dirty="0">
              <a:latin typeface="맑은 고딕"/>
              <a:cs typeface="맑은 고딕"/>
            </a:endParaRPr>
          </a:p>
          <a:p>
            <a:pPr marL="135255">
              <a:lnSpc>
                <a:spcPct val="100000"/>
              </a:lnSpc>
              <a:spcBef>
                <a:spcPts val="600"/>
              </a:spcBef>
            </a:pPr>
            <a:r>
              <a:rPr sz="1000" spc="-5" dirty="0">
                <a:latin typeface="맑은 고딕"/>
                <a:cs typeface="맑은 고딕"/>
              </a:rPr>
              <a:t>프랜차이즈</a:t>
            </a:r>
            <a:r>
              <a:rPr sz="1000" spc="-2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시스템구축</a:t>
            </a:r>
            <a:r>
              <a:rPr sz="1000" spc="-2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기본</a:t>
            </a:r>
            <a:r>
              <a:rPr sz="1000" spc="-3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파일링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시스템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5153" y="2247138"/>
            <a:ext cx="2737485" cy="3312445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35255" marR="111760" indent="93980">
              <a:lnSpc>
                <a:spcPct val="100000"/>
              </a:lnSpc>
              <a:spcBef>
                <a:spcPts val="1130"/>
              </a:spcBef>
            </a:pPr>
            <a:r>
              <a:rPr sz="1050" spc="5" dirty="0">
                <a:latin typeface="+mn-ea"/>
                <a:cs typeface="맑은 고딕"/>
              </a:rPr>
              <a:t>신규</a:t>
            </a:r>
            <a:r>
              <a:rPr sz="1050" spc="-2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아이템을</a:t>
            </a:r>
            <a:r>
              <a:rPr sz="1050" spc="-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프랜차이즈</a:t>
            </a:r>
            <a:r>
              <a:rPr sz="1050" spc="-1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브랜드로</a:t>
            </a:r>
            <a:r>
              <a:rPr sz="1050" spc="36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론 </a:t>
            </a:r>
            <a:r>
              <a:rPr sz="1050" spc="-35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칭하거나 기존의 운영 중인 브랜드를</a:t>
            </a:r>
            <a:r>
              <a:rPr sz="1050" spc="1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프 </a:t>
            </a:r>
            <a:r>
              <a:rPr sz="1050" spc="-35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랜차이즈로 확장하기 위해서 필요한</a:t>
            </a:r>
            <a:r>
              <a:rPr sz="1050" spc="1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시 </a:t>
            </a:r>
            <a:r>
              <a:rPr sz="1050" spc="1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장과 고객의 분석을 통해 </a:t>
            </a:r>
            <a:r>
              <a:rPr sz="1050" dirty="0">
                <a:latin typeface="+mn-ea"/>
                <a:cs typeface="맑은 고딕"/>
              </a:rPr>
              <a:t>브랜드가</a:t>
            </a:r>
            <a:r>
              <a:rPr sz="1050" spc="5" dirty="0">
                <a:latin typeface="+mn-ea"/>
                <a:cs typeface="맑은 고딕"/>
              </a:rPr>
              <a:t> </a:t>
            </a:r>
            <a:r>
              <a:rPr sz="1050" dirty="0">
                <a:latin typeface="+mn-ea"/>
                <a:cs typeface="맑은 고딕"/>
              </a:rPr>
              <a:t>안정 </a:t>
            </a:r>
            <a:r>
              <a:rPr sz="1050" spc="5" dirty="0">
                <a:latin typeface="+mn-ea"/>
                <a:cs typeface="맑은 고딕"/>
              </a:rPr>
              <a:t> 적으로 론칭한 후 직접 현장 </a:t>
            </a:r>
            <a:r>
              <a:rPr sz="1050" spc="-5" dirty="0">
                <a:latin typeface="+mn-ea"/>
                <a:cs typeface="맑은 고딕"/>
              </a:rPr>
              <a:t>Co-work </a:t>
            </a:r>
            <a:r>
              <a:rPr sz="1050" spc="5" dirty="0">
                <a:latin typeface="+mn-ea"/>
                <a:cs typeface="맑은 고딕"/>
              </a:rPr>
              <a:t>실 </a:t>
            </a:r>
            <a:r>
              <a:rPr sz="1050" spc="10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무</a:t>
            </a:r>
            <a:r>
              <a:rPr sz="1050" spc="-3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대행하는</a:t>
            </a:r>
            <a:r>
              <a:rPr sz="1050" spc="-4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아웃소싱을</a:t>
            </a:r>
            <a:r>
              <a:rPr sz="1050" spc="315" dirty="0">
                <a:latin typeface="+mn-ea"/>
                <a:cs typeface="맑은 고딕"/>
              </a:rPr>
              <a:t> </a:t>
            </a:r>
            <a:r>
              <a:rPr sz="1050" spc="5" dirty="0">
                <a:latin typeface="+mn-ea"/>
                <a:cs typeface="맑은 고딕"/>
              </a:rPr>
              <a:t>진행합니다.</a:t>
            </a:r>
            <a:endParaRPr sz="1050" dirty="0">
              <a:latin typeface="+mn-ea"/>
              <a:cs typeface="맑은 고딕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 dirty="0">
              <a:latin typeface="+mn-ea"/>
              <a:cs typeface="맑은 고딕"/>
            </a:endParaRPr>
          </a:p>
          <a:p>
            <a:pPr marL="233045" indent="-168275">
              <a:lnSpc>
                <a:spcPct val="100000"/>
              </a:lnSpc>
              <a:buAutoNum type="arabicPeriod"/>
              <a:tabLst>
                <a:tab pos="233679" algn="l"/>
              </a:tabLst>
            </a:pPr>
            <a:endParaRPr sz="1100" dirty="0">
              <a:latin typeface="+mn-ea"/>
              <a:cs typeface="맑은 고딕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"/>
              <a:buAutoNum type="arabicPeriod"/>
            </a:pPr>
            <a:endParaRPr sz="1150" dirty="0">
              <a:latin typeface="+mn-ea"/>
              <a:cs typeface="맑은 고딕"/>
            </a:endParaRPr>
          </a:p>
          <a:p>
            <a:pPr marL="63500">
              <a:lnSpc>
                <a:spcPct val="100000"/>
              </a:lnSpc>
              <a:tabLst>
                <a:tab pos="230504" algn="l"/>
              </a:tabLst>
            </a:pPr>
            <a:r>
              <a:rPr lang="ko-KR" altLang="en-US" sz="1100" b="1" dirty="0">
                <a:latin typeface="+mn-ea"/>
                <a:cs typeface="맑은 고딕"/>
              </a:rPr>
              <a:t> ▶  </a:t>
            </a:r>
            <a:r>
              <a:rPr lang="ko-KR" altLang="en-US" sz="1100" b="1" dirty="0" err="1">
                <a:latin typeface="+mn-ea"/>
                <a:cs typeface="맑은 고딕"/>
              </a:rPr>
              <a:t>프</a:t>
            </a:r>
            <a:r>
              <a:rPr sz="1100" b="1" dirty="0" err="1">
                <a:latin typeface="+mn-ea"/>
                <a:cs typeface="맑은 고딕"/>
              </a:rPr>
              <a:t>랜차이즈</a:t>
            </a:r>
            <a:r>
              <a:rPr sz="1100" b="1" spc="-65" dirty="0">
                <a:latin typeface="+mn-ea"/>
                <a:cs typeface="맑은 고딕"/>
              </a:rPr>
              <a:t> </a:t>
            </a:r>
            <a:r>
              <a:rPr sz="1100" b="1" dirty="0">
                <a:latin typeface="+mn-ea"/>
                <a:cs typeface="맑은 고딕"/>
              </a:rPr>
              <a:t>실무</a:t>
            </a:r>
            <a:r>
              <a:rPr sz="1100" b="1" spc="-45" dirty="0">
                <a:latin typeface="+mn-ea"/>
                <a:cs typeface="맑은 고딕"/>
              </a:rPr>
              <a:t> </a:t>
            </a:r>
            <a:r>
              <a:rPr sz="1100" b="1" dirty="0" err="1">
                <a:latin typeface="+mn-ea"/>
                <a:cs typeface="맑은 고딕"/>
              </a:rPr>
              <a:t>대행</a:t>
            </a:r>
            <a:r>
              <a:rPr sz="1100" b="1" spc="-40" dirty="0">
                <a:latin typeface="+mn-ea"/>
                <a:cs typeface="맑은 고딕"/>
              </a:rPr>
              <a:t> </a:t>
            </a:r>
            <a:r>
              <a:rPr sz="1100" b="1" dirty="0" err="1">
                <a:latin typeface="+mn-ea"/>
                <a:cs typeface="맑은 고딕"/>
              </a:rPr>
              <a:t>컨설팅</a:t>
            </a:r>
            <a:endParaRPr lang="en-US" sz="1100" b="1" dirty="0">
              <a:latin typeface="+mn-ea"/>
              <a:cs typeface="맑은 고딕"/>
            </a:endParaRPr>
          </a:p>
          <a:p>
            <a:pPr marL="229870" indent="-166370">
              <a:lnSpc>
                <a:spcPct val="100000"/>
              </a:lnSpc>
              <a:buAutoNum type="arabicPeriod"/>
              <a:tabLst>
                <a:tab pos="230504" algn="l"/>
              </a:tabLst>
            </a:pPr>
            <a:endParaRPr sz="1100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5"/>
              </a:spcBef>
            </a:pPr>
            <a:r>
              <a:rPr lang="en-US" sz="1000" spc="-5" dirty="0">
                <a:latin typeface="+mn-ea"/>
                <a:cs typeface="맑은 고딕"/>
              </a:rPr>
              <a:t>    </a:t>
            </a:r>
            <a:r>
              <a:rPr sz="1000" spc="-5" dirty="0">
                <a:latin typeface="+mn-ea"/>
                <a:cs typeface="맑은 고딕"/>
              </a:rPr>
              <a:t>①</a:t>
            </a:r>
            <a:r>
              <a:rPr sz="1000" spc="-55" dirty="0">
                <a:latin typeface="+mn-ea"/>
                <a:cs typeface="맑은 고딕"/>
              </a:rPr>
              <a:t> </a:t>
            </a:r>
            <a:r>
              <a:rPr sz="1000" spc="-5" dirty="0">
                <a:latin typeface="+mn-ea"/>
                <a:cs typeface="맑은 고딕"/>
              </a:rPr>
              <a:t>마케팅</a:t>
            </a:r>
            <a:r>
              <a:rPr sz="1000" spc="-40" dirty="0">
                <a:latin typeface="+mn-ea"/>
                <a:cs typeface="맑은 고딕"/>
              </a:rPr>
              <a:t> </a:t>
            </a:r>
            <a:r>
              <a:rPr sz="1000" spc="-5" dirty="0" err="1">
                <a:latin typeface="+mn-ea"/>
                <a:cs typeface="맑은 고딕"/>
              </a:rPr>
              <a:t>실무</a:t>
            </a:r>
            <a:r>
              <a:rPr sz="1000" spc="-50" dirty="0">
                <a:latin typeface="+mn-ea"/>
                <a:cs typeface="맑은 고딕"/>
              </a:rPr>
              <a:t> </a:t>
            </a:r>
            <a:r>
              <a:rPr sz="1000" spc="-5" dirty="0" err="1">
                <a:latin typeface="+mn-ea"/>
                <a:cs typeface="맑은 고딕"/>
              </a:rPr>
              <a:t>대행</a:t>
            </a:r>
            <a:r>
              <a:rPr lang="en-US" sz="1000" spc="-5" dirty="0">
                <a:latin typeface="+mn-ea"/>
                <a:cs typeface="맑은 고딕"/>
              </a:rPr>
              <a:t> </a:t>
            </a:r>
            <a:r>
              <a:rPr lang="ko-KR" altLang="en-US" sz="1000" spc="-5" dirty="0">
                <a:latin typeface="+mn-ea"/>
                <a:cs typeface="맑은 고딕"/>
              </a:rPr>
              <a:t>및 </a:t>
            </a:r>
            <a:r>
              <a:rPr lang="ko-KR" altLang="en-US" sz="1000" spc="-5" dirty="0" err="1">
                <a:latin typeface="+mn-ea"/>
                <a:cs typeface="맑은 고딕"/>
              </a:rPr>
              <a:t>코웍</a:t>
            </a:r>
            <a:r>
              <a:rPr lang="ko-KR" altLang="en-US" sz="1000" spc="-5" dirty="0">
                <a:latin typeface="+mn-ea"/>
                <a:cs typeface="맑은 고딕"/>
              </a:rPr>
              <a:t> </a:t>
            </a:r>
            <a:endParaRPr lang="en-US" sz="1000" spc="-5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5"/>
              </a:spcBef>
            </a:pPr>
            <a:endParaRPr sz="1000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0"/>
              </a:spcBef>
            </a:pPr>
            <a:r>
              <a:rPr lang="en-US" sz="1000" spc="-5" dirty="0">
                <a:latin typeface="+mn-ea"/>
                <a:cs typeface="맑은 고딕"/>
              </a:rPr>
              <a:t>    </a:t>
            </a:r>
            <a:r>
              <a:rPr sz="1000" spc="-5" dirty="0">
                <a:latin typeface="+mn-ea"/>
                <a:cs typeface="맑은 고딕"/>
              </a:rPr>
              <a:t>②</a:t>
            </a:r>
            <a:r>
              <a:rPr sz="1000" spc="-65" dirty="0">
                <a:latin typeface="+mn-ea"/>
                <a:cs typeface="맑은 고딕"/>
              </a:rPr>
              <a:t> </a:t>
            </a:r>
            <a:r>
              <a:rPr sz="1000" spc="-20" dirty="0">
                <a:latin typeface="+mn-ea"/>
                <a:cs typeface="맑은 고딕"/>
              </a:rPr>
              <a:t>가맹영업</a:t>
            </a:r>
            <a:r>
              <a:rPr sz="1000" spc="-35" dirty="0">
                <a:latin typeface="+mn-ea"/>
                <a:cs typeface="맑은 고딕"/>
              </a:rPr>
              <a:t> </a:t>
            </a:r>
            <a:r>
              <a:rPr sz="1000" spc="-5" dirty="0" err="1">
                <a:latin typeface="+mn-ea"/>
                <a:cs typeface="맑은 고딕"/>
              </a:rPr>
              <a:t>실무</a:t>
            </a:r>
            <a:r>
              <a:rPr sz="1000" spc="-45" dirty="0">
                <a:latin typeface="+mn-ea"/>
                <a:cs typeface="맑은 고딕"/>
              </a:rPr>
              <a:t> </a:t>
            </a:r>
            <a:r>
              <a:rPr sz="1000" spc="-20" dirty="0" err="1">
                <a:latin typeface="+mn-ea"/>
                <a:cs typeface="맑은 고딕"/>
              </a:rPr>
              <a:t>대행</a:t>
            </a:r>
            <a:r>
              <a:rPr lang="en-US" sz="1000" spc="-20" dirty="0">
                <a:latin typeface="+mn-ea"/>
                <a:cs typeface="맑은 고딕"/>
              </a:rPr>
              <a:t> </a:t>
            </a:r>
            <a:r>
              <a:rPr lang="ko-KR" altLang="en-US" sz="1000" spc="-20" dirty="0">
                <a:latin typeface="+mn-ea"/>
                <a:cs typeface="맑은 고딕"/>
              </a:rPr>
              <a:t>및 </a:t>
            </a:r>
            <a:r>
              <a:rPr lang="ko-KR" altLang="en-US" sz="1000" spc="-20" dirty="0" err="1">
                <a:latin typeface="+mn-ea"/>
                <a:cs typeface="맑은 고딕"/>
              </a:rPr>
              <a:t>코웍</a:t>
            </a:r>
            <a:endParaRPr lang="en-US" sz="1000" spc="-20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0"/>
              </a:spcBef>
            </a:pPr>
            <a:endParaRPr sz="1000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0"/>
              </a:spcBef>
            </a:pPr>
            <a:r>
              <a:rPr lang="en-US" sz="1000" spc="-5" dirty="0">
                <a:latin typeface="+mn-ea"/>
                <a:cs typeface="맑은 고딕"/>
              </a:rPr>
              <a:t>    </a:t>
            </a:r>
            <a:r>
              <a:rPr sz="1000" spc="-5" dirty="0">
                <a:latin typeface="+mn-ea"/>
                <a:cs typeface="맑은 고딕"/>
              </a:rPr>
              <a:t>③</a:t>
            </a:r>
            <a:r>
              <a:rPr sz="1000" spc="-70" dirty="0">
                <a:latin typeface="+mn-ea"/>
                <a:cs typeface="맑은 고딕"/>
              </a:rPr>
              <a:t> </a:t>
            </a:r>
            <a:r>
              <a:rPr sz="1000" spc="-5" dirty="0">
                <a:latin typeface="+mn-ea"/>
                <a:cs typeface="맑은 고딕"/>
              </a:rPr>
              <a:t>상권분석</a:t>
            </a:r>
            <a:r>
              <a:rPr sz="1000" spc="-50" dirty="0">
                <a:latin typeface="+mn-ea"/>
                <a:cs typeface="맑은 고딕"/>
              </a:rPr>
              <a:t> </a:t>
            </a:r>
            <a:r>
              <a:rPr sz="1000" spc="-5" dirty="0" err="1">
                <a:latin typeface="+mn-ea"/>
                <a:cs typeface="맑은 고딕"/>
              </a:rPr>
              <a:t>실무</a:t>
            </a:r>
            <a:r>
              <a:rPr sz="1000" spc="-60" dirty="0">
                <a:latin typeface="+mn-ea"/>
                <a:cs typeface="맑은 고딕"/>
              </a:rPr>
              <a:t> </a:t>
            </a:r>
            <a:r>
              <a:rPr sz="1000" spc="-5" dirty="0" err="1">
                <a:latin typeface="+mn-ea"/>
                <a:cs typeface="맑은 고딕"/>
              </a:rPr>
              <a:t>대행</a:t>
            </a:r>
            <a:r>
              <a:rPr lang="en-US" sz="1000" spc="-5" dirty="0">
                <a:latin typeface="+mn-ea"/>
                <a:cs typeface="맑은 고딕"/>
              </a:rPr>
              <a:t> </a:t>
            </a:r>
            <a:r>
              <a:rPr lang="ko-KR" altLang="en-US" sz="1000" spc="-5" dirty="0">
                <a:latin typeface="+mn-ea"/>
                <a:cs typeface="맑은 고딕"/>
              </a:rPr>
              <a:t>및 </a:t>
            </a:r>
            <a:r>
              <a:rPr lang="ko-KR" altLang="en-US" sz="1000" spc="-5" dirty="0" err="1">
                <a:latin typeface="+mn-ea"/>
                <a:cs typeface="맑은 고딕"/>
              </a:rPr>
              <a:t>코웍</a:t>
            </a:r>
            <a:endParaRPr lang="en-US" altLang="ko-KR" sz="1000" spc="-5" dirty="0">
              <a:latin typeface="+mn-ea"/>
              <a:cs typeface="맑은 고딕"/>
            </a:endParaRPr>
          </a:p>
          <a:p>
            <a:pPr marL="351790">
              <a:lnSpc>
                <a:spcPct val="100000"/>
              </a:lnSpc>
              <a:spcBef>
                <a:spcPts val="600"/>
              </a:spcBef>
            </a:pPr>
            <a:endParaRPr lang="en-US" sz="1000" spc="-5" dirty="0">
              <a:latin typeface="+mn-ea"/>
              <a:cs typeface="맑은 고딕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77749"/>
              </p:ext>
            </p:extLst>
          </p:nvPr>
        </p:nvGraphicFramePr>
        <p:xfrm>
          <a:off x="2122106" y="671964"/>
          <a:ext cx="4842510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1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</a:t>
                      </a:r>
                      <a:r>
                        <a:rPr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조직 </a:t>
                      </a:r>
                      <a:r>
                        <a:rPr lang="en-US" altLang="ko-KR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, </a:t>
                      </a:r>
                      <a:r>
                        <a:rPr lang="ko-KR" altLang="en-US" sz="1400" b="1" spc="-10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시스템</a:t>
                      </a:r>
                      <a:r>
                        <a:rPr sz="1400" b="1" spc="-5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분석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후 </a:t>
                      </a:r>
                      <a:r>
                        <a:rPr lang="ko-KR" altLang="en-US" sz="1400" b="1" spc="-7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사업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전략</a:t>
                      </a:r>
                      <a:r>
                        <a:rPr sz="1400" b="1" spc="320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99060" y="1726692"/>
            <a:ext cx="1531620" cy="1640839"/>
            <a:chOff x="99060" y="1726692"/>
            <a:chExt cx="1531620" cy="16408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351" y="1886712"/>
              <a:ext cx="684276" cy="760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966" y="1736598"/>
              <a:ext cx="1511300" cy="1621155"/>
            </a:xfrm>
            <a:custGeom>
              <a:avLst/>
              <a:gdLst/>
              <a:ahLst/>
              <a:cxnLst/>
              <a:rect l="l" t="t" r="r" b="b"/>
              <a:pathLst>
                <a:path w="1511300" h="1621154">
                  <a:moveTo>
                    <a:pt x="0" y="87249"/>
                  </a:moveTo>
                  <a:lnTo>
                    <a:pt x="6846" y="53339"/>
                  </a:lnTo>
                  <a:lnTo>
                    <a:pt x="25514" y="25526"/>
                  </a:lnTo>
                  <a:lnTo>
                    <a:pt x="53212" y="6857"/>
                  </a:lnTo>
                  <a:lnTo>
                    <a:pt x="87134" y="0"/>
                  </a:lnTo>
                  <a:lnTo>
                    <a:pt x="1424178" y="0"/>
                  </a:lnTo>
                  <a:lnTo>
                    <a:pt x="1458087" y="6857"/>
                  </a:lnTo>
                  <a:lnTo>
                    <a:pt x="1485773" y="25526"/>
                  </a:lnTo>
                  <a:lnTo>
                    <a:pt x="1504442" y="53339"/>
                  </a:lnTo>
                  <a:lnTo>
                    <a:pt x="1511300" y="87249"/>
                  </a:lnTo>
                  <a:lnTo>
                    <a:pt x="1511300" y="1533905"/>
                  </a:lnTo>
                  <a:lnTo>
                    <a:pt x="1504442" y="1567814"/>
                  </a:lnTo>
                  <a:lnTo>
                    <a:pt x="1485773" y="1595501"/>
                  </a:lnTo>
                  <a:lnTo>
                    <a:pt x="1458087" y="1614169"/>
                  </a:lnTo>
                  <a:lnTo>
                    <a:pt x="1424178" y="1621027"/>
                  </a:lnTo>
                  <a:lnTo>
                    <a:pt x="87134" y="1621027"/>
                  </a:lnTo>
                  <a:lnTo>
                    <a:pt x="53212" y="1614169"/>
                  </a:lnTo>
                  <a:lnTo>
                    <a:pt x="25514" y="1595501"/>
                  </a:lnTo>
                  <a:lnTo>
                    <a:pt x="6846" y="1567814"/>
                  </a:lnTo>
                  <a:lnTo>
                    <a:pt x="0" y="1533905"/>
                  </a:lnTo>
                  <a:lnTo>
                    <a:pt x="0" y="8724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0972" y="2883865"/>
            <a:ext cx="891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맑은 고딕"/>
                <a:cs typeface="맑은 고딕"/>
              </a:rPr>
              <a:t>프랜차이즈</a:t>
            </a:r>
            <a:endParaRPr sz="9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맑은 고딕"/>
                <a:cs typeface="맑은 고딕"/>
              </a:rPr>
              <a:t>브랜드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전략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수립</a:t>
            </a:r>
            <a:endParaRPr sz="900">
              <a:latin typeface="맑은 고딕"/>
              <a:cs typeface="맑은 고딕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45920" y="1722056"/>
          <a:ext cx="7209790" cy="161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spc="-10" dirty="0">
                          <a:latin typeface="맑은 고딕"/>
                          <a:cs typeface="맑은 고딕"/>
                        </a:rPr>
                        <a:t>S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TP분석</a:t>
                      </a:r>
                      <a:r>
                        <a:rPr sz="900" b="1" spc="-5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L w="38100">
                      <a:solidFill>
                        <a:srgbClr val="A6A6A6"/>
                      </a:solidFill>
                      <a:prstDash val="solid"/>
                    </a:lnL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86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마케팅</a:t>
                      </a:r>
                      <a:r>
                        <a:rPr sz="900" b="1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spc="-5" dirty="0">
                          <a:latin typeface="맑은 고딕"/>
                          <a:cs typeface="맑은 고딕"/>
                        </a:rPr>
                        <a:t>4P</a:t>
                      </a:r>
                      <a:r>
                        <a:rPr sz="900" b="1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3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0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dirty="0">
                          <a:latin typeface="맑은 고딕"/>
                          <a:cs typeface="맑은 고딕"/>
                        </a:rPr>
                        <a:t>▶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손익</a:t>
                      </a:r>
                      <a:r>
                        <a:rPr sz="900" b="1" spc="-6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b="1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b="1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5715" marB="0">
                    <a:lnR w="38100">
                      <a:solidFill>
                        <a:srgbClr val="A6A6A6"/>
                      </a:solidFill>
                      <a:prstDash val="solid"/>
                    </a:lnR>
                    <a:lnT w="28575">
                      <a:solidFill>
                        <a:srgbClr val="A6A6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①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Se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me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15" dirty="0">
                          <a:latin typeface="나눔고딕"/>
                          <a:cs typeface="나눔고딕"/>
                        </a:rPr>
                        <a:t>a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spc="-2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A6A6A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①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가격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4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dirty="0">
                          <a:latin typeface="맑은 고딕"/>
                          <a:cs typeface="맑은 고딕"/>
                        </a:rPr>
                        <a:t>①</a:t>
                      </a:r>
                      <a:r>
                        <a:rPr sz="900" spc="-5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매장운영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수익자료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분석</a:t>
                      </a:r>
                      <a:r>
                        <a:rPr sz="900" spc="-4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4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116839" marB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Tar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et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spc="-2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7625" marB="0">
                    <a:lnL w="38100">
                      <a:solidFill>
                        <a:srgbClr val="A6A6A6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odu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상품전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7625" marB="0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②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매장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별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손익자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료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30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>
                        <a:latin typeface="맑은 고딕"/>
                        <a:cs typeface="맑은 고딕"/>
                      </a:endParaRPr>
                    </a:p>
                  </a:txBody>
                  <a:tcPr marL="0" marR="0" marT="71755" marB="0">
                    <a:lnR w="38100">
                      <a:solidFill>
                        <a:srgbClr val="A6A6A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sit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n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g</a:t>
                      </a:r>
                      <a:r>
                        <a:rPr sz="900" spc="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후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9530" marB="0">
                    <a:lnL w="38100">
                      <a:solidFill>
                        <a:srgbClr val="A6A6A6"/>
                      </a:solidFill>
                      <a:prstDash val="solid"/>
                    </a:lnL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-20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la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c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e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상권ㆍ입지전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4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④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P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r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m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t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i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on</a:t>
                      </a:r>
                      <a:r>
                        <a:rPr sz="900" spc="-5" dirty="0">
                          <a:latin typeface="나눔고딕"/>
                          <a:cs typeface="나눔고딕"/>
                        </a:rPr>
                        <a:t>(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프로모션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략</a:t>
                      </a:r>
                      <a:r>
                        <a:rPr sz="900" spc="-2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방향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)</a:t>
                      </a:r>
                      <a:endParaRPr sz="900">
                        <a:latin typeface="나눔고딕"/>
                        <a:cs typeface="나눔고딕"/>
                      </a:endParaRPr>
                    </a:p>
                  </a:txBody>
                  <a:tcPr marL="0" marR="0" marT="49530" marB="0"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③</a:t>
                      </a:r>
                      <a:r>
                        <a:rPr sz="900" spc="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매장</a:t>
                      </a:r>
                      <a:r>
                        <a:rPr sz="900" spc="15" dirty="0">
                          <a:latin typeface="나눔고딕"/>
                          <a:cs typeface="나눔고딕"/>
                        </a:rPr>
                        <a:t>별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판매상</a:t>
                      </a:r>
                      <a:r>
                        <a:rPr sz="900" spc="30" dirty="0">
                          <a:latin typeface="나눔고딕"/>
                          <a:cs typeface="나눔고딕"/>
                        </a:rPr>
                        <a:t>품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수</a:t>
                      </a:r>
                      <a:r>
                        <a:rPr sz="900" spc="15" dirty="0">
                          <a:latin typeface="나눔고딕"/>
                          <a:cs typeface="나눔고딕"/>
                        </a:rPr>
                        <a:t>량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,</a:t>
                      </a:r>
                      <a:r>
                        <a:rPr sz="900" spc="-165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판매비</a:t>
                      </a:r>
                      <a:r>
                        <a:rPr sz="900" spc="30" dirty="0">
                          <a:latin typeface="나눔고딕"/>
                          <a:cs typeface="나눔고딕"/>
                        </a:rPr>
                        <a:t>중</a:t>
                      </a:r>
                      <a:r>
                        <a:rPr sz="900" spc="-80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spc="2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dirty="0">
                          <a:latin typeface="맑은 고딕"/>
                          <a:cs typeface="맑은 고딕"/>
                        </a:rPr>
                        <a:t>및</a:t>
                      </a:r>
                      <a:r>
                        <a:rPr sz="900" spc="-175" dirty="0">
                          <a:latin typeface="맑은 고딕"/>
                          <a:cs typeface="맑은 고딕"/>
                        </a:rPr>
                        <a:t> </a:t>
                      </a:r>
                      <a:r>
                        <a:rPr sz="900" spc="-85" dirty="0">
                          <a:latin typeface="맑은 고딕"/>
                          <a:cs typeface="맑은 고딕"/>
                        </a:rPr>
                        <a:t>보강전략</a:t>
                      </a:r>
                      <a:endParaRPr sz="900" dirty="0">
                        <a:latin typeface="맑은 고딕"/>
                        <a:cs typeface="맑은 고딕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900" dirty="0">
                          <a:latin typeface="Arial Unicode MS"/>
                          <a:cs typeface="Arial Unicode MS"/>
                        </a:rPr>
                        <a:t>④</a:t>
                      </a:r>
                      <a:r>
                        <a:rPr sz="900" spc="-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고객데이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터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분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석</a:t>
                      </a:r>
                      <a:r>
                        <a:rPr sz="900" spc="-3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dirty="0">
                          <a:latin typeface="나눔고딕"/>
                          <a:cs typeface="나눔고딕"/>
                        </a:rPr>
                        <a:t>및</a:t>
                      </a:r>
                      <a:r>
                        <a:rPr sz="900" spc="-10" dirty="0">
                          <a:latin typeface="나눔고딕"/>
                          <a:cs typeface="나눔고딕"/>
                        </a:rPr>
                        <a:t> </a:t>
                      </a:r>
                      <a:r>
                        <a:rPr sz="900" spc="5" dirty="0">
                          <a:latin typeface="나눔고딕"/>
                          <a:cs typeface="나눔고딕"/>
                        </a:rPr>
                        <a:t>보강전략</a:t>
                      </a:r>
                      <a:endParaRPr sz="900" dirty="0">
                        <a:latin typeface="나눔고딕"/>
                        <a:cs typeface="나눔고딕"/>
                      </a:endParaRPr>
                    </a:p>
                  </a:txBody>
                  <a:tcPr marL="0" marR="0" marT="73025" marB="0">
                    <a:lnR w="38100">
                      <a:solidFill>
                        <a:srgbClr val="A6A6A6"/>
                      </a:solidFill>
                      <a:prstDash val="solid"/>
                    </a:lnR>
                    <a:lnB w="28575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99060" y="3590544"/>
            <a:ext cx="1531620" cy="1275715"/>
            <a:chOff x="99060" y="3590544"/>
            <a:chExt cx="1531620" cy="1275715"/>
          </a:xfrm>
        </p:grpSpPr>
        <p:sp>
          <p:nvSpPr>
            <p:cNvPr id="9" name="object 9"/>
            <p:cNvSpPr/>
            <p:nvPr/>
          </p:nvSpPr>
          <p:spPr>
            <a:xfrm>
              <a:off x="108966" y="3600450"/>
              <a:ext cx="1511300" cy="1255395"/>
            </a:xfrm>
            <a:custGeom>
              <a:avLst/>
              <a:gdLst/>
              <a:ahLst/>
              <a:cxnLst/>
              <a:rect l="l" t="t" r="r" b="b"/>
              <a:pathLst>
                <a:path w="1511300" h="1255395">
                  <a:moveTo>
                    <a:pt x="0" y="72389"/>
                  </a:moveTo>
                  <a:lnTo>
                    <a:pt x="5680" y="44195"/>
                  </a:lnTo>
                  <a:lnTo>
                    <a:pt x="21170" y="21208"/>
                  </a:lnTo>
                  <a:lnTo>
                    <a:pt x="44157" y="5714"/>
                  </a:lnTo>
                  <a:lnTo>
                    <a:pt x="72301" y="0"/>
                  </a:lnTo>
                  <a:lnTo>
                    <a:pt x="1439037" y="0"/>
                  </a:lnTo>
                  <a:lnTo>
                    <a:pt x="1467104" y="5714"/>
                  </a:lnTo>
                  <a:lnTo>
                    <a:pt x="1490091" y="21208"/>
                  </a:lnTo>
                  <a:lnTo>
                    <a:pt x="1505585" y="44195"/>
                  </a:lnTo>
                  <a:lnTo>
                    <a:pt x="1511300" y="72389"/>
                  </a:lnTo>
                  <a:lnTo>
                    <a:pt x="1511300" y="1183005"/>
                  </a:lnTo>
                  <a:lnTo>
                    <a:pt x="1505585" y="1211199"/>
                  </a:lnTo>
                  <a:lnTo>
                    <a:pt x="1490091" y="1234186"/>
                  </a:lnTo>
                  <a:lnTo>
                    <a:pt x="1467104" y="1249680"/>
                  </a:lnTo>
                  <a:lnTo>
                    <a:pt x="1439037" y="1255395"/>
                  </a:lnTo>
                  <a:lnTo>
                    <a:pt x="72301" y="1255395"/>
                  </a:lnTo>
                  <a:lnTo>
                    <a:pt x="44157" y="1249680"/>
                  </a:lnTo>
                  <a:lnTo>
                    <a:pt x="21170" y="1234186"/>
                  </a:lnTo>
                  <a:lnTo>
                    <a:pt x="5680" y="1211199"/>
                  </a:lnTo>
                  <a:lnTo>
                    <a:pt x="0" y="1183005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3739896"/>
              <a:ext cx="812292" cy="743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1684782" y="3600450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3"/>
                </a:moveTo>
                <a:lnTo>
                  <a:pt x="3682" y="28829"/>
                </a:lnTo>
                <a:lnTo>
                  <a:pt x="13843" y="13843"/>
                </a:lnTo>
                <a:lnTo>
                  <a:pt x="28829" y="3683"/>
                </a:lnTo>
                <a:lnTo>
                  <a:pt x="47243" y="0"/>
                </a:lnTo>
                <a:lnTo>
                  <a:pt x="2732023" y="0"/>
                </a:lnTo>
                <a:lnTo>
                  <a:pt x="2750439" y="3683"/>
                </a:lnTo>
                <a:lnTo>
                  <a:pt x="2765425" y="13843"/>
                </a:lnTo>
                <a:lnTo>
                  <a:pt x="2775585" y="28829"/>
                </a:lnTo>
                <a:lnTo>
                  <a:pt x="2779268" y="47243"/>
                </a:lnTo>
                <a:lnTo>
                  <a:pt x="2779268" y="1208024"/>
                </a:lnTo>
                <a:lnTo>
                  <a:pt x="2775585" y="1226439"/>
                </a:lnTo>
                <a:lnTo>
                  <a:pt x="2765425" y="1241552"/>
                </a:lnTo>
                <a:lnTo>
                  <a:pt x="2750439" y="1251712"/>
                </a:lnTo>
                <a:lnTo>
                  <a:pt x="2732023" y="1255395"/>
                </a:lnTo>
                <a:lnTo>
                  <a:pt x="47243" y="1255395"/>
                </a:lnTo>
                <a:lnTo>
                  <a:pt x="28829" y="1251712"/>
                </a:lnTo>
                <a:lnTo>
                  <a:pt x="13843" y="1241552"/>
                </a:lnTo>
                <a:lnTo>
                  <a:pt x="3682" y="1226439"/>
                </a:lnTo>
                <a:lnTo>
                  <a:pt x="0" y="1208024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562855" y="3604259"/>
            <a:ext cx="1496060" cy="1275080"/>
            <a:chOff x="4562855" y="3604259"/>
            <a:chExt cx="1496060" cy="1275080"/>
          </a:xfrm>
        </p:grpSpPr>
        <p:sp>
          <p:nvSpPr>
            <p:cNvPr id="13" name="object 13"/>
            <p:cNvSpPr/>
            <p:nvPr/>
          </p:nvSpPr>
          <p:spPr>
            <a:xfrm>
              <a:off x="4572761" y="3614165"/>
              <a:ext cx="1476375" cy="1255395"/>
            </a:xfrm>
            <a:custGeom>
              <a:avLst/>
              <a:gdLst/>
              <a:ahLst/>
              <a:cxnLst/>
              <a:rect l="l" t="t" r="r" b="b"/>
              <a:pathLst>
                <a:path w="1476375" h="1255395">
                  <a:moveTo>
                    <a:pt x="0" y="72389"/>
                  </a:moveTo>
                  <a:lnTo>
                    <a:pt x="5714" y="44195"/>
                  </a:lnTo>
                  <a:lnTo>
                    <a:pt x="21209" y="21208"/>
                  </a:lnTo>
                  <a:lnTo>
                    <a:pt x="44196" y="5714"/>
                  </a:lnTo>
                  <a:lnTo>
                    <a:pt x="72389" y="0"/>
                  </a:lnTo>
                  <a:lnTo>
                    <a:pt x="1403985" y="0"/>
                  </a:lnTo>
                  <a:lnTo>
                    <a:pt x="1432052" y="5714"/>
                  </a:lnTo>
                  <a:lnTo>
                    <a:pt x="1455039" y="21208"/>
                  </a:lnTo>
                  <a:lnTo>
                    <a:pt x="1470533" y="44195"/>
                  </a:lnTo>
                  <a:lnTo>
                    <a:pt x="1476248" y="72389"/>
                  </a:lnTo>
                  <a:lnTo>
                    <a:pt x="1476248" y="1183004"/>
                  </a:lnTo>
                  <a:lnTo>
                    <a:pt x="1470533" y="1211071"/>
                  </a:lnTo>
                  <a:lnTo>
                    <a:pt x="1455039" y="1234058"/>
                  </a:lnTo>
                  <a:lnTo>
                    <a:pt x="1432052" y="1249552"/>
                  </a:lnTo>
                  <a:lnTo>
                    <a:pt x="1403985" y="1255267"/>
                  </a:lnTo>
                  <a:lnTo>
                    <a:pt x="72389" y="1255267"/>
                  </a:lnTo>
                  <a:lnTo>
                    <a:pt x="44196" y="1249552"/>
                  </a:lnTo>
                  <a:lnTo>
                    <a:pt x="21209" y="1234058"/>
                  </a:lnTo>
                  <a:lnTo>
                    <a:pt x="5714" y="1211071"/>
                  </a:lnTo>
                  <a:lnTo>
                    <a:pt x="0" y="1183004"/>
                  </a:lnTo>
                  <a:lnTo>
                    <a:pt x="0" y="72389"/>
                  </a:lnTo>
                  <a:close/>
                </a:path>
              </a:pathLst>
            </a:custGeom>
            <a:ln w="198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7383" y="3733799"/>
              <a:ext cx="646176" cy="67665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6113526" y="3614165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3"/>
                </a:moveTo>
                <a:lnTo>
                  <a:pt x="3683" y="28828"/>
                </a:lnTo>
                <a:lnTo>
                  <a:pt x="13843" y="13842"/>
                </a:lnTo>
                <a:lnTo>
                  <a:pt x="28828" y="3682"/>
                </a:lnTo>
                <a:lnTo>
                  <a:pt x="47244" y="0"/>
                </a:lnTo>
                <a:lnTo>
                  <a:pt x="2731897" y="0"/>
                </a:lnTo>
                <a:lnTo>
                  <a:pt x="2750312" y="3682"/>
                </a:lnTo>
                <a:lnTo>
                  <a:pt x="2765425" y="13842"/>
                </a:lnTo>
                <a:lnTo>
                  <a:pt x="2775584" y="28828"/>
                </a:lnTo>
                <a:lnTo>
                  <a:pt x="2779268" y="47243"/>
                </a:lnTo>
                <a:lnTo>
                  <a:pt x="2779268" y="1208023"/>
                </a:lnTo>
                <a:lnTo>
                  <a:pt x="2775584" y="1226438"/>
                </a:lnTo>
                <a:lnTo>
                  <a:pt x="2765425" y="1241424"/>
                </a:lnTo>
                <a:lnTo>
                  <a:pt x="2750312" y="1251584"/>
                </a:lnTo>
                <a:lnTo>
                  <a:pt x="2731897" y="1255267"/>
                </a:lnTo>
                <a:lnTo>
                  <a:pt x="47244" y="1255267"/>
                </a:lnTo>
                <a:lnTo>
                  <a:pt x="28828" y="1251584"/>
                </a:lnTo>
                <a:lnTo>
                  <a:pt x="13843" y="1241424"/>
                </a:lnTo>
                <a:lnTo>
                  <a:pt x="3683" y="1226438"/>
                </a:lnTo>
                <a:lnTo>
                  <a:pt x="0" y="1208023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65" y="5113782"/>
            <a:ext cx="1511300" cy="1255395"/>
          </a:xfrm>
          <a:custGeom>
            <a:avLst/>
            <a:gdLst/>
            <a:ahLst/>
            <a:cxnLst/>
            <a:rect l="l" t="t" r="r" b="b"/>
            <a:pathLst>
              <a:path w="1511300" h="1255395">
                <a:moveTo>
                  <a:pt x="0" y="72263"/>
                </a:moveTo>
                <a:lnTo>
                  <a:pt x="5680" y="44196"/>
                </a:lnTo>
                <a:lnTo>
                  <a:pt x="21170" y="21209"/>
                </a:lnTo>
                <a:lnTo>
                  <a:pt x="44157" y="5715"/>
                </a:lnTo>
                <a:lnTo>
                  <a:pt x="72301" y="0"/>
                </a:lnTo>
                <a:lnTo>
                  <a:pt x="1439037" y="0"/>
                </a:lnTo>
                <a:lnTo>
                  <a:pt x="1467104" y="5715"/>
                </a:lnTo>
                <a:lnTo>
                  <a:pt x="1490091" y="21209"/>
                </a:lnTo>
                <a:lnTo>
                  <a:pt x="1505585" y="44196"/>
                </a:lnTo>
                <a:lnTo>
                  <a:pt x="1511300" y="72263"/>
                </a:lnTo>
                <a:lnTo>
                  <a:pt x="1511300" y="1182890"/>
                </a:lnTo>
                <a:lnTo>
                  <a:pt x="1505585" y="1211059"/>
                </a:lnTo>
                <a:lnTo>
                  <a:pt x="1490091" y="1234059"/>
                </a:lnTo>
                <a:lnTo>
                  <a:pt x="1467104" y="1249565"/>
                </a:lnTo>
                <a:lnTo>
                  <a:pt x="1439037" y="1255255"/>
                </a:lnTo>
                <a:lnTo>
                  <a:pt x="72301" y="1255255"/>
                </a:lnTo>
                <a:lnTo>
                  <a:pt x="44157" y="1249565"/>
                </a:lnTo>
                <a:lnTo>
                  <a:pt x="21170" y="1234059"/>
                </a:lnTo>
                <a:lnTo>
                  <a:pt x="5680" y="1211059"/>
                </a:lnTo>
                <a:lnTo>
                  <a:pt x="0" y="1182890"/>
                </a:lnTo>
                <a:lnTo>
                  <a:pt x="0" y="7226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4782" y="5113782"/>
            <a:ext cx="2779395" cy="1255395"/>
          </a:xfrm>
          <a:custGeom>
            <a:avLst/>
            <a:gdLst/>
            <a:ahLst/>
            <a:cxnLst/>
            <a:rect l="l" t="t" r="r" b="b"/>
            <a:pathLst>
              <a:path w="2779395" h="1255395">
                <a:moveTo>
                  <a:pt x="0" y="47244"/>
                </a:moveTo>
                <a:lnTo>
                  <a:pt x="3682" y="28829"/>
                </a:lnTo>
                <a:lnTo>
                  <a:pt x="13843" y="13843"/>
                </a:lnTo>
                <a:lnTo>
                  <a:pt x="28829" y="3683"/>
                </a:lnTo>
                <a:lnTo>
                  <a:pt x="47243" y="0"/>
                </a:lnTo>
                <a:lnTo>
                  <a:pt x="2732023" y="0"/>
                </a:lnTo>
                <a:lnTo>
                  <a:pt x="2750439" y="3683"/>
                </a:lnTo>
                <a:lnTo>
                  <a:pt x="2765425" y="13843"/>
                </a:lnTo>
                <a:lnTo>
                  <a:pt x="2775585" y="28829"/>
                </a:lnTo>
                <a:lnTo>
                  <a:pt x="2779268" y="47244"/>
                </a:lnTo>
                <a:lnTo>
                  <a:pt x="2779268" y="1207985"/>
                </a:lnTo>
                <a:lnTo>
                  <a:pt x="2775585" y="1226388"/>
                </a:lnTo>
                <a:lnTo>
                  <a:pt x="2765425" y="1241412"/>
                </a:lnTo>
                <a:lnTo>
                  <a:pt x="2750439" y="1251534"/>
                </a:lnTo>
                <a:lnTo>
                  <a:pt x="2732023" y="1255255"/>
                </a:lnTo>
                <a:lnTo>
                  <a:pt x="47243" y="1255255"/>
                </a:lnTo>
                <a:lnTo>
                  <a:pt x="28829" y="1251534"/>
                </a:lnTo>
                <a:lnTo>
                  <a:pt x="13843" y="1241412"/>
                </a:lnTo>
                <a:lnTo>
                  <a:pt x="3682" y="1226388"/>
                </a:lnTo>
                <a:lnTo>
                  <a:pt x="0" y="1207985"/>
                </a:lnTo>
                <a:lnTo>
                  <a:pt x="0" y="47244"/>
                </a:lnTo>
                <a:close/>
              </a:path>
            </a:pathLst>
          </a:custGeom>
          <a:ln w="19811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562855" y="5117591"/>
            <a:ext cx="1496060" cy="1273810"/>
            <a:chOff x="4562855" y="5117591"/>
            <a:chExt cx="1496060" cy="1273810"/>
          </a:xfrm>
        </p:grpSpPr>
        <p:sp>
          <p:nvSpPr>
            <p:cNvPr id="19" name="object 19"/>
            <p:cNvSpPr/>
            <p:nvPr/>
          </p:nvSpPr>
          <p:spPr>
            <a:xfrm>
              <a:off x="4572761" y="5127497"/>
              <a:ext cx="1476375" cy="1254125"/>
            </a:xfrm>
            <a:custGeom>
              <a:avLst/>
              <a:gdLst/>
              <a:ahLst/>
              <a:cxnLst/>
              <a:rect l="l" t="t" r="r" b="b"/>
              <a:pathLst>
                <a:path w="1476375" h="1254125">
                  <a:moveTo>
                    <a:pt x="0" y="72262"/>
                  </a:moveTo>
                  <a:lnTo>
                    <a:pt x="5714" y="44195"/>
                  </a:lnTo>
                  <a:lnTo>
                    <a:pt x="21209" y="21208"/>
                  </a:lnTo>
                  <a:lnTo>
                    <a:pt x="44196" y="5714"/>
                  </a:lnTo>
                  <a:lnTo>
                    <a:pt x="72389" y="0"/>
                  </a:lnTo>
                  <a:lnTo>
                    <a:pt x="1403985" y="0"/>
                  </a:lnTo>
                  <a:lnTo>
                    <a:pt x="1432052" y="5714"/>
                  </a:lnTo>
                  <a:lnTo>
                    <a:pt x="1455039" y="21208"/>
                  </a:lnTo>
                  <a:lnTo>
                    <a:pt x="1470533" y="44195"/>
                  </a:lnTo>
                  <a:lnTo>
                    <a:pt x="1476248" y="72262"/>
                  </a:lnTo>
                  <a:lnTo>
                    <a:pt x="1476248" y="1181544"/>
                  </a:lnTo>
                  <a:lnTo>
                    <a:pt x="1470533" y="1209687"/>
                  </a:lnTo>
                  <a:lnTo>
                    <a:pt x="1455039" y="1232661"/>
                  </a:lnTo>
                  <a:lnTo>
                    <a:pt x="1432052" y="1248156"/>
                  </a:lnTo>
                  <a:lnTo>
                    <a:pt x="1403985" y="1253832"/>
                  </a:lnTo>
                  <a:lnTo>
                    <a:pt x="72389" y="1253832"/>
                  </a:lnTo>
                  <a:lnTo>
                    <a:pt x="44196" y="1248156"/>
                  </a:lnTo>
                  <a:lnTo>
                    <a:pt x="21209" y="1232661"/>
                  </a:lnTo>
                  <a:lnTo>
                    <a:pt x="5714" y="1209687"/>
                  </a:lnTo>
                  <a:lnTo>
                    <a:pt x="0" y="1181544"/>
                  </a:lnTo>
                  <a:lnTo>
                    <a:pt x="0" y="72262"/>
                  </a:lnTo>
                  <a:close/>
                </a:path>
              </a:pathLst>
            </a:custGeom>
            <a:ln w="1981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3855" y="5196839"/>
              <a:ext cx="762000" cy="75742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6113526" y="5127497"/>
            <a:ext cx="2779395" cy="1254125"/>
          </a:xfrm>
          <a:custGeom>
            <a:avLst/>
            <a:gdLst/>
            <a:ahLst/>
            <a:cxnLst/>
            <a:rect l="l" t="t" r="r" b="b"/>
            <a:pathLst>
              <a:path w="2779395" h="1254125">
                <a:moveTo>
                  <a:pt x="0" y="47243"/>
                </a:moveTo>
                <a:lnTo>
                  <a:pt x="3683" y="28828"/>
                </a:lnTo>
                <a:lnTo>
                  <a:pt x="13843" y="13843"/>
                </a:lnTo>
                <a:lnTo>
                  <a:pt x="28828" y="3682"/>
                </a:lnTo>
                <a:lnTo>
                  <a:pt x="47244" y="0"/>
                </a:lnTo>
                <a:lnTo>
                  <a:pt x="2731897" y="0"/>
                </a:lnTo>
                <a:lnTo>
                  <a:pt x="2750312" y="3682"/>
                </a:lnTo>
                <a:lnTo>
                  <a:pt x="2765425" y="13843"/>
                </a:lnTo>
                <a:lnTo>
                  <a:pt x="2775584" y="28828"/>
                </a:lnTo>
                <a:lnTo>
                  <a:pt x="2779268" y="47243"/>
                </a:lnTo>
                <a:lnTo>
                  <a:pt x="2779268" y="1206601"/>
                </a:lnTo>
                <a:lnTo>
                  <a:pt x="2775584" y="1224991"/>
                </a:lnTo>
                <a:lnTo>
                  <a:pt x="2765425" y="1240002"/>
                </a:lnTo>
                <a:lnTo>
                  <a:pt x="2750312" y="1250124"/>
                </a:lnTo>
                <a:lnTo>
                  <a:pt x="2731897" y="1253832"/>
                </a:lnTo>
                <a:lnTo>
                  <a:pt x="47244" y="1253832"/>
                </a:lnTo>
                <a:lnTo>
                  <a:pt x="28828" y="1250124"/>
                </a:lnTo>
                <a:lnTo>
                  <a:pt x="13843" y="1240002"/>
                </a:lnTo>
                <a:lnTo>
                  <a:pt x="3683" y="1224991"/>
                </a:lnTo>
                <a:lnTo>
                  <a:pt x="0" y="1206601"/>
                </a:lnTo>
                <a:lnTo>
                  <a:pt x="0" y="47243"/>
                </a:lnTo>
                <a:close/>
              </a:path>
            </a:pathLst>
          </a:custGeom>
          <a:ln w="1981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3" name="object 2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75841" y="3633571"/>
            <a:ext cx="2611120" cy="115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26415" indent="-144145">
              <a:lnSpc>
                <a:spcPct val="150000"/>
              </a:lnSpc>
              <a:spcBef>
                <a:spcPts val="100"/>
              </a:spcBef>
            </a:pPr>
            <a:r>
              <a:rPr sz="800" spc="-45" dirty="0">
                <a:latin typeface="Arial Unicode MS"/>
                <a:cs typeface="Arial Unicode MS"/>
              </a:rPr>
              <a:t>①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조직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가맹사업의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효율성  강화전략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800" spc="-45" dirty="0">
                <a:latin typeface="Arial Unicode MS"/>
                <a:cs typeface="Arial Unicode MS"/>
              </a:rPr>
              <a:t>②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조직의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체계화를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통해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가맹사업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800" spc="-45" dirty="0">
                <a:latin typeface="Arial Unicode MS"/>
                <a:cs typeface="Arial Unicode MS"/>
              </a:rPr>
              <a:t>③</a:t>
            </a:r>
            <a:r>
              <a:rPr sz="800" spc="-5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가맹영업전략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800" spc="-45" dirty="0">
                <a:latin typeface="Arial Unicode MS"/>
                <a:cs typeface="Arial Unicode MS"/>
              </a:rPr>
              <a:t>④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대형,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중형,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소형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프랜차이즈별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특성에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맞는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매장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전개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800" spc="-45" dirty="0">
                <a:latin typeface="Arial Unicode MS"/>
                <a:cs typeface="Arial Unicode MS"/>
              </a:rPr>
              <a:t>⑤</a:t>
            </a:r>
            <a:r>
              <a:rPr sz="800" spc="-20" dirty="0">
                <a:latin typeface="Arial Unicode MS"/>
                <a:cs typeface="Arial Unicode MS"/>
              </a:rPr>
              <a:t> </a:t>
            </a:r>
            <a:r>
              <a:rPr sz="800" dirty="0">
                <a:latin typeface="나눔고딕"/>
                <a:cs typeface="나눔고딕"/>
              </a:rPr>
              <a:t>입점가능한</a:t>
            </a:r>
            <a:r>
              <a:rPr sz="800" spc="-7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상권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분석을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통한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단계별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확산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수립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6672" y="5982106"/>
            <a:ext cx="1120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프랜차이즈 인사 &amp; </a:t>
            </a:r>
            <a:r>
              <a:rPr sz="900" b="1" spc="-30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조직관리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64326" y="3578478"/>
            <a:ext cx="2437130" cy="124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467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① </a:t>
            </a:r>
            <a:r>
              <a:rPr sz="900" spc="-30" dirty="0">
                <a:latin typeface="나눔고딕"/>
                <a:cs typeface="나눔고딕"/>
              </a:rPr>
              <a:t>외식업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판매업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서비스</a:t>
            </a:r>
            <a:r>
              <a:rPr sz="900" dirty="0">
                <a:latin typeface="나눔고딕"/>
                <a:cs typeface="나눔고딕"/>
              </a:rPr>
              <a:t>업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업종</a:t>
            </a:r>
            <a:r>
              <a:rPr sz="900" dirty="0">
                <a:latin typeface="나눔고딕"/>
                <a:cs typeface="나눔고딕"/>
              </a:rPr>
              <a:t>과</a:t>
            </a:r>
            <a:r>
              <a:rPr sz="900" spc="-6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아이템</a:t>
            </a:r>
            <a:r>
              <a:rPr sz="900" dirty="0">
                <a:latin typeface="나눔고딕"/>
                <a:cs typeface="나눔고딕"/>
              </a:rPr>
              <a:t>의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특성에  따</a:t>
            </a:r>
            <a:r>
              <a:rPr sz="900" dirty="0">
                <a:latin typeface="나눔고딕"/>
                <a:cs typeface="나눔고딕"/>
              </a:rPr>
              <a:t>른</a:t>
            </a:r>
            <a:r>
              <a:rPr sz="900" spc="-9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상권전략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900" spc="-55" dirty="0">
                <a:latin typeface="Arial Unicode MS"/>
                <a:cs typeface="Arial Unicode MS"/>
              </a:rPr>
              <a:t>② </a:t>
            </a:r>
            <a:r>
              <a:rPr sz="900" spc="-30" dirty="0">
                <a:latin typeface="나눔고딕"/>
                <a:cs typeface="나눔고딕"/>
              </a:rPr>
              <a:t>대형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중형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소</a:t>
            </a:r>
            <a:r>
              <a:rPr sz="900" dirty="0">
                <a:latin typeface="나눔고딕"/>
                <a:cs typeface="나눔고딕"/>
              </a:rPr>
              <a:t>형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상권</a:t>
            </a:r>
            <a:r>
              <a:rPr sz="900" dirty="0">
                <a:latin typeface="나눔고딕"/>
                <a:cs typeface="나눔고딕"/>
              </a:rPr>
              <a:t>별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해</a:t>
            </a:r>
            <a:r>
              <a:rPr sz="900" dirty="0">
                <a:latin typeface="나눔고딕"/>
                <a:cs typeface="나눔고딕"/>
              </a:rPr>
              <a:t>당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아이템</a:t>
            </a:r>
            <a:r>
              <a:rPr sz="900" dirty="0">
                <a:latin typeface="나눔고딕"/>
                <a:cs typeface="나눔고딕"/>
              </a:rPr>
              <a:t>의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입점</a:t>
            </a:r>
            <a:endParaRPr sz="900">
              <a:latin typeface="나눔고딕"/>
              <a:cs typeface="나눔고딕"/>
            </a:endParaRPr>
          </a:p>
          <a:p>
            <a:pPr marL="123825">
              <a:lnSpc>
                <a:spcPct val="100000"/>
              </a:lnSpc>
              <a:spcBef>
                <a:spcPts val="540"/>
              </a:spcBef>
            </a:pPr>
            <a:r>
              <a:rPr sz="900" spc="-30" dirty="0">
                <a:latin typeface="나눔고딕"/>
                <a:cs typeface="나눔고딕"/>
              </a:rPr>
              <a:t>가능여</a:t>
            </a:r>
            <a:r>
              <a:rPr sz="900" dirty="0">
                <a:latin typeface="나눔고딕"/>
                <a:cs typeface="나눔고딕"/>
              </a:rPr>
              <a:t>부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타당</a:t>
            </a:r>
            <a:r>
              <a:rPr sz="900" dirty="0">
                <a:latin typeface="나눔고딕"/>
                <a:cs typeface="나눔고딕"/>
              </a:rPr>
              <a:t>성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30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55" dirty="0">
                <a:latin typeface="Arial Unicode MS"/>
                <a:cs typeface="Arial Unicode MS"/>
              </a:rPr>
              <a:t>③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</a:t>
            </a:r>
            <a:r>
              <a:rPr sz="900" dirty="0">
                <a:latin typeface="나눔고딕"/>
                <a:cs typeface="나눔고딕"/>
              </a:rPr>
              <a:t>국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매</a:t>
            </a:r>
            <a:r>
              <a:rPr sz="900" dirty="0">
                <a:latin typeface="나눔고딕"/>
                <a:cs typeface="나눔고딕"/>
              </a:rPr>
              <a:t>장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입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임계</a:t>
            </a:r>
            <a:r>
              <a:rPr sz="900" dirty="0">
                <a:latin typeface="나눔고딕"/>
                <a:cs typeface="나눔고딕"/>
              </a:rPr>
              <a:t>치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④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점포개</a:t>
            </a:r>
            <a:r>
              <a:rPr sz="900" dirty="0">
                <a:latin typeface="나눔고딕"/>
                <a:cs typeface="나눔고딕"/>
              </a:rPr>
              <a:t>발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모델링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상권분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모델</a:t>
            </a:r>
            <a:r>
              <a:rPr sz="900" dirty="0">
                <a:latin typeface="나눔고딕"/>
                <a:cs typeface="나눔고딕"/>
              </a:rPr>
              <a:t>링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전략수립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76546" y="4469129"/>
            <a:ext cx="891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프랜차이즈 </a:t>
            </a:r>
            <a:r>
              <a:rPr sz="900" b="1" spc="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상권</a:t>
            </a:r>
            <a:r>
              <a:rPr sz="900" b="1" spc="-6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923" y="5167884"/>
            <a:ext cx="685800" cy="74218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75841" y="5351526"/>
            <a:ext cx="21824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①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프랜차이</a:t>
            </a:r>
            <a:r>
              <a:rPr sz="900" dirty="0">
                <a:latin typeface="나눔고딕"/>
                <a:cs typeface="나눔고딕"/>
              </a:rPr>
              <a:t>즈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기</a:t>
            </a:r>
            <a:r>
              <a:rPr sz="900" dirty="0">
                <a:latin typeface="나눔고딕"/>
                <a:cs typeface="나눔고딕"/>
              </a:rPr>
              <a:t>업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조</a:t>
            </a:r>
            <a:r>
              <a:rPr sz="900" dirty="0">
                <a:latin typeface="나눔고딕"/>
                <a:cs typeface="나눔고딕"/>
              </a:rPr>
              <a:t>직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시스</a:t>
            </a:r>
            <a:r>
              <a:rPr sz="900" dirty="0">
                <a:latin typeface="나눔고딕"/>
                <a:cs typeface="나눔고딕"/>
              </a:rPr>
              <a:t>템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진</a:t>
            </a:r>
            <a:r>
              <a:rPr sz="900" dirty="0">
                <a:latin typeface="나눔고딕"/>
                <a:cs typeface="나눔고딕"/>
              </a:rPr>
              <a:t>단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23</a:t>
            </a:fld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1775841" y="5625795"/>
            <a:ext cx="22586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Arial Unicode MS"/>
                <a:cs typeface="Arial Unicode MS"/>
              </a:rPr>
              <a:t>②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나눔고딕"/>
                <a:cs typeface="나눔고딕"/>
              </a:rPr>
              <a:t>본사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브랜드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특성과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프랜차이즈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성장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단계별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2714" y="5900724"/>
            <a:ext cx="1299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나눔고딕"/>
                <a:cs typeface="나눔고딕"/>
              </a:rPr>
              <a:t>보강요</a:t>
            </a:r>
            <a:r>
              <a:rPr sz="900" dirty="0">
                <a:latin typeface="나눔고딕"/>
                <a:cs typeface="나눔고딕"/>
              </a:rPr>
              <a:t>소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전략수립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247" y="4532121"/>
            <a:ext cx="1045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맑은 고딕"/>
                <a:cs typeface="맑은 고딕"/>
              </a:rPr>
              <a:t>가맹</a:t>
            </a:r>
            <a:r>
              <a:rPr sz="900" b="1" spc="-4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사업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시스템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및  매장</a:t>
            </a:r>
            <a:r>
              <a:rPr sz="900" b="1" spc="-4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전개</a:t>
            </a:r>
            <a:r>
              <a:rPr sz="900" b="1" spc="-55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전략</a:t>
            </a:r>
            <a:r>
              <a:rPr sz="900" b="1" spc="-30" dirty="0">
                <a:latin typeface="맑은 고딕"/>
                <a:cs typeface="맑은 고딕"/>
              </a:rPr>
              <a:t> </a:t>
            </a:r>
            <a:r>
              <a:rPr sz="900" b="1" dirty="0">
                <a:latin typeface="맑은 고딕"/>
                <a:cs typeface="맑은 고딕"/>
              </a:rPr>
              <a:t>분석</a:t>
            </a:r>
            <a:endParaRPr sz="900">
              <a:latin typeface="맑은 고딕"/>
              <a:cs typeface="맑은 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64326" y="5101589"/>
            <a:ext cx="2476500" cy="122999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spc="-55" dirty="0">
                <a:latin typeface="Arial Unicode MS"/>
                <a:cs typeface="Arial Unicode MS"/>
              </a:rPr>
              <a:t>①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수퍼바이</a:t>
            </a:r>
            <a:r>
              <a:rPr sz="900" dirty="0">
                <a:latin typeface="나눔고딕"/>
                <a:cs typeface="나눔고딕"/>
              </a:rPr>
              <a:t>저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운영체</a:t>
            </a:r>
            <a:r>
              <a:rPr sz="900" dirty="0">
                <a:latin typeface="나눔고딕"/>
                <a:cs typeface="나눔고딕"/>
              </a:rPr>
              <a:t>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한</a:t>
            </a:r>
            <a:r>
              <a:rPr sz="900" spc="5" dirty="0">
                <a:latin typeface="나눔고딕"/>
                <a:cs typeface="나눔고딕"/>
              </a:rPr>
              <a:t> 보강요</a:t>
            </a:r>
            <a:r>
              <a:rPr sz="900" dirty="0">
                <a:latin typeface="나눔고딕"/>
                <a:cs typeface="나눔고딕"/>
              </a:rPr>
              <a:t>소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900" spc="-55" dirty="0">
                <a:latin typeface="Arial Unicode MS"/>
                <a:cs typeface="Arial Unicode MS"/>
              </a:rPr>
              <a:t>②</a:t>
            </a:r>
            <a:r>
              <a:rPr sz="900" spc="-10" dirty="0">
                <a:latin typeface="Arial Unicode MS"/>
                <a:cs typeface="Arial Unicode MS"/>
              </a:rPr>
              <a:t> </a:t>
            </a:r>
            <a:r>
              <a:rPr sz="900" dirty="0">
                <a:latin typeface="나눔고딕"/>
                <a:cs typeface="나눔고딕"/>
              </a:rPr>
              <a:t>매장과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본사의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-10" dirty="0">
                <a:latin typeface="나눔고딕"/>
                <a:cs typeface="나눔고딕"/>
              </a:rPr>
              <a:t>Communication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분석을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통한</a:t>
            </a:r>
            <a:endParaRPr sz="900">
              <a:latin typeface="나눔고딕"/>
              <a:cs typeface="나눔고딕"/>
            </a:endParaRPr>
          </a:p>
          <a:p>
            <a:pPr marL="106680">
              <a:lnSpc>
                <a:spcPct val="100000"/>
              </a:lnSpc>
              <a:spcBef>
                <a:spcPts val="495"/>
              </a:spcBef>
            </a:pPr>
            <a:r>
              <a:rPr sz="900" dirty="0">
                <a:latin typeface="나눔고딕"/>
                <a:cs typeface="나눔고딕"/>
              </a:rPr>
              <a:t>효율성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강화전략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수립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③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데이</a:t>
            </a:r>
            <a:r>
              <a:rPr sz="900" dirty="0">
                <a:latin typeface="나눔고딕"/>
                <a:cs typeface="나눔고딕"/>
              </a:rPr>
              <a:t>터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한</a:t>
            </a:r>
            <a:r>
              <a:rPr sz="900" spc="5" dirty="0">
                <a:latin typeface="나눔고딕"/>
                <a:cs typeface="나눔고딕"/>
              </a:rPr>
              <a:t> 매장운</a:t>
            </a:r>
            <a:r>
              <a:rPr sz="900" dirty="0">
                <a:latin typeface="나눔고딕"/>
                <a:cs typeface="나눔고딕"/>
              </a:rPr>
              <a:t>영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효율</a:t>
            </a:r>
            <a:r>
              <a:rPr sz="900" dirty="0">
                <a:latin typeface="나눔고딕"/>
                <a:cs typeface="나눔고딕"/>
              </a:rPr>
              <a:t>성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강화전략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55" dirty="0">
                <a:latin typeface="Arial Unicode MS"/>
                <a:cs typeface="Arial Unicode MS"/>
              </a:rPr>
              <a:t>④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현장점검</a:t>
            </a:r>
            <a:r>
              <a:rPr sz="900" dirty="0">
                <a:latin typeface="나눔고딕"/>
                <a:cs typeface="나눔고딕"/>
              </a:rPr>
              <a:t>을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통</a:t>
            </a:r>
            <a:r>
              <a:rPr sz="900" dirty="0">
                <a:latin typeface="나눔고딕"/>
                <a:cs typeface="나눔고딕"/>
              </a:rPr>
              <a:t>해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서비</a:t>
            </a:r>
            <a:r>
              <a:rPr sz="900" dirty="0">
                <a:latin typeface="나눔고딕"/>
                <a:cs typeface="나눔고딕"/>
              </a:rPr>
              <a:t>스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운영방</a:t>
            </a:r>
            <a:r>
              <a:rPr sz="900" dirty="0">
                <a:latin typeface="나눔고딕"/>
                <a:cs typeface="나눔고딕"/>
              </a:rPr>
              <a:t>식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분석</a:t>
            </a:r>
            <a:endParaRPr sz="9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900" spc="-55" dirty="0">
                <a:latin typeface="Arial Unicode MS"/>
                <a:cs typeface="Arial Unicode MS"/>
              </a:rPr>
              <a:t>⑤</a:t>
            </a:r>
            <a:r>
              <a:rPr sz="900" spc="-5" dirty="0">
                <a:latin typeface="Arial Unicode MS"/>
                <a:cs typeface="Arial Unicode MS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인테리어</a:t>
            </a:r>
            <a:r>
              <a:rPr sz="900" dirty="0">
                <a:latin typeface="나눔고딕"/>
                <a:cs typeface="나눔고딕"/>
              </a:rPr>
              <a:t>와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매</a:t>
            </a:r>
            <a:r>
              <a:rPr sz="900" dirty="0">
                <a:latin typeface="나눔고딕"/>
                <a:cs typeface="나눔고딕"/>
              </a:rPr>
              <a:t>장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L</a:t>
            </a:r>
            <a:r>
              <a:rPr sz="900" dirty="0">
                <a:latin typeface="나눔고딕"/>
                <a:cs typeface="나눔고딕"/>
              </a:rPr>
              <a:t>ay</a:t>
            </a:r>
            <a:r>
              <a:rPr sz="900" spc="-5" dirty="0">
                <a:latin typeface="나눔고딕"/>
                <a:cs typeface="나눔고딕"/>
              </a:rPr>
              <a:t>-</a:t>
            </a:r>
            <a:r>
              <a:rPr sz="900" spc="-10" dirty="0">
                <a:latin typeface="나눔고딕"/>
                <a:cs typeface="나눔고딕"/>
              </a:rPr>
              <a:t>ou</a:t>
            </a:r>
            <a:r>
              <a:rPr sz="900" spc="-5" dirty="0">
                <a:latin typeface="나눔고딕"/>
                <a:cs typeface="나눔고딕"/>
              </a:rPr>
              <a:t>t</a:t>
            </a:r>
            <a:r>
              <a:rPr sz="900" spc="5" dirty="0">
                <a:latin typeface="나눔고딕"/>
                <a:cs typeface="나눔고딕"/>
              </a:rPr>
              <a:t>분</a:t>
            </a:r>
            <a:r>
              <a:rPr sz="900" dirty="0">
                <a:latin typeface="나눔고딕"/>
                <a:cs typeface="나눔고딕"/>
              </a:rPr>
              <a:t>석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5" dirty="0">
                <a:latin typeface="나눔고딕"/>
                <a:cs typeface="나눔고딕"/>
              </a:rPr>
              <a:t> 보강전</a:t>
            </a:r>
            <a:r>
              <a:rPr sz="900" dirty="0">
                <a:latin typeface="나눔고딕"/>
                <a:cs typeface="나눔고딕"/>
              </a:rPr>
              <a:t>략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수립</a:t>
            </a:r>
            <a:endParaRPr sz="900">
              <a:latin typeface="나눔고딕"/>
              <a:cs typeface="나눔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82414" y="6047333"/>
            <a:ext cx="13925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맑은 고딕"/>
                <a:cs typeface="맑은 고딕"/>
              </a:rPr>
              <a:t>수퍼바이징</a:t>
            </a:r>
            <a:r>
              <a:rPr sz="800" b="1" spc="-3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시스템</a:t>
            </a:r>
            <a:r>
              <a:rPr sz="800" b="1" spc="-2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및</a:t>
            </a:r>
            <a:r>
              <a:rPr sz="800" b="1" spc="260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프 </a:t>
            </a:r>
            <a:r>
              <a:rPr sz="800" b="1" spc="-26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랜차이즈</a:t>
            </a:r>
            <a:r>
              <a:rPr sz="800" b="1" spc="-55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매장운영전략</a:t>
            </a:r>
            <a:r>
              <a:rPr sz="800" b="1" spc="-70" dirty="0">
                <a:latin typeface="맑은 고딕"/>
                <a:cs typeface="맑은 고딕"/>
              </a:rPr>
              <a:t> </a:t>
            </a:r>
            <a:r>
              <a:rPr sz="800" b="1" dirty="0">
                <a:latin typeface="맑은 고딕"/>
                <a:cs typeface="맑은 고딕"/>
              </a:rPr>
              <a:t>분석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98079" y="260648"/>
            <a:ext cx="441797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ko-KR" altLang="en-US" spc="-5" dirty="0"/>
              <a:t>안내</a:t>
            </a:r>
            <a:r>
              <a:rPr spc="-100" dirty="0"/>
              <a:t> </a:t>
            </a:r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9082"/>
              </p:ext>
            </p:extLst>
          </p:nvPr>
        </p:nvGraphicFramePr>
        <p:xfrm>
          <a:off x="2122106" y="671964"/>
          <a:ext cx="4842510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2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99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프랜차이즈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시스템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구축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컨설팅</a:t>
                      </a:r>
                      <a:endParaRPr sz="1400" dirty="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716280" y="1972055"/>
            <a:ext cx="3905885" cy="1292225"/>
            <a:chOff x="716280" y="1972055"/>
            <a:chExt cx="3905885" cy="1292225"/>
          </a:xfrm>
        </p:grpSpPr>
        <p:sp>
          <p:nvSpPr>
            <p:cNvPr id="4" name="object 4"/>
            <p:cNvSpPr/>
            <p:nvPr/>
          </p:nvSpPr>
          <p:spPr>
            <a:xfrm>
              <a:off x="716280" y="1972055"/>
              <a:ext cx="3905885" cy="1292225"/>
            </a:xfrm>
            <a:custGeom>
              <a:avLst/>
              <a:gdLst/>
              <a:ahLst/>
              <a:cxnLst/>
              <a:rect l="l" t="t" r="r" b="b"/>
              <a:pathLst>
                <a:path w="3905885" h="1292225">
                  <a:moveTo>
                    <a:pt x="3905504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905504" y="1292225"/>
                  </a:lnTo>
                  <a:lnTo>
                    <a:pt x="39055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9912" y="2109215"/>
              <a:ext cx="3704590" cy="1047115"/>
            </a:xfrm>
            <a:custGeom>
              <a:avLst/>
              <a:gdLst/>
              <a:ahLst/>
              <a:cxnLst/>
              <a:rect l="l" t="t" r="r" b="b"/>
              <a:pathLst>
                <a:path w="3704590" h="1047114">
                  <a:moveTo>
                    <a:pt x="1082294" y="0"/>
                  </a:moveTo>
                  <a:lnTo>
                    <a:pt x="398157" y="0"/>
                  </a:lnTo>
                  <a:lnTo>
                    <a:pt x="0" y="397764"/>
                  </a:lnTo>
                  <a:lnTo>
                    <a:pt x="0" y="1046861"/>
                  </a:lnTo>
                  <a:lnTo>
                    <a:pt x="1082294" y="1046861"/>
                  </a:lnTo>
                  <a:lnTo>
                    <a:pt x="1082294" y="0"/>
                  </a:lnTo>
                  <a:close/>
                </a:path>
                <a:path w="3704590" h="1047114">
                  <a:moveTo>
                    <a:pt x="2393315" y="0"/>
                  </a:moveTo>
                  <a:lnTo>
                    <a:pt x="1709293" y="0"/>
                  </a:lnTo>
                  <a:lnTo>
                    <a:pt x="1311021" y="397764"/>
                  </a:lnTo>
                  <a:lnTo>
                    <a:pt x="1311021" y="1046861"/>
                  </a:lnTo>
                  <a:lnTo>
                    <a:pt x="2393315" y="1046861"/>
                  </a:lnTo>
                  <a:lnTo>
                    <a:pt x="2393315" y="0"/>
                  </a:lnTo>
                  <a:close/>
                </a:path>
                <a:path w="3704590" h="1047114">
                  <a:moveTo>
                    <a:pt x="3704336" y="0"/>
                  </a:moveTo>
                  <a:lnTo>
                    <a:pt x="3020187" y="0"/>
                  </a:lnTo>
                  <a:lnTo>
                    <a:pt x="2622042" y="397764"/>
                  </a:lnTo>
                  <a:lnTo>
                    <a:pt x="2622042" y="1046861"/>
                  </a:lnTo>
                  <a:lnTo>
                    <a:pt x="3704336" y="1046861"/>
                  </a:lnTo>
                  <a:lnTo>
                    <a:pt x="370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2603" y="2416301"/>
            <a:ext cx="6457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 marR="5080" indent="-14224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교육/서비스  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9367" y="2859151"/>
            <a:ext cx="607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5</a:t>
            </a:r>
            <a:r>
              <a:rPr sz="900" b="1" dirty="0">
                <a:latin typeface="나눔고딕 ExtraBold"/>
                <a:cs typeface="나눔고딕 ExtraBold"/>
              </a:rPr>
              <a:t>개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매뉴얼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56433" y="2375661"/>
            <a:ext cx="4826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70" marR="5080" indent="-78105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매장운영  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0422" y="2832861"/>
            <a:ext cx="662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8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5790" y="2229357"/>
            <a:ext cx="2114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나눔고딕 ExtraBold"/>
                <a:cs typeface="나눔고딕 ExtraBold"/>
              </a:rPr>
              <a:t>S</a:t>
            </a:r>
            <a:r>
              <a:rPr sz="1000" b="1" spc="-20" dirty="0">
                <a:latin typeface="나눔고딕 ExtraBold"/>
                <a:cs typeface="나눔고딕 ExtraBold"/>
              </a:rPr>
              <a:t>/</a:t>
            </a:r>
            <a:r>
              <a:rPr sz="1000" b="1" spc="-5" dirty="0">
                <a:latin typeface="나눔고딕 ExtraBold"/>
                <a:cs typeface="나눔고딕 ExtraBold"/>
              </a:rPr>
              <a:t>V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1951" y="2381757"/>
            <a:ext cx="6896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465" marR="5080" indent="-1651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(가맹점관리</a:t>
            </a:r>
            <a:r>
              <a:rPr sz="1000" b="1" spc="-5" dirty="0">
                <a:latin typeface="나눔고딕 ExtraBold"/>
                <a:cs typeface="나눔고딕 ExtraBold"/>
              </a:rPr>
              <a:t>) 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1095" y="2838957"/>
            <a:ext cx="6623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3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매뉴얼</a:t>
            </a:r>
            <a:endParaRPr sz="1000">
              <a:latin typeface="나눔고딕 ExtraBold"/>
              <a:cs typeface="나눔고딕 Extra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6280" y="3296411"/>
            <a:ext cx="3905885" cy="1292225"/>
            <a:chOff x="716280" y="3296411"/>
            <a:chExt cx="3905885" cy="1292225"/>
          </a:xfrm>
        </p:grpSpPr>
        <p:sp>
          <p:nvSpPr>
            <p:cNvPr id="14" name="object 14"/>
            <p:cNvSpPr/>
            <p:nvPr/>
          </p:nvSpPr>
          <p:spPr>
            <a:xfrm>
              <a:off x="716280" y="3296411"/>
              <a:ext cx="3905885" cy="1292225"/>
            </a:xfrm>
            <a:custGeom>
              <a:avLst/>
              <a:gdLst/>
              <a:ahLst/>
              <a:cxnLst/>
              <a:rect l="l" t="t" r="r" b="b"/>
              <a:pathLst>
                <a:path w="3905885" h="1292225">
                  <a:moveTo>
                    <a:pt x="3905504" y="0"/>
                  </a:moveTo>
                  <a:lnTo>
                    <a:pt x="0" y="0"/>
                  </a:lnTo>
                  <a:lnTo>
                    <a:pt x="0" y="1292225"/>
                  </a:lnTo>
                  <a:lnTo>
                    <a:pt x="3905504" y="1292225"/>
                  </a:lnTo>
                  <a:lnTo>
                    <a:pt x="3905504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4484" y="3497579"/>
              <a:ext cx="3721100" cy="1048385"/>
            </a:xfrm>
            <a:custGeom>
              <a:avLst/>
              <a:gdLst/>
              <a:ahLst/>
              <a:cxnLst/>
              <a:rect l="l" t="t" r="r" b="b"/>
              <a:pathLst>
                <a:path w="3721100" h="1048385">
                  <a:moveTo>
                    <a:pt x="1081913" y="0"/>
                  </a:moveTo>
                  <a:lnTo>
                    <a:pt x="398056" y="0"/>
                  </a:lnTo>
                  <a:lnTo>
                    <a:pt x="0" y="398399"/>
                  </a:lnTo>
                  <a:lnTo>
                    <a:pt x="0" y="1048385"/>
                  </a:lnTo>
                  <a:lnTo>
                    <a:pt x="1081913" y="1048385"/>
                  </a:lnTo>
                  <a:lnTo>
                    <a:pt x="1081913" y="0"/>
                  </a:lnTo>
                  <a:close/>
                </a:path>
                <a:path w="3721100" h="1048385">
                  <a:moveTo>
                    <a:pt x="2392680" y="0"/>
                  </a:moveTo>
                  <a:lnTo>
                    <a:pt x="1708785" y="0"/>
                  </a:lnTo>
                  <a:lnTo>
                    <a:pt x="1310640" y="398399"/>
                  </a:lnTo>
                  <a:lnTo>
                    <a:pt x="1310640" y="1048385"/>
                  </a:lnTo>
                  <a:lnTo>
                    <a:pt x="2392680" y="1048385"/>
                  </a:lnTo>
                  <a:lnTo>
                    <a:pt x="2392680" y="0"/>
                  </a:lnTo>
                  <a:close/>
                </a:path>
                <a:path w="3721100" h="1048385">
                  <a:moveTo>
                    <a:pt x="3720973" y="0"/>
                  </a:moveTo>
                  <a:lnTo>
                    <a:pt x="3037205" y="0"/>
                  </a:lnTo>
                  <a:lnTo>
                    <a:pt x="2639060" y="398399"/>
                  </a:lnTo>
                  <a:lnTo>
                    <a:pt x="2639060" y="1048385"/>
                  </a:lnTo>
                  <a:lnTo>
                    <a:pt x="3720973" y="1048385"/>
                  </a:lnTo>
                  <a:lnTo>
                    <a:pt x="3720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27480" y="4211573"/>
            <a:ext cx="33369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374140" algn="l"/>
                <a:tab pos="2674620" algn="l"/>
              </a:tabLst>
            </a:pPr>
            <a:r>
              <a:rPr sz="1000" b="1" spc="-5" dirty="0">
                <a:latin typeface="나눔고딕 ExtraBold"/>
                <a:cs typeface="나눔고딕 ExtraBold"/>
              </a:rPr>
              <a:t>-</a:t>
            </a:r>
            <a:r>
              <a:rPr sz="1000" b="1" spc="-20" dirty="0">
                <a:latin typeface="나눔고딕 ExtraBold"/>
                <a:cs typeface="나눔고딕 ExtraBold"/>
              </a:rPr>
              <a:t> </a:t>
            </a:r>
            <a:r>
              <a:rPr sz="1000" b="1" spc="-25" dirty="0">
                <a:latin typeface="나눔고딕 ExtraBold"/>
                <a:cs typeface="나눔고딕 ExtraBold"/>
              </a:rPr>
              <a:t>3</a:t>
            </a:r>
            <a:r>
              <a:rPr sz="1000" b="1" spc="-5" dirty="0">
                <a:latin typeface="나눔고딕 ExtraBold"/>
                <a:cs typeface="나눔고딕 ExtraBold"/>
              </a:rPr>
              <a:t>개</a:t>
            </a:r>
            <a:r>
              <a:rPr sz="1000" b="1" spc="-20" dirty="0">
                <a:latin typeface="나눔고딕 ExtraBold"/>
                <a:cs typeface="나눔고딕 ExtraBold"/>
              </a:rPr>
              <a:t> 매뉴</a:t>
            </a:r>
            <a:r>
              <a:rPr sz="1000" b="1" spc="-5" dirty="0">
                <a:latin typeface="나눔고딕 ExtraBold"/>
                <a:cs typeface="나눔고딕 ExtraBold"/>
              </a:rPr>
              <a:t>얼</a:t>
            </a:r>
            <a:r>
              <a:rPr sz="1000" b="1" dirty="0">
                <a:latin typeface="나눔고딕 ExtraBold"/>
                <a:cs typeface="나눔고딕 ExtraBold"/>
              </a:rPr>
              <a:t>	</a:t>
            </a:r>
            <a:r>
              <a:rPr sz="1500" b="1" spc="-7" baseline="5555" dirty="0">
                <a:latin typeface="나눔고딕 ExtraBold"/>
                <a:cs typeface="나눔고딕 ExtraBold"/>
              </a:rPr>
              <a:t>-</a:t>
            </a:r>
            <a:r>
              <a:rPr sz="1500" b="1" spc="-30" baseline="5555" dirty="0">
                <a:latin typeface="나눔고딕 ExtraBold"/>
                <a:cs typeface="나눔고딕 ExtraBold"/>
              </a:rPr>
              <a:t> </a:t>
            </a:r>
            <a:r>
              <a:rPr sz="1500" b="1" spc="-37" baseline="5555" dirty="0">
                <a:latin typeface="나눔고딕 ExtraBold"/>
                <a:cs typeface="나눔고딕 ExtraBold"/>
              </a:rPr>
              <a:t>2</a:t>
            </a:r>
            <a:r>
              <a:rPr sz="1500" b="1" spc="-7" baseline="5555" dirty="0">
                <a:latin typeface="나눔고딕 ExtraBold"/>
                <a:cs typeface="나눔고딕 ExtraBold"/>
              </a:rPr>
              <a:t>개 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</a:t>
            </a:r>
            <a:r>
              <a:rPr sz="1500" b="1" spc="-7" baseline="5555" dirty="0">
                <a:latin typeface="나눔고딕 ExtraBold"/>
                <a:cs typeface="나눔고딕 ExtraBold"/>
              </a:rPr>
              <a:t>얼</a:t>
            </a:r>
            <a:r>
              <a:rPr sz="1500" b="1" baseline="5555" dirty="0">
                <a:latin typeface="나눔고딕 ExtraBold"/>
                <a:cs typeface="나눔고딕 ExtraBold"/>
              </a:rPr>
              <a:t>	</a:t>
            </a:r>
            <a:r>
              <a:rPr sz="1500" b="1" spc="-7" baseline="5555" dirty="0">
                <a:latin typeface="나눔고딕 ExtraBold"/>
                <a:cs typeface="나눔고딕 ExtraBold"/>
              </a:rPr>
              <a:t>-</a:t>
            </a:r>
            <a:r>
              <a:rPr sz="1500" b="1" spc="-82" baseline="5555" dirty="0">
                <a:latin typeface="나눔고딕 ExtraBold"/>
                <a:cs typeface="나눔고딕 ExtraBold"/>
              </a:rPr>
              <a:t> </a:t>
            </a:r>
            <a:r>
              <a:rPr sz="1500" b="1" spc="-37" baseline="5555" dirty="0">
                <a:latin typeface="나눔고딕 ExtraBold"/>
                <a:cs typeface="나눔고딕 ExtraBold"/>
              </a:rPr>
              <a:t>2</a:t>
            </a:r>
            <a:r>
              <a:rPr sz="1500" b="1" spc="-7" baseline="5555" dirty="0">
                <a:latin typeface="나눔고딕 ExtraBold"/>
                <a:cs typeface="나눔고딕 ExtraBold"/>
              </a:rPr>
              <a:t>개</a:t>
            </a:r>
            <a:r>
              <a:rPr sz="1500" b="1" spc="-82" baseline="5555" dirty="0">
                <a:latin typeface="나눔고딕 ExtraBold"/>
                <a:cs typeface="나눔고딕 ExtraBold"/>
              </a:rPr>
              <a:t> 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매뉴얼</a:t>
            </a:r>
            <a:endParaRPr sz="1500" baseline="5555">
              <a:latin typeface="나눔고딕 ExtraBold"/>
              <a:cs typeface="나눔고딕 Extra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892" y="2057145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1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5707" y="2057145"/>
            <a:ext cx="1478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310640" algn="l"/>
              </a:tabLst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2	3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420" y="3452876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4</a:t>
            </a:r>
            <a:endParaRPr sz="2000">
              <a:latin typeface="나눔고딕 ExtraBold"/>
              <a:cs typeface="나눔고딕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3492" y="3452876"/>
            <a:ext cx="3157220" cy="640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5060">
              <a:lnSpc>
                <a:spcPct val="100000"/>
              </a:lnSpc>
              <a:spcBef>
                <a:spcPts val="105"/>
              </a:spcBef>
              <a:tabLst>
                <a:tab pos="2444750" algn="l"/>
              </a:tabLst>
            </a:pPr>
            <a:r>
              <a:rPr sz="2000" b="1" dirty="0">
                <a:solidFill>
                  <a:srgbClr val="005FA3"/>
                </a:solidFill>
                <a:latin typeface="나눔고딕 ExtraBold"/>
                <a:cs typeface="나눔고딕 ExtraBold"/>
              </a:rPr>
              <a:t>5	6</a:t>
            </a:r>
            <a:endParaRPr sz="200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tabLst>
                <a:tab pos="1374140" algn="l"/>
                <a:tab pos="2674620" algn="l"/>
              </a:tabLst>
            </a:pPr>
            <a:r>
              <a:rPr sz="1000" b="1" spc="-20" dirty="0">
                <a:latin typeface="나눔고딕 ExtraBold"/>
                <a:cs typeface="나눔고딕 ExtraBold"/>
              </a:rPr>
              <a:t>가맹영</a:t>
            </a:r>
            <a:r>
              <a:rPr sz="1000" b="1" spc="-5" dirty="0">
                <a:latin typeface="나눔고딕 ExtraBold"/>
                <a:cs typeface="나눔고딕 ExtraBold"/>
              </a:rPr>
              <a:t>업</a:t>
            </a:r>
            <a:r>
              <a:rPr sz="1000" b="1" dirty="0">
                <a:latin typeface="나눔고딕 ExtraBold"/>
                <a:cs typeface="나눔고딕 ExtraBold"/>
              </a:rPr>
              <a:t>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상권분</a:t>
            </a:r>
            <a:r>
              <a:rPr sz="1500" b="1" spc="-7" baseline="5555" dirty="0">
                <a:latin typeface="나눔고딕 ExtraBold"/>
                <a:cs typeface="나눔고딕 ExtraBold"/>
              </a:rPr>
              <a:t>석</a:t>
            </a:r>
            <a:r>
              <a:rPr sz="1500" b="1" baseline="5555" dirty="0">
                <a:latin typeface="나눔고딕 ExtraBold"/>
                <a:cs typeface="나눔고딕 ExtraBold"/>
              </a:rPr>
              <a:t>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매장오픈</a:t>
            </a:r>
            <a:endParaRPr sz="1500" baseline="5555">
              <a:latin typeface="나눔고딕 ExtraBold"/>
              <a:cs typeface="나눔고딕 ExtraBold"/>
            </a:endParaRPr>
          </a:p>
          <a:p>
            <a:pPr marL="59055">
              <a:lnSpc>
                <a:spcPct val="100000"/>
              </a:lnSpc>
              <a:tabLst>
                <a:tab pos="1431925" algn="l"/>
                <a:tab pos="2734310" algn="l"/>
              </a:tabLst>
            </a:pPr>
            <a:r>
              <a:rPr sz="1000" b="1" spc="-15" dirty="0">
                <a:latin typeface="나눔고딕 ExtraBold"/>
                <a:cs typeface="나눔고딕 ExtraBold"/>
              </a:rPr>
              <a:t>매뉴얼	</a:t>
            </a:r>
            <a:r>
              <a:rPr sz="1500" b="1" spc="-22" baseline="5555" dirty="0">
                <a:latin typeface="나눔고딕 ExtraBold"/>
                <a:cs typeface="나눔고딕 ExtraBold"/>
              </a:rPr>
              <a:t>매뉴얼	</a:t>
            </a:r>
            <a:r>
              <a:rPr sz="1500" b="1" spc="-30" baseline="5555" dirty="0">
                <a:latin typeface="나눔고딕 ExtraBold"/>
                <a:cs typeface="나눔고딕 ExtraBold"/>
              </a:rPr>
              <a:t>매뉴얼</a:t>
            </a:r>
            <a:endParaRPr sz="1500" baseline="5555">
              <a:latin typeface="나눔고딕 ExtraBold"/>
              <a:cs typeface="나눔고딕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3603" y="1591055"/>
            <a:ext cx="2581910" cy="306705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66675" rIns="0" bIns="0" rtlCol="0">
            <a:spAutoFit/>
          </a:bodyPr>
          <a:lstStyle/>
          <a:p>
            <a:pPr marL="464820">
              <a:lnSpc>
                <a:spcPct val="100000"/>
              </a:lnSpc>
              <a:spcBef>
                <a:spcPts val="525"/>
              </a:spcBef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4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매뉴얼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시스템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구축</a:t>
            </a:r>
            <a:endParaRPr sz="1000">
              <a:latin typeface="나눔고딕 ExtraBold"/>
              <a:cs typeface="나눔고딕 Extra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4791" y="1591055"/>
            <a:ext cx="2581910" cy="306705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66675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525"/>
              </a:spcBef>
            </a:pPr>
            <a:r>
              <a:rPr sz="1000" b="1" spc="-15" dirty="0">
                <a:latin typeface="나눔고딕 ExtraBold"/>
                <a:cs typeface="나눔고딕 ExtraBold"/>
              </a:rPr>
              <a:t>프랜차이즈</a:t>
            </a:r>
            <a:r>
              <a:rPr sz="1000" b="1" spc="-2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파일링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시스템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구축</a:t>
            </a:r>
            <a:endParaRPr sz="1000">
              <a:latin typeface="나눔고딕 ExtraBold"/>
              <a:cs typeface="나눔고딕 ExtraBol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076444" y="4774691"/>
            <a:ext cx="3502660" cy="1910080"/>
            <a:chOff x="5076444" y="4774691"/>
            <a:chExt cx="3502660" cy="191008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6444" y="4774691"/>
              <a:ext cx="2758440" cy="19095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360" y="5489447"/>
              <a:ext cx="1507236" cy="119481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397508" y="4750308"/>
            <a:ext cx="3015615" cy="1929130"/>
            <a:chOff x="1397508" y="4750308"/>
            <a:chExt cx="3015615" cy="192913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04" y="4756404"/>
              <a:ext cx="3003804" cy="191719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0556" y="4753356"/>
              <a:ext cx="3009900" cy="1923414"/>
            </a:xfrm>
            <a:custGeom>
              <a:avLst/>
              <a:gdLst/>
              <a:ahLst/>
              <a:cxnLst/>
              <a:rect l="l" t="t" r="r" b="b"/>
              <a:pathLst>
                <a:path w="3009900" h="1923415">
                  <a:moveTo>
                    <a:pt x="0" y="1922907"/>
                  </a:moveTo>
                  <a:lnTo>
                    <a:pt x="3009519" y="1922907"/>
                  </a:lnTo>
                  <a:lnTo>
                    <a:pt x="3009519" y="0"/>
                  </a:lnTo>
                  <a:lnTo>
                    <a:pt x="0" y="0"/>
                  </a:lnTo>
                  <a:lnTo>
                    <a:pt x="0" y="1922907"/>
                  </a:lnTo>
                  <a:close/>
                </a:path>
              </a:pathLst>
            </a:custGeom>
            <a:ln w="609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8066" y="4749546"/>
            <a:ext cx="9836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latin typeface="나눔고딕 ExtraBold"/>
                <a:cs typeface="나눔고딕 ExtraBold"/>
              </a:rPr>
              <a:t>컨설팅실행사례</a:t>
            </a:r>
            <a:r>
              <a:rPr sz="1100" b="1" dirty="0">
                <a:latin typeface="나눔고딕 ExtraBold"/>
                <a:cs typeface="나눔고딕 ExtraBold"/>
              </a:rPr>
              <a:t>)</a:t>
            </a:r>
            <a:endParaRPr sz="11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24</a:t>
            </a:fld>
            <a:endParaRPr dirty="0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992751" y="1978025"/>
          <a:ext cx="3585208" cy="2600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5" dirty="0">
                          <a:latin typeface="나눔고딕 ExtraBold"/>
                          <a:cs typeface="나눔고딕 ExtraBold"/>
                        </a:rPr>
                        <a:t>NO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업무파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일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영역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파일수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1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마케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팅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22개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2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가맹영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업</a:t>
                      </a:r>
                      <a:r>
                        <a:rPr sz="1000" b="1" spc="-5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21개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054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3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점포개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발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/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상권조사부문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13개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4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물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류</a:t>
                      </a:r>
                      <a:r>
                        <a:rPr sz="1000" b="1" spc="-6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5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매장오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픈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/</a:t>
                      </a:r>
                      <a:r>
                        <a:rPr sz="1000" b="1" spc="-3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인테리어부문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62개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6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가맹점관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리</a:t>
                      </a:r>
                      <a:r>
                        <a:rPr sz="1000" b="1" spc="-45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38개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7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기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타</a:t>
                      </a:r>
                      <a:r>
                        <a:rPr sz="1000" b="1" spc="-4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아이템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별</a:t>
                      </a: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spc="-15" dirty="0">
                          <a:latin typeface="나눔고딕 ExtraBold"/>
                          <a:cs typeface="나눔고딕 ExtraBold"/>
                        </a:rPr>
                        <a:t>특성부문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23개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계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R w="6350">
                      <a:solidFill>
                        <a:srgbClr val="B4B4B4"/>
                      </a:solidFill>
                      <a:prstDash val="solid"/>
                    </a:lnR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20" dirty="0">
                          <a:latin typeface="나눔고딕 ExtraBold"/>
                          <a:cs typeface="나눔고딕 ExtraBold"/>
                        </a:rPr>
                        <a:t>20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3</a:t>
                      </a:r>
                      <a:r>
                        <a:rPr sz="1000" b="1" spc="-70" dirty="0">
                          <a:latin typeface="나눔고딕 ExtraBold"/>
                          <a:cs typeface="나눔고딕 ExtraBold"/>
                        </a:rPr>
                        <a:t> </a:t>
                      </a:r>
                      <a:r>
                        <a:rPr sz="1000" b="1" dirty="0">
                          <a:latin typeface="나눔고딕 ExtraBold"/>
                          <a:cs typeface="나눔고딕 ExtraBold"/>
                        </a:rPr>
                        <a:t>개</a:t>
                      </a:r>
                      <a:endParaRPr sz="10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59690" marB="0">
                    <a:lnL w="6350">
                      <a:solidFill>
                        <a:srgbClr val="B4B4B4"/>
                      </a:solidFill>
                      <a:prstDash val="solid"/>
                    </a:lnL>
                    <a:lnT w="6350">
                      <a:solidFill>
                        <a:srgbClr val="B4B4B4"/>
                      </a:solidFill>
                      <a:prstDash val="solid"/>
                    </a:lnT>
                    <a:lnB w="6350">
                      <a:solidFill>
                        <a:srgbClr val="B4B4B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0630" y="260648"/>
            <a:ext cx="3717188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/>
              <a:t>컨설</a:t>
            </a:r>
            <a:r>
              <a:rPr dirty="0" err="1"/>
              <a:t>팅</a:t>
            </a:r>
            <a:r>
              <a:rPr spc="-90" dirty="0"/>
              <a:t> </a:t>
            </a:r>
            <a:r>
              <a:rPr lang="ko-KR" altLang="en-US" spc="-5" dirty="0"/>
              <a:t>안내</a:t>
            </a:r>
            <a:r>
              <a:rPr spc="-100" dirty="0"/>
              <a:t> </a:t>
            </a:r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839682"/>
              </p:ext>
            </p:extLst>
          </p:nvPr>
        </p:nvGraphicFramePr>
        <p:xfrm>
          <a:off x="914400" y="799928"/>
          <a:ext cx="7402016" cy="569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6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>
                          <a:solidFill>
                            <a:srgbClr val="090950"/>
                          </a:solidFill>
                          <a:latin typeface="나눔고딕 ExtraBold"/>
                          <a:cs typeface="나눔고딕 ExtraBold"/>
                        </a:rPr>
                        <a:t>3</a:t>
                      </a:r>
                      <a:endParaRPr sz="1400">
                        <a:latin typeface="나눔고딕 ExtraBold"/>
                        <a:cs typeface="나눔고딕 ExtraBold"/>
                      </a:endParaRPr>
                    </a:p>
                  </a:txBody>
                  <a:tcPr marL="0" marR="0" marT="77470" marB="0">
                    <a:lnL w="28575">
                      <a:solidFill>
                        <a:srgbClr val="E6EBF6"/>
                      </a:solidFill>
                      <a:prstDash val="solid"/>
                    </a:lnL>
                    <a:lnR w="28575">
                      <a:solidFill>
                        <a:srgbClr val="E6EBF6"/>
                      </a:solidFill>
                      <a:prstDash val="solid"/>
                    </a:lnR>
                    <a:lnT w="28575">
                      <a:solidFill>
                        <a:srgbClr val="E6EBF6"/>
                      </a:solidFill>
                      <a:prstDash val="solid"/>
                    </a:lnT>
                    <a:lnB w="28575">
                      <a:solidFill>
                        <a:srgbClr val="E6EBF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63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프랜차이즈</a:t>
                      </a:r>
                      <a:r>
                        <a:rPr sz="1400" b="1" spc="-10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</a:t>
                      </a:r>
                      <a:r>
                        <a:rPr lang="ko-KR" altLang="en-US" sz="1400" b="1" spc="-105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실무 대행 </a:t>
                      </a:r>
                      <a:r>
                        <a:rPr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컨설팅</a:t>
                      </a:r>
                      <a:r>
                        <a:rPr 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 (</a:t>
                      </a:r>
                      <a:r>
                        <a:rPr lang="ko-KR" altLang="en-US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실무 제휴 및 본사와 </a:t>
                      </a:r>
                      <a:r>
                        <a:rPr lang="ko-KR" altLang="en-US" sz="1400" b="1" dirty="0" err="1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코웍</a:t>
                      </a:r>
                      <a:r>
                        <a:rPr lang="en-US" altLang="ko-KR" sz="1400" b="1" dirty="0">
                          <a:solidFill>
                            <a:srgbClr val="090950"/>
                          </a:solidFill>
                          <a:latin typeface="나눔고딕 ExtraBold" panose="020D0904000000000000" pitchFamily="50" charset="-127"/>
                          <a:ea typeface="나눔고딕 ExtraBold" panose="020D0904000000000000" pitchFamily="50" charset="-127"/>
                          <a:cs typeface="나눔고딕 ExtraBold"/>
                        </a:rPr>
                        <a:t>)</a:t>
                      </a:r>
                      <a:endParaRPr sz="1400" dirty="0">
                        <a:latin typeface="나눔고딕 ExtraBold" panose="020D0904000000000000" pitchFamily="50" charset="-127"/>
                        <a:ea typeface="나눔고딕 ExtraBold" panose="020D0904000000000000" pitchFamily="50" charset="-127"/>
                        <a:cs typeface="나눔고딕 ExtraBold"/>
                      </a:endParaRPr>
                    </a:p>
                  </a:txBody>
                  <a:tcPr marL="0" marR="0" marT="78105" marB="0">
                    <a:lnL w="28575" cap="flat" cmpd="sng" algn="ctr">
                      <a:solidFill>
                        <a:srgbClr val="E6EB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143001" y="1697735"/>
            <a:ext cx="6095999" cy="1659889"/>
            <a:chOff x="6153911" y="1697735"/>
            <a:chExt cx="2670175" cy="165988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1700783"/>
              <a:ext cx="2663951" cy="16367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1" y="1697735"/>
              <a:ext cx="2670047" cy="16596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136042" y="3704104"/>
            <a:ext cx="6095708" cy="1154162"/>
          </a:xfrm>
          <a:prstGeom prst="rect">
            <a:avLst/>
          </a:prstGeom>
          <a:solidFill>
            <a:srgbClr val="E6EBF6"/>
          </a:solidFill>
        </p:spPr>
        <p:txBody>
          <a:bodyPr vert="horz" wrap="square" lIns="0" tIns="0" rIns="0" bIns="0" rtlCol="0">
            <a:spAutoFit/>
          </a:bodyPr>
          <a:lstStyle/>
          <a:p>
            <a:pPr marL="448309">
              <a:lnSpc>
                <a:spcPts val="780"/>
              </a:lnSpc>
            </a:pPr>
            <a:endParaRPr lang="en-US" sz="900" b="1" spc="-5" dirty="0">
              <a:latin typeface="나눔고딕 ExtraBold"/>
              <a:cs typeface="나눔고딕 ExtraBold"/>
            </a:endParaRPr>
          </a:p>
          <a:p>
            <a:pPr marL="448309">
              <a:lnSpc>
                <a:spcPts val="780"/>
              </a:lnSpc>
            </a:pPr>
            <a:r>
              <a:rPr sz="900" b="1" spc="21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19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spc="195" dirty="0">
                <a:latin typeface="나눔고딕 ExtraBold"/>
                <a:cs typeface="나눔고딕 ExtraBold"/>
              </a:rPr>
              <a:t>사업</a:t>
            </a:r>
            <a:r>
              <a:rPr sz="900" b="1" dirty="0" err="1">
                <a:latin typeface="나눔고딕 ExtraBold"/>
                <a:cs typeface="나눔고딕 ExtraBold"/>
              </a:rPr>
              <a:t>전개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lang="en-US"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실무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대행</a:t>
            </a:r>
            <a:endParaRPr lang="en-US" sz="900" b="1" spc="5" dirty="0">
              <a:latin typeface="나눔고딕 ExtraBold"/>
              <a:cs typeface="나눔고딕 ExtraBold"/>
            </a:endParaRPr>
          </a:p>
          <a:p>
            <a:pPr marL="448309">
              <a:lnSpc>
                <a:spcPts val="780"/>
              </a:lnSpc>
            </a:pPr>
            <a:endParaRPr sz="900" dirty="0">
              <a:latin typeface="나눔고딕 ExtraBold"/>
              <a:cs typeface="나눔고딕 ExtraBold"/>
            </a:endParaRPr>
          </a:p>
          <a:p>
            <a:pPr marL="1410970" indent="-105410">
              <a:lnSpc>
                <a:spcPts val="1075"/>
              </a:lnSpc>
              <a:buFont typeface=""/>
              <a:buChar char="-"/>
              <a:tabLst>
                <a:tab pos="1411605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가맹영</a:t>
            </a:r>
            <a:r>
              <a:rPr sz="900" b="1" dirty="0" err="1">
                <a:latin typeface="나눔고딕 ExtraBold"/>
                <a:cs typeface="나눔고딕 ExtraBold"/>
              </a:rPr>
              <a:t>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실무</a:t>
            </a:r>
            <a:r>
              <a:rPr lang="en-US" sz="900" b="1" spc="5" dirty="0">
                <a:latin typeface="나눔고딕 ExtraBold"/>
                <a:cs typeface="나눔고딕 ExtraBold"/>
              </a:rPr>
              <a:t> </a:t>
            </a:r>
          </a:p>
          <a:p>
            <a:pPr marL="1410970" indent="-105410">
              <a:lnSpc>
                <a:spcPts val="1075"/>
              </a:lnSpc>
              <a:buFont typeface=""/>
              <a:buChar char="-"/>
              <a:tabLst>
                <a:tab pos="1411605" algn="l"/>
              </a:tabLst>
            </a:pPr>
            <a:endParaRPr sz="900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상권분석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점포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개발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실</a:t>
            </a:r>
            <a:r>
              <a:rPr sz="900" b="1" spc="-2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무</a:t>
            </a: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매장관리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수퍼바이징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업무 대행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)</a:t>
            </a:r>
            <a:endParaRPr lang="en-US" sz="900" b="1" dirty="0">
              <a:latin typeface="나눔고딕 ExtraBold"/>
              <a:cs typeface="나눔고딕 ExtraBold"/>
            </a:endParaRPr>
          </a:p>
          <a:p>
            <a:pPr marL="1278255" marR="146050" indent="68580">
              <a:lnSpc>
                <a:spcPts val="900"/>
              </a:lnSpc>
              <a:spcBef>
                <a:spcPts val="180"/>
              </a:spcBef>
              <a:buFont typeface=""/>
              <a:buChar char="-"/>
              <a:tabLst>
                <a:tab pos="1454150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66800" y="5223756"/>
            <a:ext cx="4081264" cy="757259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12395" rIns="0" bIns="0" rtlCol="0">
            <a:spAutoFit/>
          </a:bodyPr>
          <a:lstStyle/>
          <a:p>
            <a:pPr marL="165735" marR="243840">
              <a:lnSpc>
                <a:spcPct val="150000"/>
              </a:lnSpc>
              <a:spcBef>
                <a:spcPts val="885"/>
              </a:spcBef>
            </a:pPr>
            <a:r>
              <a:rPr sz="900" dirty="0">
                <a:latin typeface="나눔고딕"/>
                <a:cs typeface="나눔고딕"/>
              </a:rPr>
              <a:t>프랜차이즈시스템</a:t>
            </a:r>
            <a:r>
              <a:rPr sz="900" spc="-6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구축과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효율적이고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체계적인 </a:t>
            </a:r>
            <a:r>
              <a:rPr sz="900" spc="-2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가맹사업전략을 바탕으로 철저한 </a:t>
            </a:r>
            <a:r>
              <a:rPr sz="900" spc="5" dirty="0">
                <a:latin typeface="나눔고딕"/>
                <a:cs typeface="나눔고딕"/>
              </a:rPr>
              <a:t>상권조사와 </a:t>
            </a:r>
            <a:r>
              <a:rPr sz="900" spc="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점포개발을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통해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수도권을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필두로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전국적인</a:t>
            </a:r>
            <a:endParaRPr sz="900" dirty="0">
              <a:latin typeface="나눔고딕"/>
              <a:cs typeface="나눔고딕"/>
            </a:endParaRPr>
          </a:p>
          <a:p>
            <a:pPr marL="165735">
              <a:lnSpc>
                <a:spcPct val="100000"/>
              </a:lnSpc>
              <a:spcBef>
                <a:spcPts val="700"/>
              </a:spcBef>
            </a:pPr>
            <a:r>
              <a:rPr sz="900" dirty="0">
                <a:latin typeface="나눔고딕"/>
                <a:cs typeface="나눔고딕"/>
              </a:rPr>
              <a:t>가맹사업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실무를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전개합니다.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39674" y="197611"/>
            <a:ext cx="8664651" cy="299720"/>
          </a:xfrm>
        </p:spPr>
        <p:txBody>
          <a:bodyPr vert="horz" wrap="square" lIns="0" tIns="12700" rIns="0" bIns="0" rtlCol="0">
            <a:spAutoFit/>
          </a:bodyPr>
          <a:lstStyle/>
          <a:p>
            <a:r>
              <a:rPr lang="ko-KR" altLang="en-US" dirty="0" err="1"/>
              <a:t>컨설팅</a:t>
            </a:r>
            <a:r>
              <a:rPr lang="ko-KR" altLang="en-US" dirty="0"/>
              <a:t> 안내 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4471670" y="6594998"/>
            <a:ext cx="214629" cy="142875"/>
          </a:xfrm>
        </p:spPr>
        <p:txBody>
          <a:bodyPr vert="horz" wrap="square" lIns="0" tIns="5080" rIns="0" bIns="0" rtlCol="0">
            <a:spAutoFit/>
          </a:bodyPr>
          <a:lstStyle/>
          <a:p>
            <a:fld id="{81D60167-4931-47E6-BA6A-407CBD079E47}" type="slidenum">
              <a:rPr lang="en-US" altLang="ko-KR" dirty="0"/>
              <a:pPr/>
              <a:t>25</a:t>
            </a:fld>
            <a:endParaRPr lang="en-US" altLang="ko-K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874D78C-F30B-1A90-6F7E-B704A952AE70}"/>
              </a:ext>
            </a:extLst>
          </p:cNvPr>
          <p:cNvSpPr txBox="1"/>
          <p:nvPr/>
        </p:nvSpPr>
        <p:spPr>
          <a:xfrm>
            <a:off x="1937004" y="1885188"/>
            <a:ext cx="5271770" cy="3205365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Ⅴ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 사업 </a:t>
            </a:r>
            <a:br>
              <a:rPr lang="en-US" altLang="ko-KR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</a:b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전략컨설팅 주요 실적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9" y="260648"/>
            <a:ext cx="36625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18532" y="1368552"/>
            <a:ext cx="3663950" cy="247015"/>
            <a:chOff x="5018532" y="1368552"/>
            <a:chExt cx="3663950" cy="2470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532" y="1368552"/>
              <a:ext cx="1245108" cy="2468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8604" y="1383792"/>
              <a:ext cx="1563624" cy="21640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854955" y="1854454"/>
            <a:ext cx="2545970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치킨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5914" y="838961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8652" y="885190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1999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7" y="2736573"/>
            <a:ext cx="1560575" cy="2727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02716" y="3261845"/>
            <a:ext cx="2500834" cy="62068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지오랏지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비즈니스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호텔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lang="en-US" sz="900" b="1" spc="5" dirty="0">
              <a:latin typeface="나눔고딕 ExtraBold"/>
              <a:cs typeface="나눔고딕 Extra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1365" y="2257276"/>
            <a:ext cx="4276090" cy="2055527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0083" y="2292328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</a:t>
            </a:r>
            <a:r>
              <a:rPr sz="900" b="1" spc="-10" dirty="0">
                <a:latin typeface="나눔고딕 ExtraBold"/>
                <a:cs typeface="나눔고딕 ExtraBold"/>
              </a:rPr>
              <a:t>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6047" y="3043427"/>
            <a:ext cx="1112520" cy="4282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54954" y="3657980"/>
            <a:ext cx="2263650" cy="62068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꽃배달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4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45914" y="265099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19320" y="273202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1366" y="4413872"/>
            <a:ext cx="4276090" cy="196745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647" y="4721046"/>
            <a:ext cx="1086612" cy="34442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02716" y="5410605"/>
            <a:ext cx="2286076" cy="5772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드래프트비어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상권전략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364" y="441751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00925" y="2070862"/>
            <a:ext cx="156362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00925" y="3883533"/>
            <a:ext cx="156362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3550" y="3444311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18535" y="5556909"/>
            <a:ext cx="1627378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25933" y="1051820"/>
            <a:ext cx="2197607" cy="580643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27</a:t>
            </a:fld>
            <a:endParaRPr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F78981-F3DC-6432-911D-F5A8F6B6F6F2}"/>
              </a:ext>
            </a:extLst>
          </p:cNvPr>
          <p:cNvSpPr txBox="1"/>
          <p:nvPr/>
        </p:nvSpPr>
        <p:spPr>
          <a:xfrm>
            <a:off x="1377706" y="3965572"/>
            <a:ext cx="1970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현재의 신라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스테이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사업의 모태가 됨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B55C7DC-09EC-32A8-7897-B91AC2339B89}"/>
              </a:ext>
            </a:extLst>
          </p:cNvPr>
          <p:cNvSpPr txBox="1"/>
          <p:nvPr/>
        </p:nvSpPr>
        <p:spPr>
          <a:xfrm>
            <a:off x="1458942" y="5960663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결과가 우수하여 몇 년 뒤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외식부문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M&amp;A 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object 11">
            <a:extLst>
              <a:ext uri="{FF2B5EF4-FFF2-40B4-BE49-F238E27FC236}">
                <a16:creationId xmlns:a16="http://schemas.microsoft.com/office/drawing/2014/main" id="{63B638B7-60B2-E1B9-A95B-A0CADA679B4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4024" y="1826495"/>
            <a:ext cx="147828" cy="100584"/>
          </a:xfrm>
          <a:prstGeom prst="rect">
            <a:avLst/>
          </a:prstGeom>
        </p:spPr>
      </p:pic>
      <p:sp>
        <p:nvSpPr>
          <p:cNvPr id="24" name="object 19">
            <a:extLst>
              <a:ext uri="{FF2B5EF4-FFF2-40B4-BE49-F238E27FC236}">
                <a16:creationId xmlns:a16="http://schemas.microsoft.com/office/drawing/2014/main" id="{2183A412-DDD4-2604-7120-8D456DAF082E}"/>
              </a:ext>
            </a:extLst>
          </p:cNvPr>
          <p:cNvSpPr/>
          <p:nvPr/>
        </p:nvSpPr>
        <p:spPr>
          <a:xfrm>
            <a:off x="247241" y="838961"/>
            <a:ext cx="4276090" cy="12997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>
            <a:extLst>
              <a:ext uri="{FF2B5EF4-FFF2-40B4-BE49-F238E27FC236}">
                <a16:creationId xmlns:a16="http://schemas.microsoft.com/office/drawing/2014/main" id="{4F664E31-0037-8B30-D3F0-A390698F7D6D}"/>
              </a:ext>
            </a:extLst>
          </p:cNvPr>
          <p:cNvSpPr txBox="1"/>
          <p:nvPr/>
        </p:nvSpPr>
        <p:spPr>
          <a:xfrm>
            <a:off x="282248" y="890176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20" dirty="0">
                <a:latin typeface="나눔고딕 ExtraBold"/>
                <a:cs typeface="나눔고딕 ExtraBold"/>
              </a:rPr>
              <a:t>1998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4FEAC-30E8-F858-93C7-C2A26EBAFA88}"/>
              </a:ext>
            </a:extLst>
          </p:cNvPr>
          <p:cNvSpPr txBox="1"/>
          <p:nvPr/>
        </p:nvSpPr>
        <p:spPr>
          <a:xfrm>
            <a:off x="698049" y="1770186"/>
            <a:ext cx="2426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국내최초 프랜차이즈 본사 컨설팅 기업 설립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28E6EC7-7FE7-A2F2-96A6-9BD15C4DC2CF}"/>
              </a:ext>
            </a:extLst>
          </p:cNvPr>
          <p:cNvGrpSpPr/>
          <p:nvPr/>
        </p:nvGrpSpPr>
        <p:grpSpPr>
          <a:xfrm>
            <a:off x="408414" y="3991457"/>
            <a:ext cx="996660" cy="179062"/>
            <a:chOff x="497458" y="3991692"/>
            <a:chExt cx="996660" cy="179062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4E6EE566-2A65-7F88-2130-FFAB5473761B}"/>
                </a:ext>
              </a:extLst>
            </p:cNvPr>
            <p:cNvSpPr/>
            <p:nvPr/>
          </p:nvSpPr>
          <p:spPr>
            <a:xfrm>
              <a:off x="497458" y="3991692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id="{437100AB-BDCE-EA30-1D8D-F51E219EB0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6290" y="4042185"/>
              <a:ext cx="147828" cy="100584"/>
            </a:xfrm>
            <a:prstGeom prst="rect">
              <a:avLst/>
            </a:prstGeom>
          </p:spPr>
        </p:pic>
      </p:grp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753C467-15B6-00FC-634B-BF8CF3625B66}"/>
              </a:ext>
            </a:extLst>
          </p:cNvPr>
          <p:cNvSpPr/>
          <p:nvPr/>
        </p:nvSpPr>
        <p:spPr>
          <a:xfrm>
            <a:off x="462282" y="6081858"/>
            <a:ext cx="746932" cy="17906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우수 성과</a:t>
            </a:r>
          </a:p>
        </p:txBody>
      </p:sp>
      <p:pic>
        <p:nvPicPr>
          <p:cNvPr id="41" name="object 11">
            <a:extLst>
              <a:ext uri="{FF2B5EF4-FFF2-40B4-BE49-F238E27FC236}">
                <a16:creationId xmlns:a16="http://schemas.microsoft.com/office/drawing/2014/main" id="{D46BED0C-7A71-3FE3-1411-D70BCAF457B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1114" y="6121097"/>
            <a:ext cx="147828" cy="1005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1331" y="3202425"/>
            <a:ext cx="4305300" cy="1752600"/>
            <a:chOff x="246888" y="839724"/>
            <a:chExt cx="4305300" cy="1752600"/>
          </a:xfrm>
        </p:grpSpPr>
        <p:sp>
          <p:nvSpPr>
            <p:cNvPr id="7" name="object 7"/>
            <p:cNvSpPr/>
            <p:nvPr/>
          </p:nvSpPr>
          <p:spPr>
            <a:xfrm>
              <a:off x="261366" y="854202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92" y="1429512"/>
              <a:ext cx="1057656" cy="207263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645913" y="854202"/>
            <a:ext cx="4276090" cy="22670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36763" y="1192413"/>
            <a:ext cx="1141476" cy="6367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4607" y="1274064"/>
            <a:ext cx="1356360" cy="37337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633513" y="3224262"/>
            <a:ext cx="4276090" cy="22272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6319" y="3589260"/>
            <a:ext cx="1086612" cy="3444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3111" y="3438384"/>
            <a:ext cx="1229867" cy="64617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84461" y="4290307"/>
            <a:ext cx="2182673" cy="551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태권도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28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71102" y="33031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05502" y="1855724"/>
            <a:ext cx="2383410" cy="6153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미용서비스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2개월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47640" y="92865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50657" y="4142599"/>
            <a:ext cx="1783690" cy="7264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회전스시</a:t>
            </a:r>
            <a:r>
              <a:rPr sz="900" b="1" dirty="0">
                <a:latin typeface="나눔고딕 ExtraBold"/>
                <a:cs typeface="나눔고딕 ExtraBold"/>
              </a:rPr>
              <a:t>,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미요센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외식사업부</a:t>
            </a:r>
            <a:r>
              <a:rPr sz="900" b="1" dirty="0">
                <a:latin typeface="나눔고딕 ExtraBold"/>
                <a:cs typeface="나눔고딕 ExtraBold"/>
              </a:rPr>
              <a:t>문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M&amp;A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38821" y="3300482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27993" y="4399146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00925" y="2070862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02362" y="4283949"/>
            <a:ext cx="1758904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0" name="object 25">
            <a:extLst>
              <a:ext uri="{FF2B5EF4-FFF2-40B4-BE49-F238E27FC236}">
                <a16:creationId xmlns:a16="http://schemas.microsoft.com/office/drawing/2014/main" id="{941A21CE-A141-B82A-4CB3-023A3E688155}"/>
              </a:ext>
            </a:extLst>
          </p:cNvPr>
          <p:cNvSpPr/>
          <p:nvPr/>
        </p:nvSpPr>
        <p:spPr>
          <a:xfrm>
            <a:off x="277685" y="846455"/>
            <a:ext cx="4276090" cy="226700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26">
            <a:extLst>
              <a:ext uri="{FF2B5EF4-FFF2-40B4-BE49-F238E27FC236}">
                <a16:creationId xmlns:a16="http://schemas.microsoft.com/office/drawing/2014/main" id="{FCED2A63-169E-B12C-4E5D-AE7143075B4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0219" y="1323616"/>
            <a:ext cx="964691" cy="298703"/>
          </a:xfrm>
          <a:prstGeom prst="rect">
            <a:avLst/>
          </a:prstGeom>
        </p:spPr>
      </p:pic>
      <p:pic>
        <p:nvPicPr>
          <p:cNvPr id="52" name="object 27">
            <a:extLst>
              <a:ext uri="{FF2B5EF4-FFF2-40B4-BE49-F238E27FC236}">
                <a16:creationId xmlns:a16="http://schemas.microsoft.com/office/drawing/2014/main" id="{2993EDD6-CDCF-F304-0CC6-2E5CD20592F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91979" y="906040"/>
            <a:ext cx="938783" cy="938784"/>
          </a:xfrm>
          <a:prstGeom prst="rect">
            <a:avLst/>
          </a:prstGeom>
        </p:spPr>
      </p:pic>
      <p:sp>
        <p:nvSpPr>
          <p:cNvPr id="53" name="object 30">
            <a:extLst>
              <a:ext uri="{FF2B5EF4-FFF2-40B4-BE49-F238E27FC236}">
                <a16:creationId xmlns:a16="http://schemas.microsoft.com/office/drawing/2014/main" id="{6F3E3DFB-E75F-05FD-DFD4-21F87DA0571C}"/>
              </a:ext>
            </a:extLst>
          </p:cNvPr>
          <p:cNvSpPr txBox="1"/>
          <p:nvPr/>
        </p:nvSpPr>
        <p:spPr>
          <a:xfrm>
            <a:off x="486727" y="1905279"/>
            <a:ext cx="72515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46396368-CA7C-8B92-DE28-F30FDE708A04}"/>
              </a:ext>
            </a:extLst>
          </p:cNvPr>
          <p:cNvSpPr txBox="1"/>
          <p:nvPr/>
        </p:nvSpPr>
        <p:spPr>
          <a:xfrm>
            <a:off x="486727" y="2047316"/>
            <a:ext cx="226364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2550" indent="-70485">
              <a:lnSpc>
                <a:spcPct val="100000"/>
              </a:lnSpc>
              <a:spcBef>
                <a:spcPts val="6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외</a:t>
            </a:r>
            <a:r>
              <a:rPr sz="900" b="1" dirty="0">
                <a:latin typeface="나눔고딕 ExtraBold"/>
                <a:cs typeface="나눔고딕 ExtraBold"/>
              </a:rPr>
              <a:t>식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프랜차이</a:t>
            </a:r>
            <a:r>
              <a:rPr sz="900" b="1" dirty="0">
                <a:latin typeface="나눔고딕 ExtraBold"/>
                <a:cs typeface="나눔고딕 ExtraBold"/>
              </a:rPr>
              <a:t>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본</a:t>
            </a:r>
            <a:r>
              <a:rPr sz="900" b="1" dirty="0">
                <a:latin typeface="나눔고딕 ExtraBold"/>
                <a:cs typeface="나눔고딕 ExtraBold"/>
              </a:rPr>
              <a:t>사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M&amp;A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5" name="object 32">
            <a:extLst>
              <a:ext uri="{FF2B5EF4-FFF2-40B4-BE49-F238E27FC236}">
                <a16:creationId xmlns:a16="http://schemas.microsoft.com/office/drawing/2014/main" id="{1014C46A-893D-0887-6961-ECA665B149DA}"/>
              </a:ext>
            </a:extLst>
          </p:cNvPr>
          <p:cNvSpPr txBox="1"/>
          <p:nvPr/>
        </p:nvSpPr>
        <p:spPr>
          <a:xfrm>
            <a:off x="374841" y="89017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6" name="object 36">
            <a:extLst>
              <a:ext uri="{FF2B5EF4-FFF2-40B4-BE49-F238E27FC236}">
                <a16:creationId xmlns:a16="http://schemas.microsoft.com/office/drawing/2014/main" id="{212BF004-E498-9DD6-EBBB-F0E7C67F3E2C}"/>
              </a:ext>
            </a:extLst>
          </p:cNvPr>
          <p:cNvSpPr txBox="1"/>
          <p:nvPr/>
        </p:nvSpPr>
        <p:spPr>
          <a:xfrm>
            <a:off x="3047682" y="2094560"/>
            <a:ext cx="156362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3BC280-82FD-831F-D5B7-041D37092C45}"/>
              </a:ext>
            </a:extLst>
          </p:cNvPr>
          <p:cNvSpPr txBox="1"/>
          <p:nvPr/>
        </p:nvSpPr>
        <p:spPr>
          <a:xfrm>
            <a:off x="1436355" y="2590029"/>
            <a:ext cx="34108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분석결과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본까쓰의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사업성과 발전성이 낮아 기업인수</a:t>
            </a:r>
            <a:endParaRPr lang="en-US" altLang="ko-KR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반대 컨설팅 보고서 제출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-&gt; 2~3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 후 예측대로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본까쓰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매장 사라짐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461791-CF08-02DA-DDC3-085DE9C7D4B6}"/>
              </a:ext>
            </a:extLst>
          </p:cNvPr>
          <p:cNvSpPr txBox="1"/>
          <p:nvPr/>
        </p:nvSpPr>
        <p:spPr>
          <a:xfrm>
            <a:off x="5697664" y="5064594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남양유업 계열회사에 매각 성공시킴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D411A9-9D9E-6FD4-975D-508958E84FA4}"/>
              </a:ext>
            </a:extLst>
          </p:cNvPr>
          <p:cNvSpPr txBox="1"/>
          <p:nvPr/>
        </p:nvSpPr>
        <p:spPr>
          <a:xfrm>
            <a:off x="5644261" y="2597273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홍대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호점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론칭 후 고객이 몰리면 가맹사업비 확대됨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61388C-9BFB-E328-A488-699978B63617}"/>
              </a:ext>
            </a:extLst>
          </p:cNvPr>
          <p:cNvSpPr txBox="1"/>
          <p:nvPr/>
        </p:nvSpPr>
        <p:spPr>
          <a:xfrm>
            <a:off x="5645829" y="2809673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우수 평가 받아 프랜차이즈 시스템 컨설팅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(6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개월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48A301-2C57-4254-91A5-73A237E8DDB6}"/>
              </a:ext>
            </a:extLst>
          </p:cNvPr>
          <p:cNvSpPr txBox="1"/>
          <p:nvPr/>
        </p:nvSpPr>
        <p:spPr>
          <a:xfrm>
            <a:off x="5211016" y="894519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F0F988-4A14-47B6-91E3-9B02D094E9C3}"/>
              </a:ext>
            </a:extLst>
          </p:cNvPr>
          <p:cNvSpPr txBox="1"/>
          <p:nvPr/>
        </p:nvSpPr>
        <p:spPr>
          <a:xfrm>
            <a:off x="5187121" y="3266346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A2B7696-92F6-3FAA-F020-79D20F4EDDCF}"/>
              </a:ext>
            </a:extLst>
          </p:cNvPr>
          <p:cNvGrpSpPr/>
          <p:nvPr/>
        </p:nvGrpSpPr>
        <p:grpSpPr>
          <a:xfrm>
            <a:off x="422257" y="2754413"/>
            <a:ext cx="996660" cy="179062"/>
            <a:chOff x="220154" y="2751890"/>
            <a:chExt cx="996660" cy="17906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D7D2B27-9FB8-23AC-B395-40310C69A2A5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4673D4F2-64C7-9C45-28E3-C9BEDEDACF3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E5B89DC-1A22-5E2F-0DC1-43F7A261BC53}"/>
              </a:ext>
            </a:extLst>
          </p:cNvPr>
          <p:cNvGrpSpPr/>
          <p:nvPr/>
        </p:nvGrpSpPr>
        <p:grpSpPr>
          <a:xfrm>
            <a:off x="4709103" y="2720980"/>
            <a:ext cx="996660" cy="179062"/>
            <a:chOff x="220154" y="2751890"/>
            <a:chExt cx="996660" cy="179062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DD44EA35-7920-8CB1-63EA-355D7114470C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20" name="object 11">
              <a:extLst>
                <a:ext uri="{FF2B5EF4-FFF2-40B4-BE49-F238E27FC236}">
                  <a16:creationId xmlns:a16="http://schemas.microsoft.com/office/drawing/2014/main" id="{93E4DE29-21FE-B690-1254-42311BC91F6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21CB442-D644-B422-9D12-7539C7716CE9}"/>
              </a:ext>
            </a:extLst>
          </p:cNvPr>
          <p:cNvGrpSpPr/>
          <p:nvPr/>
        </p:nvGrpSpPr>
        <p:grpSpPr>
          <a:xfrm>
            <a:off x="4712686" y="5090479"/>
            <a:ext cx="996660" cy="179062"/>
            <a:chOff x="220154" y="2751890"/>
            <a:chExt cx="996660" cy="179062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41B40D2E-5ECD-FCE1-1FC7-44D17BAB087A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23" name="object 11">
              <a:extLst>
                <a:ext uri="{FF2B5EF4-FFF2-40B4-BE49-F238E27FC236}">
                  <a16:creationId xmlns:a16="http://schemas.microsoft.com/office/drawing/2014/main" id="{E2D10D84-B84A-ECAA-9903-87F7EDF08C8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" name="object 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51459" y="781830"/>
            <a:ext cx="4305300" cy="1752600"/>
            <a:chOff x="4631435" y="2651760"/>
            <a:chExt cx="4305300" cy="1752600"/>
          </a:xfrm>
        </p:grpSpPr>
        <p:sp>
          <p:nvSpPr>
            <p:cNvPr id="18" name="object 18"/>
            <p:cNvSpPr/>
            <p:nvPr/>
          </p:nvSpPr>
          <p:spPr>
            <a:xfrm>
              <a:off x="4645913" y="2666238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627" y="3230880"/>
              <a:ext cx="1057655" cy="2057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3235" y="3009900"/>
              <a:ext cx="1170431" cy="72847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659628" y="767097"/>
            <a:ext cx="4305300" cy="1752600"/>
            <a:chOff x="246888" y="4462271"/>
            <a:chExt cx="4305300" cy="1752600"/>
          </a:xfrm>
        </p:grpSpPr>
        <p:sp>
          <p:nvSpPr>
            <p:cNvPr id="22" name="object 22"/>
            <p:cNvSpPr/>
            <p:nvPr/>
          </p:nvSpPr>
          <p:spPr>
            <a:xfrm>
              <a:off x="261366" y="4476749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7643" y="4820863"/>
              <a:ext cx="1141476" cy="6356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488" y="4902707"/>
              <a:ext cx="1356360" cy="373380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271241" y="2622697"/>
            <a:ext cx="4305300" cy="1752600"/>
            <a:chOff x="4631435" y="4462271"/>
            <a:chExt cx="4305300" cy="1752600"/>
          </a:xfrm>
        </p:grpSpPr>
        <p:sp>
          <p:nvSpPr>
            <p:cNvPr id="26" name="object 26"/>
            <p:cNvSpPr/>
            <p:nvPr/>
          </p:nvSpPr>
          <p:spPr>
            <a:xfrm>
              <a:off x="4645913" y="4476749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5671" y="5000243"/>
              <a:ext cx="1063752" cy="2712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5703" y="5033771"/>
              <a:ext cx="2014727" cy="356615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29</a:t>
            </a:fld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899926" y="2303238"/>
            <a:ext cx="164007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lang="ko-KR" altLang="en-US" sz="900" b="1" spc="-10" dirty="0">
                <a:latin typeface="나눔고딕 ExtraBold"/>
                <a:cs typeface="나눔고딕 ExtraBold"/>
              </a:rPr>
              <a:t>개</a:t>
            </a:r>
            <a:r>
              <a:rPr sz="900" b="1" spc="5" dirty="0">
                <a:latin typeface="나눔고딕 ExtraBold"/>
                <a:cs typeface="나눔고딕 ExtraBold"/>
              </a:rPr>
              <a:t>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047" y="871900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7408" y="1859043"/>
            <a:ext cx="3834129" cy="3759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1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일본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요시노야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외식브랜드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전략컨설팅</a:t>
            </a:r>
            <a:r>
              <a:rPr sz="900" b="1" spc="3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5" dirty="0">
                <a:latin typeface="나눔고딕 ExtraBold"/>
                <a:cs typeface="나눔고딕 ExtraBold"/>
              </a:rPr>
              <a:t> 매니저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8257" y="1790108"/>
            <a:ext cx="2227173" cy="6280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spc="-5" dirty="0">
                <a:latin typeface="나눔고딕 ExtraBold"/>
                <a:cs typeface="나눔고딕 ExtraBold"/>
              </a:rPr>
              <a:t>JB카운티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프랜차이즈시스템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6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70067" y="8529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8432" y="3817920"/>
            <a:ext cx="2280286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일본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하우스카레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2개월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0461" y="27306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97656" y="2283350"/>
            <a:ext cx="662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055716" y="3870041"/>
            <a:ext cx="161455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1275" y="1968721"/>
            <a:ext cx="150038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408E4231-6895-5D07-3F14-9651A292B976}"/>
              </a:ext>
            </a:extLst>
          </p:cNvPr>
          <p:cNvGrpSpPr/>
          <p:nvPr/>
        </p:nvGrpSpPr>
        <p:grpSpPr>
          <a:xfrm>
            <a:off x="4670266" y="2607964"/>
            <a:ext cx="4305300" cy="1752600"/>
            <a:chOff x="246888" y="842772"/>
            <a:chExt cx="4305300" cy="1752600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2D0BCB43-CB29-4338-D7CD-C5C7C5F39D5D}"/>
                </a:ext>
              </a:extLst>
            </p:cNvPr>
            <p:cNvSpPr/>
            <p:nvPr/>
          </p:nvSpPr>
          <p:spPr>
            <a:xfrm>
              <a:off x="261366" y="85725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A19BE231-597F-831F-652E-77F64293E1A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1324355"/>
              <a:ext cx="594360" cy="464820"/>
            </a:xfrm>
            <a:prstGeom prst="rect">
              <a:avLst/>
            </a:prstGeom>
          </p:spPr>
        </p:pic>
        <p:pic>
          <p:nvPicPr>
            <p:cNvPr id="57" name="object 9">
              <a:extLst>
                <a:ext uri="{FF2B5EF4-FFF2-40B4-BE49-F238E27FC236}">
                  <a16:creationId xmlns:a16="http://schemas.microsoft.com/office/drawing/2014/main" id="{2B819311-151C-A165-9C9A-F24FF194B2A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9320" y="1354836"/>
              <a:ext cx="1996439" cy="533400"/>
            </a:xfrm>
            <a:prstGeom prst="rect">
              <a:avLst/>
            </a:prstGeom>
          </p:spPr>
        </p:pic>
      </p:grpSp>
      <p:sp>
        <p:nvSpPr>
          <p:cNvPr id="66" name="object 24">
            <a:extLst>
              <a:ext uri="{FF2B5EF4-FFF2-40B4-BE49-F238E27FC236}">
                <a16:creationId xmlns:a16="http://schemas.microsoft.com/office/drawing/2014/main" id="{1F01D3F7-6D5D-5438-34E4-2092345B8619}"/>
              </a:ext>
            </a:extLst>
          </p:cNvPr>
          <p:cNvSpPr txBox="1"/>
          <p:nvPr/>
        </p:nvSpPr>
        <p:spPr>
          <a:xfrm>
            <a:off x="4914511" y="3647459"/>
            <a:ext cx="2448915" cy="6153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5" dirty="0">
                <a:latin typeface="나눔고딕 ExtraBold"/>
                <a:cs typeface="나눔고딕 ExtraBold"/>
              </a:rPr>
              <a:t>OK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Cashbag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마케팅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쿠폰부문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제휴</a:t>
            </a:r>
            <a:r>
              <a:rPr sz="900" b="1" spc="-1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4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7" name="object 25">
            <a:extLst>
              <a:ext uri="{FF2B5EF4-FFF2-40B4-BE49-F238E27FC236}">
                <a16:creationId xmlns:a16="http://schemas.microsoft.com/office/drawing/2014/main" id="{44D5DB96-D5A0-2BDC-174F-1331BF22E185}"/>
              </a:ext>
            </a:extLst>
          </p:cNvPr>
          <p:cNvSpPr txBox="1"/>
          <p:nvPr/>
        </p:nvSpPr>
        <p:spPr>
          <a:xfrm>
            <a:off x="4740166" y="2709563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68" name="object 39">
            <a:extLst>
              <a:ext uri="{FF2B5EF4-FFF2-40B4-BE49-F238E27FC236}">
                <a16:creationId xmlns:a16="http://schemas.microsoft.com/office/drawing/2014/main" id="{345CFBBC-2F24-D188-F0E1-4363BA8D3FEC}"/>
              </a:ext>
            </a:extLst>
          </p:cNvPr>
          <p:cNvSpPr txBox="1"/>
          <p:nvPr/>
        </p:nvSpPr>
        <p:spPr>
          <a:xfrm>
            <a:off x="7426928" y="3801637"/>
            <a:ext cx="1602996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A23ACE-D0D0-4700-9150-DE2137930CB1}"/>
              </a:ext>
            </a:extLst>
          </p:cNvPr>
          <p:cNvSpPr txBox="1"/>
          <p:nvPr/>
        </p:nvSpPr>
        <p:spPr>
          <a:xfrm>
            <a:off x="836619" y="837764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47D179-853D-46EC-8F13-8397B5F6BF0A}"/>
              </a:ext>
            </a:extLst>
          </p:cNvPr>
          <p:cNvSpPr txBox="1"/>
          <p:nvPr/>
        </p:nvSpPr>
        <p:spPr>
          <a:xfrm>
            <a:off x="5267348" y="818811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055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2640DCA-E295-33CB-E18C-107251126AF5}"/>
              </a:ext>
            </a:extLst>
          </p:cNvPr>
          <p:cNvSpPr txBox="1"/>
          <p:nvPr/>
        </p:nvSpPr>
        <p:spPr>
          <a:xfrm>
            <a:off x="1937004" y="1885188"/>
            <a:ext cx="5271770" cy="2712922"/>
          </a:xfrm>
          <a:prstGeom prst="rect">
            <a:avLst/>
          </a:prstGeom>
          <a:ln w="76200">
            <a:solidFill>
              <a:srgbClr val="E6EBF6"/>
            </a:solidFill>
          </a:ln>
        </p:spPr>
        <p:txBody>
          <a:bodyPr vert="horz" wrap="square" lIns="0" tIns="177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95"/>
              </a:spcBef>
            </a:pPr>
            <a:r>
              <a:rPr lang="en-US" altLang="ko-KR" sz="4400" b="1" dirty="0">
                <a:solidFill>
                  <a:srgbClr val="E6EBF6"/>
                </a:solidFill>
                <a:latin typeface="나눔고딕 ExtraBold"/>
                <a:cs typeface="나눔고딕 ExtraBold"/>
              </a:rPr>
              <a:t>Ⅰ</a:t>
            </a:r>
            <a:endParaRPr sz="4400" dirty="0"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r>
              <a:rPr lang="ko-KR" altLang="en-US" sz="3200" b="1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유재은</a:t>
            </a:r>
            <a:r>
              <a:rPr lang="ko-KR" altLang="en-US" sz="32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대표 컨설턴트 소개</a:t>
            </a:r>
            <a:endParaRPr lang="en-US" altLang="ko-KR" sz="3200" b="1" dirty="0">
              <a:solidFill>
                <a:srgbClr val="090950"/>
              </a:solidFill>
              <a:latin typeface="나눔고딕 ExtraBold"/>
              <a:cs typeface="나눔고딕 ExtraBold"/>
            </a:endParaRPr>
          </a:p>
          <a:p>
            <a:pPr algn="ctr">
              <a:lnSpc>
                <a:spcPct val="100000"/>
              </a:lnSpc>
              <a:spcBef>
                <a:spcPts val="3354"/>
              </a:spcBef>
            </a:pPr>
            <a:endParaRPr sz="3200" dirty="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30</a:t>
            </a:fld>
            <a:endParaRPr dirty="0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A28BFE1-8307-A892-EA2B-DFFBF59062BF}"/>
              </a:ext>
            </a:extLst>
          </p:cNvPr>
          <p:cNvSpPr/>
          <p:nvPr/>
        </p:nvSpPr>
        <p:spPr>
          <a:xfrm>
            <a:off x="297928" y="789827"/>
            <a:ext cx="4276090" cy="21645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7A728CEA-A041-6F76-6F9E-ED9E1974DF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3874" y="895745"/>
            <a:ext cx="592836" cy="635508"/>
          </a:xfrm>
          <a:prstGeom prst="rect">
            <a:avLst/>
          </a:prstGeom>
        </p:spPr>
      </p:pic>
      <p:sp>
        <p:nvSpPr>
          <p:cNvPr id="11" name="object 14">
            <a:extLst>
              <a:ext uri="{FF2B5EF4-FFF2-40B4-BE49-F238E27FC236}">
                <a16:creationId xmlns:a16="http://schemas.microsoft.com/office/drawing/2014/main" id="{4A83E54F-2776-F916-B27C-3DBC8114491C}"/>
              </a:ext>
            </a:extLst>
          </p:cNvPr>
          <p:cNvSpPr/>
          <p:nvPr/>
        </p:nvSpPr>
        <p:spPr>
          <a:xfrm>
            <a:off x="4682476" y="789827"/>
            <a:ext cx="4276090" cy="216458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5">
            <a:extLst>
              <a:ext uri="{FF2B5EF4-FFF2-40B4-BE49-F238E27FC236}">
                <a16:creationId xmlns:a16="http://schemas.microsoft.com/office/drawing/2014/main" id="{668C6221-1D5B-4C6F-27D3-AF3710F5460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7814" y="952133"/>
            <a:ext cx="894588" cy="949452"/>
          </a:xfrm>
          <a:prstGeom prst="rect">
            <a:avLst/>
          </a:prstGeom>
        </p:spPr>
      </p:pic>
      <p:sp>
        <p:nvSpPr>
          <p:cNvPr id="14" name="object 29">
            <a:extLst>
              <a:ext uri="{FF2B5EF4-FFF2-40B4-BE49-F238E27FC236}">
                <a16:creationId xmlns:a16="http://schemas.microsoft.com/office/drawing/2014/main" id="{AEC27169-52C6-BD39-2C9A-81761C52FB35}"/>
              </a:ext>
            </a:extLst>
          </p:cNvPr>
          <p:cNvSpPr txBox="1"/>
          <p:nvPr/>
        </p:nvSpPr>
        <p:spPr>
          <a:xfrm>
            <a:off x="527696" y="1864756"/>
            <a:ext cx="244891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스패뉴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300"/>
              </a:spcBef>
              <a:buChar char="-"/>
              <a:tabLst>
                <a:tab pos="8128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5" name="object 30">
            <a:extLst>
              <a:ext uri="{FF2B5EF4-FFF2-40B4-BE49-F238E27FC236}">
                <a16:creationId xmlns:a16="http://schemas.microsoft.com/office/drawing/2014/main" id="{74A60817-7A91-8744-AB9F-0843F135F5FA}"/>
              </a:ext>
            </a:extLst>
          </p:cNvPr>
          <p:cNvSpPr txBox="1"/>
          <p:nvPr/>
        </p:nvSpPr>
        <p:spPr>
          <a:xfrm>
            <a:off x="405166" y="87301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16" name="object 31">
            <a:extLst>
              <a:ext uri="{FF2B5EF4-FFF2-40B4-BE49-F238E27FC236}">
                <a16:creationId xmlns:a16="http://schemas.microsoft.com/office/drawing/2014/main" id="{6B80E3D1-D32C-896E-FFE0-9BBB24C594E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11865" y="895746"/>
            <a:ext cx="830579" cy="922020"/>
          </a:xfrm>
          <a:prstGeom prst="rect">
            <a:avLst/>
          </a:prstGeom>
        </p:spPr>
      </p:pic>
      <p:sp>
        <p:nvSpPr>
          <p:cNvPr id="29" name="object 32">
            <a:extLst>
              <a:ext uri="{FF2B5EF4-FFF2-40B4-BE49-F238E27FC236}">
                <a16:creationId xmlns:a16="http://schemas.microsoft.com/office/drawing/2014/main" id="{803FCE3B-748D-2D79-985A-A4F750A1716E}"/>
              </a:ext>
            </a:extLst>
          </p:cNvPr>
          <p:cNvSpPr txBox="1"/>
          <p:nvPr/>
        </p:nvSpPr>
        <p:spPr>
          <a:xfrm>
            <a:off x="5007977" y="1771538"/>
            <a:ext cx="2317496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505"/>
              </a:spcBef>
              <a:buChar char="-"/>
              <a:tabLst>
                <a:tab pos="81280" algn="l"/>
              </a:tabLst>
            </a:pPr>
            <a:r>
              <a:rPr sz="900" b="1" spc="-70" dirty="0">
                <a:latin typeface="나눔고딕 ExtraBold"/>
                <a:cs typeface="나눔고딕 ExtraBold"/>
              </a:rPr>
              <a:t>신규브랜드프랜차이즈시스템분석&amp;진단컨설팅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2913737A-F055-2FD3-2E3C-F06B011C5458}"/>
              </a:ext>
            </a:extLst>
          </p:cNvPr>
          <p:cNvSpPr txBox="1"/>
          <p:nvPr/>
        </p:nvSpPr>
        <p:spPr>
          <a:xfrm>
            <a:off x="4778741" y="86628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31" name="object 34">
            <a:extLst>
              <a:ext uri="{FF2B5EF4-FFF2-40B4-BE49-F238E27FC236}">
                <a16:creationId xmlns:a16="http://schemas.microsoft.com/office/drawing/2014/main" id="{A0AE3CB6-8967-FD95-4519-5C4B76975E1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494" y="1256934"/>
            <a:ext cx="1264919" cy="367284"/>
          </a:xfrm>
          <a:prstGeom prst="rect">
            <a:avLst/>
          </a:prstGeom>
        </p:spPr>
      </p:pic>
      <p:sp>
        <p:nvSpPr>
          <p:cNvPr id="32" name="object 40">
            <a:extLst>
              <a:ext uri="{FF2B5EF4-FFF2-40B4-BE49-F238E27FC236}">
                <a16:creationId xmlns:a16="http://schemas.microsoft.com/office/drawing/2014/main" id="{83CA9CF2-18B0-4F5E-7BB3-9B5329468BAD}"/>
              </a:ext>
            </a:extLst>
          </p:cNvPr>
          <p:cNvSpPr txBox="1"/>
          <p:nvPr/>
        </p:nvSpPr>
        <p:spPr>
          <a:xfrm>
            <a:off x="7325473" y="1849896"/>
            <a:ext cx="153199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41">
            <a:extLst>
              <a:ext uri="{FF2B5EF4-FFF2-40B4-BE49-F238E27FC236}">
                <a16:creationId xmlns:a16="http://schemas.microsoft.com/office/drawing/2014/main" id="{2A6D4F47-FE27-F6D5-8950-15377ABCF12F}"/>
              </a:ext>
            </a:extLst>
          </p:cNvPr>
          <p:cNvSpPr txBox="1"/>
          <p:nvPr/>
        </p:nvSpPr>
        <p:spPr>
          <a:xfrm>
            <a:off x="3040112" y="1958575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0A427D-34E1-1C6D-BF77-4B49EEA241F5}"/>
              </a:ext>
            </a:extLst>
          </p:cNvPr>
          <p:cNvSpPr txBox="1"/>
          <p:nvPr/>
        </p:nvSpPr>
        <p:spPr>
          <a:xfrm>
            <a:off x="1401745" y="2539925"/>
            <a:ext cx="361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소송에 걸려있던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가맹점들과의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문제를 해결하고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가맹점을 확대에 성공</a:t>
            </a: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4D31D03A-D105-072A-BF8B-DCDE97929DAD}"/>
              </a:ext>
            </a:extLst>
          </p:cNvPr>
          <p:cNvSpPr/>
          <p:nvPr/>
        </p:nvSpPr>
        <p:spPr>
          <a:xfrm>
            <a:off x="302894" y="3055933"/>
            <a:ext cx="7365450" cy="293578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26">
            <a:extLst>
              <a:ext uri="{FF2B5EF4-FFF2-40B4-BE49-F238E27FC236}">
                <a16:creationId xmlns:a16="http://schemas.microsoft.com/office/drawing/2014/main" id="{D5FE1B0A-0AC9-27E4-87F2-8BDE11DE2AC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1471" y="3448279"/>
            <a:ext cx="1882139" cy="306324"/>
          </a:xfrm>
          <a:prstGeom prst="rect">
            <a:avLst/>
          </a:prstGeom>
        </p:spPr>
      </p:pic>
      <p:pic>
        <p:nvPicPr>
          <p:cNvPr id="55" name="object 27">
            <a:extLst>
              <a:ext uri="{FF2B5EF4-FFF2-40B4-BE49-F238E27FC236}">
                <a16:creationId xmlns:a16="http://schemas.microsoft.com/office/drawing/2014/main" id="{17450E66-2C49-9CAA-F83C-D8E65022582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2451" y="3490865"/>
            <a:ext cx="1228344" cy="222503"/>
          </a:xfrm>
          <a:prstGeom prst="rect">
            <a:avLst/>
          </a:prstGeom>
        </p:spPr>
      </p:pic>
      <p:sp>
        <p:nvSpPr>
          <p:cNvPr id="56" name="object 30">
            <a:extLst>
              <a:ext uri="{FF2B5EF4-FFF2-40B4-BE49-F238E27FC236}">
                <a16:creationId xmlns:a16="http://schemas.microsoft.com/office/drawing/2014/main" id="{483AA00C-AD37-5DB0-B3A2-9117B50E7627}"/>
              </a:ext>
            </a:extLst>
          </p:cNvPr>
          <p:cNvSpPr txBox="1"/>
          <p:nvPr/>
        </p:nvSpPr>
        <p:spPr>
          <a:xfrm>
            <a:off x="405337" y="3154647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8" name="모서리가 둥근 직사각형 9">
            <a:extLst>
              <a:ext uri="{FF2B5EF4-FFF2-40B4-BE49-F238E27FC236}">
                <a16:creationId xmlns:a16="http://schemas.microsoft.com/office/drawing/2014/main" id="{9641FFFC-AFA9-7196-8135-3ADDD39BE408}"/>
              </a:ext>
            </a:extLst>
          </p:cNvPr>
          <p:cNvSpPr/>
          <p:nvPr/>
        </p:nvSpPr>
        <p:spPr>
          <a:xfrm>
            <a:off x="519046" y="4671804"/>
            <a:ext cx="6776232" cy="1205468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05986CA-D4CC-3D9B-7250-234CBA49FBC9}"/>
              </a:ext>
            </a:extLst>
          </p:cNvPr>
          <p:cNvSpPr/>
          <p:nvPr/>
        </p:nvSpPr>
        <p:spPr>
          <a:xfrm>
            <a:off x="2105337" y="4751107"/>
            <a:ext cx="5904656" cy="99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dirty="0" err="1">
                <a:ea typeface="가는으뜸체" pitchFamily="18" charset="-127"/>
              </a:rPr>
              <a:t>아모레퍼시픽</a:t>
            </a:r>
            <a:r>
              <a:rPr lang="ko-KR" altLang="en-US" sz="800" dirty="0">
                <a:ea typeface="가는으뜸체" pitchFamily="18" charset="-127"/>
              </a:rPr>
              <a:t> 그룹의 프랜차이즈 초기 진입 시 프랜차이즈 시스템 및 조직 구축 모델 제시</a:t>
            </a:r>
            <a:endParaRPr lang="en-US" altLang="ko-KR" sz="8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dirty="0">
                <a:ea typeface="가는으뜸체" pitchFamily="18" charset="-127"/>
              </a:rPr>
              <a:t> 컨설팅 당시 </a:t>
            </a:r>
            <a:r>
              <a:rPr lang="en-US" altLang="ko-KR" sz="800" dirty="0">
                <a:ea typeface="가는으뜸체" pitchFamily="18" charset="-127"/>
              </a:rPr>
              <a:t>720</a:t>
            </a:r>
            <a:r>
              <a:rPr lang="ko-KR" altLang="en-US" sz="800" dirty="0">
                <a:ea typeface="가는으뜸체" pitchFamily="18" charset="-127"/>
              </a:rPr>
              <a:t>개 매장이  그 후  </a:t>
            </a:r>
            <a:r>
              <a:rPr lang="en-US" altLang="ko-KR" sz="800" dirty="0">
                <a:ea typeface="가는으뜸체" pitchFamily="18" charset="-127"/>
              </a:rPr>
              <a:t>1350</a:t>
            </a:r>
            <a:r>
              <a:rPr lang="ko-KR" altLang="en-US" sz="800" dirty="0">
                <a:ea typeface="가는으뜸체" pitchFamily="18" charset="-127"/>
              </a:rPr>
              <a:t>개 전국 매장으로 확장 성공</a:t>
            </a:r>
            <a:endParaRPr lang="en-US" altLang="ko-KR" sz="8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800" dirty="0" err="1">
                <a:ea typeface="가는으뜸체" pitchFamily="18" charset="-127"/>
              </a:rPr>
              <a:t>임계치</a:t>
            </a:r>
            <a:r>
              <a:rPr lang="ko-KR" altLang="en-US" sz="800" dirty="0">
                <a:ea typeface="가는으뜸체" pitchFamily="18" charset="-127"/>
              </a:rPr>
              <a:t> 전략에서 향후 </a:t>
            </a:r>
            <a:r>
              <a:rPr lang="en-US" altLang="ko-KR" sz="800" dirty="0">
                <a:ea typeface="가는으뜸체" pitchFamily="18" charset="-127"/>
              </a:rPr>
              <a:t>600</a:t>
            </a:r>
            <a:r>
              <a:rPr lang="ko-KR" altLang="en-US" sz="800" dirty="0">
                <a:ea typeface="가는으뜸체" pitchFamily="18" charset="-127"/>
              </a:rPr>
              <a:t>개 더 오픈 가능하다고 판단하고</a:t>
            </a:r>
            <a:r>
              <a:rPr lang="en-US" altLang="ko-KR" sz="800" dirty="0">
                <a:ea typeface="가는으뜸체" pitchFamily="18" charset="-127"/>
              </a:rPr>
              <a:t>, </a:t>
            </a:r>
            <a:r>
              <a:rPr lang="ko-KR" altLang="en-US" sz="800" dirty="0" err="1">
                <a:ea typeface="가는으뜸체" pitchFamily="18" charset="-127"/>
              </a:rPr>
              <a:t>입점</a:t>
            </a:r>
            <a:r>
              <a:rPr lang="ko-KR" altLang="en-US" sz="800" dirty="0">
                <a:ea typeface="가는으뜸체" pitchFamily="18" charset="-127"/>
              </a:rPr>
              <a:t> 상권 </a:t>
            </a:r>
            <a:r>
              <a:rPr lang="en-US" altLang="ko-KR" sz="800" dirty="0">
                <a:ea typeface="가는으뜸체" pitchFamily="18" charset="-127"/>
              </a:rPr>
              <a:t>600</a:t>
            </a:r>
            <a:r>
              <a:rPr lang="ko-KR" altLang="en-US" sz="800" dirty="0">
                <a:ea typeface="가는으뜸체" pitchFamily="18" charset="-127"/>
              </a:rPr>
              <a:t>개와  상권도  함께 제시</a:t>
            </a:r>
            <a:endParaRPr lang="en-US" altLang="ko-KR" sz="8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dirty="0">
                <a:ea typeface="가는으뜸체" pitchFamily="18" charset="-127"/>
              </a:rPr>
              <a:t>프랜코가 제시한 전략 </a:t>
            </a:r>
            <a:r>
              <a:rPr lang="en-US" altLang="ko-KR" sz="800" dirty="0">
                <a:ea typeface="가는으뜸체" pitchFamily="18" charset="-127"/>
              </a:rPr>
              <a:t>24</a:t>
            </a:r>
            <a:r>
              <a:rPr lang="ko-KR" altLang="en-US" sz="800" dirty="0">
                <a:ea typeface="가는으뜸체" pitchFamily="18" charset="-127"/>
              </a:rPr>
              <a:t>개 중  </a:t>
            </a:r>
            <a:r>
              <a:rPr lang="en-US" altLang="ko-KR" sz="800" dirty="0">
                <a:ea typeface="가는으뜸체" pitchFamily="18" charset="-127"/>
              </a:rPr>
              <a:t>23</a:t>
            </a:r>
            <a:r>
              <a:rPr lang="ko-KR" altLang="en-US" sz="800" dirty="0">
                <a:ea typeface="가는으뜸체" pitchFamily="18" charset="-127"/>
              </a:rPr>
              <a:t>개 전략은 현장에 적용되어 큰 성공을 거두는 핵심 전략 제공함</a:t>
            </a:r>
            <a:endParaRPr lang="en-US" altLang="ko-KR" sz="8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dirty="0">
                <a:ea typeface="가는으뜸체" pitchFamily="18" charset="-127"/>
              </a:rPr>
              <a:t>아리따움 프랜차이즈 도입기  프랜차이즈  시스템 구축과 프랜차이즈 사업전략에 기여한 성공사례  </a:t>
            </a:r>
            <a:endParaRPr lang="en-US" altLang="ko-KR" sz="800" dirty="0">
              <a:ea typeface="가는으뜸체" pitchFamily="18" charset="-127"/>
            </a:endParaRPr>
          </a:p>
        </p:txBody>
      </p:sp>
      <p:sp>
        <p:nvSpPr>
          <p:cNvPr id="71" name="object 29">
            <a:extLst>
              <a:ext uri="{FF2B5EF4-FFF2-40B4-BE49-F238E27FC236}">
                <a16:creationId xmlns:a16="http://schemas.microsoft.com/office/drawing/2014/main" id="{3C276A77-63D6-7D4E-6F15-2EE2FD496849}"/>
              </a:ext>
            </a:extLst>
          </p:cNvPr>
          <p:cNvSpPr txBox="1"/>
          <p:nvPr/>
        </p:nvSpPr>
        <p:spPr>
          <a:xfrm>
            <a:off x="460805" y="3867725"/>
            <a:ext cx="2972205" cy="569387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아리따움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(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휴플레이스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)</a:t>
            </a:r>
          </a:p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 유통 조직시스템 진단 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&amp; 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사업전략컨설팅 </a:t>
            </a:r>
            <a:endParaRPr lang="en-US" altLang="ko-KR"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84150" indent="-171450">
              <a:lnSpc>
                <a:spcPct val="100000"/>
              </a:lnSpc>
              <a:spcBef>
                <a:spcPts val="400"/>
              </a:spcBef>
              <a:buFontTx/>
              <a:buChar char="-"/>
            </a:pP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 기간</a:t>
            </a:r>
            <a:r>
              <a:rPr lang="en-US" altLang="ko-KR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: 2</a:t>
            </a:r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개월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72" name="object 41">
            <a:extLst>
              <a:ext uri="{FF2B5EF4-FFF2-40B4-BE49-F238E27FC236}">
                <a16:creationId xmlns:a16="http://schemas.microsoft.com/office/drawing/2014/main" id="{7DF65F5E-BBDE-89F9-6E3D-A2F7D9C94B72}"/>
              </a:ext>
            </a:extLst>
          </p:cNvPr>
          <p:cNvSpPr txBox="1"/>
          <p:nvPr/>
        </p:nvSpPr>
        <p:spPr>
          <a:xfrm>
            <a:off x="4013566" y="3973558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64FBD784-7E58-4354-EDDA-6E7A4E92BE44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13" name="object 3">
            <a:extLst>
              <a:ext uri="{FF2B5EF4-FFF2-40B4-BE49-F238E27FC236}">
                <a16:creationId xmlns:a16="http://schemas.microsoft.com/office/drawing/2014/main" id="{A418E37A-0D70-05A7-B5F9-4D85E8C0FCE6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A8B3AFC2-0804-1FFB-65AB-43210A736A6B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305E130-5586-494D-5581-1E01FEBF0E72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9CADEC-CD78-5CD1-4FE7-EE9566CCFCA3}"/>
              </a:ext>
            </a:extLst>
          </p:cNvPr>
          <p:cNvGrpSpPr/>
          <p:nvPr/>
        </p:nvGrpSpPr>
        <p:grpSpPr>
          <a:xfrm>
            <a:off x="406102" y="2635060"/>
            <a:ext cx="996660" cy="179062"/>
            <a:chOff x="220154" y="2751890"/>
            <a:chExt cx="996660" cy="17906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4621A311-82DF-BC8C-2235-8670FC947A1E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5" name="object 11">
              <a:extLst>
                <a:ext uri="{FF2B5EF4-FFF2-40B4-BE49-F238E27FC236}">
                  <a16:creationId xmlns:a16="http://schemas.microsoft.com/office/drawing/2014/main" id="{B6854B58-58EB-CDAD-3265-FB54CCD1F4B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BFB5C6A-6C00-3E86-0A90-4C599D402481}"/>
              </a:ext>
            </a:extLst>
          </p:cNvPr>
          <p:cNvGrpSpPr/>
          <p:nvPr/>
        </p:nvGrpSpPr>
        <p:grpSpPr>
          <a:xfrm>
            <a:off x="834928" y="5159373"/>
            <a:ext cx="1133634" cy="179062"/>
            <a:chOff x="462120" y="2883281"/>
            <a:chExt cx="1133634" cy="179062"/>
          </a:xfrm>
        </p:grpSpPr>
        <p:pic>
          <p:nvPicPr>
            <p:cNvPr id="9" name="object 11">
              <a:extLst>
                <a:ext uri="{FF2B5EF4-FFF2-40B4-BE49-F238E27FC236}">
                  <a16:creationId xmlns:a16="http://schemas.microsoft.com/office/drawing/2014/main" id="{D84AA491-D3BB-EFD9-00A7-F5DC4885643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35E6899B-768D-CA09-2E6A-84BA80E95051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283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31</a:t>
            </a:fld>
            <a:endParaRPr dirty="0"/>
          </a:p>
        </p:txBody>
      </p:sp>
      <p:sp>
        <p:nvSpPr>
          <p:cNvPr id="41" name="object 17">
            <a:extLst>
              <a:ext uri="{FF2B5EF4-FFF2-40B4-BE49-F238E27FC236}">
                <a16:creationId xmlns:a16="http://schemas.microsoft.com/office/drawing/2014/main" id="{987E53EA-0996-0EE7-1972-F79318BD7B66}"/>
              </a:ext>
            </a:extLst>
          </p:cNvPr>
          <p:cNvSpPr/>
          <p:nvPr/>
        </p:nvSpPr>
        <p:spPr>
          <a:xfrm>
            <a:off x="260609" y="802032"/>
            <a:ext cx="4276090" cy="215965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18">
            <a:extLst>
              <a:ext uri="{FF2B5EF4-FFF2-40B4-BE49-F238E27FC236}">
                <a16:creationId xmlns:a16="http://schemas.microsoft.com/office/drawing/2014/main" id="{1AAB45B7-0F9C-D881-0C89-81E96AEFDE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74" y="1298094"/>
            <a:ext cx="854963" cy="275843"/>
          </a:xfrm>
          <a:prstGeom prst="rect">
            <a:avLst/>
          </a:prstGeom>
        </p:spPr>
      </p:pic>
      <p:pic>
        <p:nvPicPr>
          <p:cNvPr id="44" name="object 19">
            <a:extLst>
              <a:ext uri="{FF2B5EF4-FFF2-40B4-BE49-F238E27FC236}">
                <a16:creationId xmlns:a16="http://schemas.microsoft.com/office/drawing/2014/main" id="{EED0E123-3738-6E43-6C98-7B663CE41D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9919" y="1278282"/>
            <a:ext cx="2144268" cy="367283"/>
          </a:xfrm>
          <a:prstGeom prst="rect">
            <a:avLst/>
          </a:prstGeom>
        </p:spPr>
      </p:pic>
      <p:sp>
        <p:nvSpPr>
          <p:cNvPr id="45" name="object 35">
            <a:extLst>
              <a:ext uri="{FF2B5EF4-FFF2-40B4-BE49-F238E27FC236}">
                <a16:creationId xmlns:a16="http://schemas.microsoft.com/office/drawing/2014/main" id="{AE0FDD71-D566-E940-3CBC-28EB342FA6D6}"/>
              </a:ext>
            </a:extLst>
          </p:cNvPr>
          <p:cNvSpPr txBox="1"/>
          <p:nvPr/>
        </p:nvSpPr>
        <p:spPr>
          <a:xfrm>
            <a:off x="490377" y="1796848"/>
            <a:ext cx="2325218" cy="6273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조직진단컨설팅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1280" indent="-68580">
              <a:lnSpc>
                <a:spcPct val="100000"/>
              </a:lnSpc>
              <a:spcBef>
                <a:spcPts val="495"/>
              </a:spcBef>
              <a:buChar char="-"/>
              <a:tabLst>
                <a:tab pos="8128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기간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lang="en-US" sz="900" b="1" spc="-55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36">
            <a:extLst>
              <a:ext uri="{FF2B5EF4-FFF2-40B4-BE49-F238E27FC236}">
                <a16:creationId xmlns:a16="http://schemas.microsoft.com/office/drawing/2014/main" id="{F2A918BB-F3FD-39B4-E61F-63325DA251C2}"/>
              </a:ext>
            </a:extLst>
          </p:cNvPr>
          <p:cNvSpPr txBox="1"/>
          <p:nvPr/>
        </p:nvSpPr>
        <p:spPr>
          <a:xfrm>
            <a:off x="349864" y="894614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200</a:t>
            </a:r>
            <a:r>
              <a:rPr sz="900" b="1" spc="-20" dirty="0">
                <a:latin typeface="나눔고딕 ExtraBold"/>
                <a:cs typeface="나눔고딕 ExtraBold"/>
              </a:rPr>
              <a:t>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5700F7FA-F38A-8A0B-F139-1C79FDF37081}"/>
              </a:ext>
            </a:extLst>
          </p:cNvPr>
          <p:cNvSpPr txBox="1"/>
          <p:nvPr/>
        </p:nvSpPr>
        <p:spPr>
          <a:xfrm>
            <a:off x="3017778" y="1986129"/>
            <a:ext cx="1527810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4B42D0-240A-97B7-4A5D-60CA9227F66D}"/>
              </a:ext>
            </a:extLst>
          </p:cNvPr>
          <p:cNvSpPr txBox="1"/>
          <p:nvPr/>
        </p:nvSpPr>
        <p:spPr>
          <a:xfrm>
            <a:off x="1472777" y="2526092"/>
            <a:ext cx="24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우수 평가로 프랜차이즈 시스템 구축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추가로 수주하여 진행</a:t>
            </a:r>
          </a:p>
        </p:txBody>
      </p:sp>
      <p:sp>
        <p:nvSpPr>
          <p:cNvPr id="52" name="object 21">
            <a:extLst>
              <a:ext uri="{FF2B5EF4-FFF2-40B4-BE49-F238E27FC236}">
                <a16:creationId xmlns:a16="http://schemas.microsoft.com/office/drawing/2014/main" id="{7CE1477D-E8D3-6BE3-F955-376655DD941B}"/>
              </a:ext>
            </a:extLst>
          </p:cNvPr>
          <p:cNvSpPr/>
          <p:nvPr/>
        </p:nvSpPr>
        <p:spPr>
          <a:xfrm>
            <a:off x="4658816" y="812618"/>
            <a:ext cx="4276090" cy="214906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22">
            <a:extLst>
              <a:ext uri="{FF2B5EF4-FFF2-40B4-BE49-F238E27FC236}">
                <a16:creationId xmlns:a16="http://schemas.microsoft.com/office/drawing/2014/main" id="{ADE6B273-26A7-97B6-6C18-A08B3B9B38A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3042" y="1258388"/>
            <a:ext cx="1135380" cy="338328"/>
          </a:xfrm>
          <a:prstGeom prst="rect">
            <a:avLst/>
          </a:prstGeom>
        </p:spPr>
      </p:pic>
      <p:pic>
        <p:nvPicPr>
          <p:cNvPr id="61" name="object 23">
            <a:extLst>
              <a:ext uri="{FF2B5EF4-FFF2-40B4-BE49-F238E27FC236}">
                <a16:creationId xmlns:a16="http://schemas.microsoft.com/office/drawing/2014/main" id="{D71065D6-BE72-C93A-112E-4A0D7081A8A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92822" y="1211144"/>
            <a:ext cx="1790700" cy="472439"/>
          </a:xfrm>
          <a:prstGeom prst="rect">
            <a:avLst/>
          </a:prstGeom>
        </p:spPr>
      </p:pic>
      <p:sp>
        <p:nvSpPr>
          <p:cNvPr id="62" name="object 37">
            <a:extLst>
              <a:ext uri="{FF2B5EF4-FFF2-40B4-BE49-F238E27FC236}">
                <a16:creationId xmlns:a16="http://schemas.microsoft.com/office/drawing/2014/main" id="{D024FD31-C8DE-54D6-A9D4-A81FC6E03691}"/>
              </a:ext>
            </a:extLst>
          </p:cNvPr>
          <p:cNvSpPr txBox="1"/>
          <p:nvPr/>
        </p:nvSpPr>
        <p:spPr>
          <a:xfrm>
            <a:off x="4911800" y="1878147"/>
            <a:ext cx="203987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상권분석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전략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87D93F4-32FC-832F-EBF7-CEB8DE1F5902}"/>
              </a:ext>
            </a:extLst>
          </p:cNvPr>
          <p:cNvSpPr txBox="1"/>
          <p:nvPr/>
        </p:nvSpPr>
        <p:spPr>
          <a:xfrm>
            <a:off x="4767910" y="902534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2009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64" name="object 42">
            <a:extLst>
              <a:ext uri="{FF2B5EF4-FFF2-40B4-BE49-F238E27FC236}">
                <a16:creationId xmlns:a16="http://schemas.microsoft.com/office/drawing/2014/main" id="{189B8CEA-FAE5-DF43-D53B-92ED141D782D}"/>
              </a:ext>
            </a:extLst>
          </p:cNvPr>
          <p:cNvSpPr txBox="1"/>
          <p:nvPr/>
        </p:nvSpPr>
        <p:spPr>
          <a:xfrm>
            <a:off x="7428813" y="2042435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BBEE95-0CD2-7D4E-B984-68DE74173B26}"/>
              </a:ext>
            </a:extLst>
          </p:cNvPr>
          <p:cNvSpPr txBox="1"/>
          <p:nvPr/>
        </p:nvSpPr>
        <p:spPr>
          <a:xfrm>
            <a:off x="5931737" y="2548637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전국 내 중대형 매장 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120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개가 전개되는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상권전략의 토대를 세움</a:t>
            </a:r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C9DE4F6C-53D8-D6D0-1488-4F9482B1D72E}"/>
              </a:ext>
            </a:extLst>
          </p:cNvPr>
          <p:cNvSpPr/>
          <p:nvPr/>
        </p:nvSpPr>
        <p:spPr>
          <a:xfrm>
            <a:off x="275087" y="3068747"/>
            <a:ext cx="8113337" cy="2976635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9" name="object 8">
            <a:extLst>
              <a:ext uri="{FF2B5EF4-FFF2-40B4-BE49-F238E27FC236}">
                <a16:creationId xmlns:a16="http://schemas.microsoft.com/office/drawing/2014/main" id="{A9F9ADA0-8BC3-0EE4-23AA-63B4E80D0A9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52" y="3480988"/>
            <a:ext cx="1246632" cy="335279"/>
          </a:xfrm>
          <a:prstGeom prst="rect">
            <a:avLst/>
          </a:prstGeom>
        </p:spPr>
      </p:pic>
      <p:pic>
        <p:nvPicPr>
          <p:cNvPr id="70" name="object 9">
            <a:extLst>
              <a:ext uri="{FF2B5EF4-FFF2-40B4-BE49-F238E27FC236}">
                <a16:creationId xmlns:a16="http://schemas.microsoft.com/office/drawing/2014/main" id="{1DA29BA2-5740-1819-73FD-A49C32F5C32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95020" y="3348401"/>
            <a:ext cx="1656588" cy="598932"/>
          </a:xfrm>
          <a:prstGeom prst="rect">
            <a:avLst/>
          </a:prstGeom>
        </p:spPr>
      </p:pic>
      <p:sp>
        <p:nvSpPr>
          <p:cNvPr id="73" name="object 30">
            <a:extLst>
              <a:ext uri="{FF2B5EF4-FFF2-40B4-BE49-F238E27FC236}">
                <a16:creationId xmlns:a16="http://schemas.microsoft.com/office/drawing/2014/main" id="{30FB00F9-E016-FA0D-D062-E4484D8CA2D5}"/>
              </a:ext>
            </a:extLst>
          </p:cNvPr>
          <p:cNvSpPr txBox="1"/>
          <p:nvPr/>
        </p:nvSpPr>
        <p:spPr>
          <a:xfrm>
            <a:off x="484802" y="3978600"/>
            <a:ext cx="2387474" cy="551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정관장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FC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조직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4" name="object 31">
            <a:extLst>
              <a:ext uri="{FF2B5EF4-FFF2-40B4-BE49-F238E27FC236}">
                <a16:creationId xmlns:a16="http://schemas.microsoft.com/office/drawing/2014/main" id="{D34BBC9A-BC03-D9BC-6A5B-70A0B319250E}"/>
              </a:ext>
            </a:extLst>
          </p:cNvPr>
          <p:cNvSpPr txBox="1"/>
          <p:nvPr/>
        </p:nvSpPr>
        <p:spPr>
          <a:xfrm>
            <a:off x="350931" y="312907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75" name="object 45">
            <a:extLst>
              <a:ext uri="{FF2B5EF4-FFF2-40B4-BE49-F238E27FC236}">
                <a16:creationId xmlns:a16="http://schemas.microsoft.com/office/drawing/2014/main" id="{CD485FE9-C4F8-11BC-6F2A-AC2A00330FCA}"/>
              </a:ext>
            </a:extLst>
          </p:cNvPr>
          <p:cNvSpPr txBox="1"/>
          <p:nvPr/>
        </p:nvSpPr>
        <p:spPr>
          <a:xfrm>
            <a:off x="2999657" y="4098367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6" name="모서리가 둥근 직사각형 14">
            <a:extLst>
              <a:ext uri="{FF2B5EF4-FFF2-40B4-BE49-F238E27FC236}">
                <a16:creationId xmlns:a16="http://schemas.microsoft.com/office/drawing/2014/main" id="{B630707D-C687-BA09-0B1A-11D9685FF726}"/>
              </a:ext>
            </a:extLst>
          </p:cNvPr>
          <p:cNvSpPr/>
          <p:nvPr/>
        </p:nvSpPr>
        <p:spPr>
          <a:xfrm>
            <a:off x="347034" y="4674466"/>
            <a:ext cx="7897374" cy="120274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7C751DC-B835-D579-C3D5-15E4CB261641}"/>
              </a:ext>
            </a:extLst>
          </p:cNvPr>
          <p:cNvSpPr/>
          <p:nvPr/>
        </p:nvSpPr>
        <p:spPr>
          <a:xfrm>
            <a:off x="1696398" y="4726120"/>
            <a:ext cx="7849105" cy="110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계속 성장해 오던 정관장의 조직과 시스템 운영이 </a:t>
            </a:r>
            <a:r>
              <a:rPr lang="ko-KR" altLang="en-US" sz="900" dirty="0" err="1">
                <a:ea typeface="가는으뜸체" pitchFamily="18" charset="-127"/>
              </a:rPr>
              <a:t>버틀넥에</a:t>
            </a:r>
            <a:r>
              <a:rPr lang="ko-KR" altLang="en-US" sz="900" dirty="0">
                <a:ea typeface="가는으뜸체" pitchFamily="18" charset="-127"/>
              </a:rPr>
              <a:t> 걸려 컨설팅 실시하게 됨</a:t>
            </a:r>
            <a:endParaRPr lang="en-US" altLang="ko-KR" sz="9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당시 연세대는 리서치 부문을 </a:t>
            </a:r>
            <a:r>
              <a:rPr lang="ko-KR" altLang="en-US" sz="900" dirty="0" err="1">
                <a:ea typeface="가는으뜸체" pitchFamily="18" charset="-127"/>
              </a:rPr>
              <a:t>프랜코는</a:t>
            </a:r>
            <a:r>
              <a:rPr lang="ko-KR" altLang="en-US" sz="900" dirty="0">
                <a:ea typeface="가는으뜸체" pitchFamily="18" charset="-127"/>
              </a:rPr>
              <a:t> 실무 컨설팅 부문을 담당</a:t>
            </a:r>
            <a:endParaRPr lang="en-US" altLang="ko-KR" sz="900" dirty="0">
              <a:ea typeface="가는으뜸체" pitchFamily="18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>
                <a:ea typeface="가는으뜸체" pitchFamily="18" charset="-127"/>
              </a:rPr>
              <a:t>당시 최종 </a:t>
            </a:r>
            <a:r>
              <a:rPr lang="ko-KR" altLang="en-US" sz="900" dirty="0" err="1">
                <a:ea typeface="가는으뜸체" pitchFamily="18" charset="-127"/>
              </a:rPr>
              <a:t>프리젠테이션을</a:t>
            </a:r>
            <a:r>
              <a:rPr lang="ko-KR" altLang="en-US" sz="900" dirty="0">
                <a:ea typeface="가는으뜸체" pitchFamily="18" charset="-127"/>
              </a:rPr>
              <a:t> 모회사인 </a:t>
            </a:r>
            <a:r>
              <a:rPr lang="en-US" altLang="ko-KR" sz="900" dirty="0">
                <a:ea typeface="가는으뜸체" pitchFamily="18" charset="-127"/>
              </a:rPr>
              <a:t>KT&amp;G </a:t>
            </a:r>
            <a:r>
              <a:rPr lang="ko-KR" altLang="en-US" sz="900" dirty="0">
                <a:ea typeface="가는으뜸체" pitchFamily="18" charset="-127"/>
              </a:rPr>
              <a:t>그룹 회장과 임원급 </a:t>
            </a:r>
            <a:r>
              <a:rPr lang="ko-KR" altLang="en-US" sz="900" dirty="0" err="1">
                <a:ea typeface="가는으뜸체" pitchFamily="18" charset="-127"/>
              </a:rPr>
              <a:t>참석하에</a:t>
            </a:r>
            <a:r>
              <a:rPr lang="ko-KR" altLang="en-US" sz="900" dirty="0">
                <a:ea typeface="가는으뜸체" pitchFamily="18" charset="-127"/>
              </a:rPr>
              <a:t> 성공적으로 실시 후</a:t>
            </a:r>
            <a:r>
              <a:rPr lang="en-US" altLang="ko-KR" sz="900" dirty="0">
                <a:ea typeface="가는으뜸체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가는으뜸체" pitchFamily="18" charset="-127"/>
              </a:rPr>
              <a:t>     </a:t>
            </a:r>
            <a:r>
              <a:rPr lang="ko-KR" altLang="en-US" sz="900" dirty="0">
                <a:ea typeface="가는으뜸체" pitchFamily="18" charset="-127"/>
              </a:rPr>
              <a:t>본 컨설팅 전략 </a:t>
            </a:r>
            <a:r>
              <a:rPr lang="en-US" altLang="ko-KR" sz="900" dirty="0">
                <a:ea typeface="가는으뜸체" pitchFamily="18" charset="-127"/>
              </a:rPr>
              <a:t>22</a:t>
            </a:r>
            <a:r>
              <a:rPr lang="ko-KR" altLang="en-US" sz="900" dirty="0">
                <a:ea typeface="가는으뜸체" pitchFamily="18" charset="-127"/>
              </a:rPr>
              <a:t>가지 모두 실무에 적용하였고</a:t>
            </a:r>
            <a:r>
              <a:rPr lang="en-US" altLang="ko-KR" sz="900" dirty="0">
                <a:ea typeface="가는으뜸체" pitchFamily="18" charset="-127"/>
              </a:rPr>
              <a:t>,</a:t>
            </a:r>
            <a:r>
              <a:rPr lang="ko-KR" altLang="en-US" sz="900" dirty="0">
                <a:ea typeface="가는으뜸체" pitchFamily="18" charset="-127"/>
              </a:rPr>
              <a:t> 정관장은 조직과 시스템이 안정화되어 </a:t>
            </a:r>
            <a:r>
              <a:rPr lang="en-US" altLang="ko-KR" sz="900" dirty="0">
                <a:ea typeface="가는으뜸체" pitchFamily="18" charset="-127"/>
              </a:rPr>
              <a:t>1</a:t>
            </a:r>
            <a:r>
              <a:rPr lang="ko-KR" altLang="en-US" sz="900" dirty="0">
                <a:ea typeface="가는으뜸체" pitchFamily="18" charset="-127"/>
              </a:rPr>
              <a:t>조 매출의 회사로 성장하는데 기여 </a:t>
            </a:r>
            <a:endParaRPr lang="en-US" altLang="ko-KR" sz="900" dirty="0">
              <a:ea typeface="가는으뜸체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ea typeface="가는으뜸체" pitchFamily="18" charset="-127"/>
              </a:rPr>
              <a:t>     </a:t>
            </a:r>
            <a:r>
              <a:rPr lang="ko-KR" altLang="en-US" sz="900" dirty="0">
                <a:ea typeface="가는으뜸체" pitchFamily="18" charset="-127"/>
              </a:rPr>
              <a:t>→  이후 </a:t>
            </a:r>
            <a:r>
              <a:rPr lang="en-US" altLang="ko-KR" sz="900" dirty="0">
                <a:ea typeface="가는으뜸체" pitchFamily="18" charset="-127"/>
              </a:rPr>
              <a:t>2</a:t>
            </a:r>
            <a:r>
              <a:rPr lang="ko-KR" altLang="en-US" sz="900" dirty="0">
                <a:ea typeface="가는으뜸체" pitchFamily="18" charset="-127"/>
              </a:rPr>
              <a:t>개 컨설팅을 추가 실행하게 된  성공사례</a:t>
            </a:r>
            <a:endParaRPr lang="ko-KR" altLang="en-US" sz="9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D5B73D6-F0B2-5754-B2A4-5A45D95C2A1F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8BFDC467-C36B-71F6-021F-5A92FA6FA86A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7805E61A-B272-894F-DFE5-17B9E404973A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E7147F47-5708-0B20-9613-98197919D16D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E4EB95E9-DD2C-4BFF-A2D7-9942EA2FBD0A}"/>
              </a:ext>
            </a:extLst>
          </p:cNvPr>
          <p:cNvGrpSpPr/>
          <p:nvPr/>
        </p:nvGrpSpPr>
        <p:grpSpPr>
          <a:xfrm>
            <a:off x="4874019" y="2643772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DF2A0602-0AB4-AA59-326F-969D46F582A8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BB32A226-279A-0CFD-06DA-E10B6001385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3BA8A56-6346-F169-F64D-4C6F373A357A}"/>
              </a:ext>
            </a:extLst>
          </p:cNvPr>
          <p:cNvGrpSpPr/>
          <p:nvPr/>
        </p:nvGrpSpPr>
        <p:grpSpPr>
          <a:xfrm>
            <a:off x="363591" y="2621227"/>
            <a:ext cx="996660" cy="179062"/>
            <a:chOff x="220154" y="2751890"/>
            <a:chExt cx="996660" cy="179062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E990A20A-2062-C1AA-8F82-FC446FC59825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85DA0AEA-AD61-E447-B5F1-268D256DCEA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FBE29E6-552E-B29F-F406-D5E9ABD637DC}"/>
              </a:ext>
            </a:extLst>
          </p:cNvPr>
          <p:cNvGrpSpPr/>
          <p:nvPr/>
        </p:nvGrpSpPr>
        <p:grpSpPr>
          <a:xfrm>
            <a:off x="484802" y="5179783"/>
            <a:ext cx="1133634" cy="179062"/>
            <a:chOff x="462120" y="2883281"/>
            <a:chExt cx="1133634" cy="179062"/>
          </a:xfrm>
        </p:grpSpPr>
        <p:pic>
          <p:nvPicPr>
            <p:cNvPr id="13" name="object 11">
              <a:extLst>
                <a:ext uri="{FF2B5EF4-FFF2-40B4-BE49-F238E27FC236}">
                  <a16:creationId xmlns:a16="http://schemas.microsoft.com/office/drawing/2014/main" id="{F8DF0042-887D-C85D-6FCC-6F683465B4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AE552914-2673-D042-6A25-0FA728AFF8CF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49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61366" y="804672"/>
            <a:ext cx="4305300" cy="1752600"/>
            <a:chOff x="4631435" y="804672"/>
            <a:chExt cx="4305300" cy="1752600"/>
          </a:xfrm>
        </p:grpSpPr>
        <p:sp>
          <p:nvSpPr>
            <p:cNvPr id="11" name="object 11"/>
            <p:cNvSpPr/>
            <p:nvPr/>
          </p:nvSpPr>
          <p:spPr>
            <a:xfrm>
              <a:off x="4645913" y="81915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5" y="1254252"/>
              <a:ext cx="1135379" cy="3368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2111" y="1207008"/>
              <a:ext cx="1792224" cy="4724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616703" y="797142"/>
            <a:ext cx="4305300" cy="1752600"/>
            <a:chOff x="246888" y="2615183"/>
            <a:chExt cx="4305300" cy="1752600"/>
          </a:xfrm>
        </p:grpSpPr>
        <p:sp>
          <p:nvSpPr>
            <p:cNvPr id="15" name="object 15"/>
            <p:cNvSpPr/>
            <p:nvPr/>
          </p:nvSpPr>
          <p:spPr>
            <a:xfrm>
              <a:off x="261366" y="2629661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4" y="3112007"/>
              <a:ext cx="854963" cy="275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4767" y="3093719"/>
              <a:ext cx="2144268" cy="367284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644008" y="2624340"/>
            <a:ext cx="4244532" cy="1740764"/>
            <a:chOff x="4645913" y="2629661"/>
            <a:chExt cx="4276090" cy="1723389"/>
          </a:xfrm>
        </p:grpSpPr>
        <p:sp>
          <p:nvSpPr>
            <p:cNvPr id="19" name="object 19"/>
            <p:cNvSpPr/>
            <p:nvPr/>
          </p:nvSpPr>
          <p:spPr>
            <a:xfrm>
              <a:off x="4645913" y="2629661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1663" y="3055619"/>
              <a:ext cx="1246632" cy="3352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0231" y="2924555"/>
              <a:ext cx="1656587" cy="59740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251520" y="2599997"/>
            <a:ext cx="4305300" cy="1770683"/>
            <a:chOff x="246888" y="4427220"/>
            <a:chExt cx="4305300" cy="1752600"/>
          </a:xfrm>
        </p:grpSpPr>
        <p:sp>
          <p:nvSpPr>
            <p:cNvPr id="23" name="object 23"/>
            <p:cNvSpPr/>
            <p:nvPr/>
          </p:nvSpPr>
          <p:spPr>
            <a:xfrm>
              <a:off x="261366" y="4441698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020" y="4791456"/>
              <a:ext cx="981456" cy="5486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1052" y="4725924"/>
              <a:ext cx="2025396" cy="50749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98703" y="4443069"/>
            <a:ext cx="4253231" cy="1723389"/>
            <a:chOff x="4645913" y="4441698"/>
            <a:chExt cx="4253231" cy="1723389"/>
          </a:xfrm>
        </p:grpSpPr>
        <p:sp>
          <p:nvSpPr>
            <p:cNvPr id="27" name="object 27"/>
            <p:cNvSpPr/>
            <p:nvPr/>
          </p:nvSpPr>
          <p:spPr>
            <a:xfrm>
              <a:off x="4645913" y="4441698"/>
              <a:ext cx="4253231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2267" y="4803648"/>
              <a:ext cx="918972" cy="4480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4887" y="4567428"/>
              <a:ext cx="1761744" cy="989076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32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542164" y="1913635"/>
            <a:ext cx="219265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매장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마케팅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전략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3528" y="94285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8510" y="1818985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58510" y="1960717"/>
            <a:ext cx="229260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가맹사업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시스템구축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6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4833" y="92804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3943" y="3709082"/>
            <a:ext cx="1671829" cy="5524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정관</a:t>
            </a:r>
            <a:r>
              <a:rPr sz="900" b="1" dirty="0">
                <a:latin typeface="나눔고딕 ExtraBold"/>
                <a:cs typeface="나눔고딕 ExtraBold"/>
              </a:rPr>
              <a:t>장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사업전략자</a:t>
            </a:r>
            <a:r>
              <a:rPr sz="900" b="1" dirty="0">
                <a:latin typeface="나눔고딕 ExtraBold"/>
                <a:cs typeface="나눔고딕 ExtraBold"/>
              </a:rPr>
              <a:t>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16016" y="2702572"/>
            <a:ext cx="3930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3327" y="3670656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3327" y="3812997"/>
            <a:ext cx="245135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카페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3671" y="270113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293" y="5519876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6293" y="5661913"/>
            <a:ext cx="2487422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6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부산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초대형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매장(400평)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1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5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2175" y="4543348"/>
            <a:ext cx="4019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30856" y="2070862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26832" y="3892690"/>
            <a:ext cx="150774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373365" y="2019992"/>
            <a:ext cx="15684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68700" y="5710986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23167" y="3854755"/>
            <a:ext cx="155346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52" name="object 6">
            <a:extLst>
              <a:ext uri="{FF2B5EF4-FFF2-40B4-BE49-F238E27FC236}">
                <a16:creationId xmlns:a16="http://schemas.microsoft.com/office/drawing/2014/main" id="{23045587-30A6-21C3-8F5A-DA5DFC0A14ED}"/>
              </a:ext>
            </a:extLst>
          </p:cNvPr>
          <p:cNvGrpSpPr/>
          <p:nvPr/>
        </p:nvGrpSpPr>
        <p:grpSpPr>
          <a:xfrm>
            <a:off x="4630738" y="4442309"/>
            <a:ext cx="4261358" cy="1729699"/>
            <a:chOff x="261366" y="814618"/>
            <a:chExt cx="4276090" cy="1729699"/>
          </a:xfrm>
        </p:grpSpPr>
        <p:sp>
          <p:nvSpPr>
            <p:cNvPr id="53" name="object 7">
              <a:extLst>
                <a:ext uri="{FF2B5EF4-FFF2-40B4-BE49-F238E27FC236}">
                  <a16:creationId xmlns:a16="http://schemas.microsoft.com/office/drawing/2014/main" id="{6176D128-1D24-067A-8565-003B92CB8578}"/>
                </a:ext>
              </a:extLst>
            </p:cNvPr>
            <p:cNvSpPr/>
            <p:nvPr/>
          </p:nvSpPr>
          <p:spPr>
            <a:xfrm>
              <a:off x="261366" y="814618"/>
              <a:ext cx="4276090" cy="1729699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2"/>
                  </a:moveTo>
                  <a:lnTo>
                    <a:pt x="4276090" y="1721612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2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object 8">
              <a:extLst>
                <a:ext uri="{FF2B5EF4-FFF2-40B4-BE49-F238E27FC236}">
                  <a16:creationId xmlns:a16="http://schemas.microsoft.com/office/drawing/2014/main" id="{72898EEA-6BF2-230D-D8F5-75407DD311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6" y="1249679"/>
              <a:ext cx="1245108" cy="335279"/>
            </a:xfrm>
            <a:prstGeom prst="rect">
              <a:avLst/>
            </a:prstGeom>
          </p:spPr>
        </p:pic>
        <p:pic>
          <p:nvPicPr>
            <p:cNvPr id="55" name="object 9">
              <a:extLst>
                <a:ext uri="{FF2B5EF4-FFF2-40B4-BE49-F238E27FC236}">
                  <a16:creationId xmlns:a16="http://schemas.microsoft.com/office/drawing/2014/main" id="{68121381-14EC-603C-F756-36E45B950F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2823" y="1118615"/>
              <a:ext cx="1656588" cy="598931"/>
            </a:xfrm>
            <a:prstGeom prst="rect">
              <a:avLst/>
            </a:prstGeom>
          </p:spPr>
        </p:pic>
      </p:grpSp>
      <p:sp>
        <p:nvSpPr>
          <p:cNvPr id="56" name="object 26">
            <a:extLst>
              <a:ext uri="{FF2B5EF4-FFF2-40B4-BE49-F238E27FC236}">
                <a16:creationId xmlns:a16="http://schemas.microsoft.com/office/drawing/2014/main" id="{B2C70BC8-7CD7-6274-8F98-D1879D8B0F32}"/>
              </a:ext>
            </a:extLst>
          </p:cNvPr>
          <p:cNvSpPr txBox="1"/>
          <p:nvPr/>
        </p:nvSpPr>
        <p:spPr>
          <a:xfrm>
            <a:off x="4813465" y="5504750"/>
            <a:ext cx="2357527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정관장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가맹점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영업활성화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전략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FSSP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5DF60574-2C0B-5E23-DA81-5B6DF66CCE9E}"/>
              </a:ext>
            </a:extLst>
          </p:cNvPr>
          <p:cNvSpPr txBox="1"/>
          <p:nvPr/>
        </p:nvSpPr>
        <p:spPr>
          <a:xfrm>
            <a:off x="4693069" y="452270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8" name="object 39">
            <a:extLst>
              <a:ext uri="{FF2B5EF4-FFF2-40B4-BE49-F238E27FC236}">
                <a16:creationId xmlns:a16="http://schemas.microsoft.com/office/drawing/2014/main" id="{36134AAB-C1EF-478C-2543-E61FFD33741F}"/>
              </a:ext>
            </a:extLst>
          </p:cNvPr>
          <p:cNvSpPr txBox="1"/>
          <p:nvPr/>
        </p:nvSpPr>
        <p:spPr>
          <a:xfrm>
            <a:off x="7358190" y="5664136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C25C044-D215-D69E-BDF1-D52DB1270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E4CB0D76-DE86-B7FB-97AB-54D8E7DEF1A1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167BA073-390A-AD6C-DAE1-618AB6A5DB3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5">
              <a:extLst>
                <a:ext uri="{FF2B5EF4-FFF2-40B4-BE49-F238E27FC236}">
                  <a16:creationId xmlns:a16="http://schemas.microsoft.com/office/drawing/2014/main" id="{8C01321E-5481-1211-9CD9-FFA1F1819B70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DE786B0-3249-4D2D-AB1E-A8872D54C91E}"/>
              </a:ext>
            </a:extLst>
          </p:cNvPr>
          <p:cNvSpPr txBox="1"/>
          <p:nvPr/>
        </p:nvSpPr>
        <p:spPr>
          <a:xfrm>
            <a:off x="5157912" y="89391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19EB6E-7688-4930-BB37-DC27E96E3046}"/>
              </a:ext>
            </a:extLst>
          </p:cNvPr>
          <p:cNvSpPr txBox="1"/>
          <p:nvPr/>
        </p:nvSpPr>
        <p:spPr>
          <a:xfrm>
            <a:off x="5162414" y="2668436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3C9D61-CF39-4406-B5BA-FB81DCAF7739}"/>
              </a:ext>
            </a:extLst>
          </p:cNvPr>
          <p:cNvSpPr txBox="1"/>
          <p:nvPr/>
        </p:nvSpPr>
        <p:spPr>
          <a:xfrm>
            <a:off x="5159088" y="4488573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D596EB9-ABD4-485D-8C83-E175BB6E90A7}"/>
              </a:ext>
            </a:extLst>
          </p:cNvPr>
          <p:cNvSpPr txBox="1"/>
          <p:nvPr/>
        </p:nvSpPr>
        <p:spPr>
          <a:xfrm>
            <a:off x="786607" y="90872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261366" y="784114"/>
            <a:ext cx="4305300" cy="1750695"/>
            <a:chOff x="4631435" y="807719"/>
            <a:chExt cx="4305300" cy="1750695"/>
          </a:xfrm>
        </p:grpSpPr>
        <p:sp>
          <p:nvSpPr>
            <p:cNvPr id="11" name="object 11"/>
            <p:cNvSpPr/>
            <p:nvPr/>
          </p:nvSpPr>
          <p:spPr>
            <a:xfrm>
              <a:off x="4645913" y="822197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2"/>
                  </a:moveTo>
                  <a:lnTo>
                    <a:pt x="4276090" y="1721612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2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8323" y="1234439"/>
              <a:ext cx="1135379" cy="3383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8103" y="1187195"/>
              <a:ext cx="1790700" cy="47243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616259" y="815697"/>
            <a:ext cx="4276090" cy="1705016"/>
            <a:chOff x="261366" y="2632711"/>
            <a:chExt cx="4276090" cy="1705016"/>
          </a:xfrm>
        </p:grpSpPr>
        <p:sp>
          <p:nvSpPr>
            <p:cNvPr id="15" name="object 15"/>
            <p:cNvSpPr/>
            <p:nvPr/>
          </p:nvSpPr>
          <p:spPr>
            <a:xfrm>
              <a:off x="261366" y="2632711"/>
              <a:ext cx="4276090" cy="1705016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36" y="3179064"/>
              <a:ext cx="1315212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4283" y="2819400"/>
              <a:ext cx="1146047" cy="82600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616259" y="2653988"/>
            <a:ext cx="4305300" cy="1750695"/>
            <a:chOff x="246888" y="4430267"/>
            <a:chExt cx="4305300" cy="1750695"/>
          </a:xfrm>
        </p:grpSpPr>
        <p:sp>
          <p:nvSpPr>
            <p:cNvPr id="19" name="object 19"/>
            <p:cNvSpPr/>
            <p:nvPr/>
          </p:nvSpPr>
          <p:spPr>
            <a:xfrm>
              <a:off x="261366" y="4444745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1"/>
                  </a:moveTo>
                  <a:lnTo>
                    <a:pt x="4276090" y="1721611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1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7208" y="4774691"/>
              <a:ext cx="592835" cy="635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2443" y="4652771"/>
              <a:ext cx="832103" cy="93573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613113" y="4497841"/>
            <a:ext cx="4305300" cy="1750695"/>
            <a:chOff x="4631435" y="4430267"/>
            <a:chExt cx="4305300" cy="1750695"/>
          </a:xfrm>
        </p:grpSpPr>
        <p:sp>
          <p:nvSpPr>
            <p:cNvPr id="23" name="object 23"/>
            <p:cNvSpPr/>
            <p:nvPr/>
          </p:nvSpPr>
          <p:spPr>
            <a:xfrm>
              <a:off x="4645913" y="4444745"/>
              <a:ext cx="4276090" cy="1722120"/>
            </a:xfrm>
            <a:custGeom>
              <a:avLst/>
              <a:gdLst/>
              <a:ahLst/>
              <a:cxnLst/>
              <a:rect l="l" t="t" r="r" b="b"/>
              <a:pathLst>
                <a:path w="4276090" h="1722120">
                  <a:moveTo>
                    <a:pt x="0" y="1721611"/>
                  </a:moveTo>
                  <a:lnTo>
                    <a:pt x="4276090" y="1721611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1611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5947" y="4509515"/>
              <a:ext cx="592835" cy="6355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7075" y="5282183"/>
              <a:ext cx="832103" cy="42519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77013" y="1853454"/>
            <a:ext cx="2568828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와라와라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2740" y="886958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0165" y="1833982"/>
            <a:ext cx="2121152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일본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브랜드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도입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49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0391" y="89217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832" y="3203212"/>
            <a:ext cx="1133855" cy="20116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3736" y="2997472"/>
            <a:ext cx="1502664" cy="443484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33</a:t>
            </a:fld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864162" y="3769658"/>
            <a:ext cx="206235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스패뉴키친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시스템구축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0731" y="2800459"/>
            <a:ext cx="4019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7043" y="5612901"/>
            <a:ext cx="2329178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로또로커피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시스템구축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9064" y="46449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0856" y="2047257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58443" y="2021019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97588" y="5777189"/>
            <a:ext cx="1506093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87906" y="3887616"/>
            <a:ext cx="151536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F105F2D1-2D2F-FA78-B3A1-CAD71E44D8A2}"/>
              </a:ext>
            </a:extLst>
          </p:cNvPr>
          <p:cNvSpPr/>
          <p:nvPr/>
        </p:nvSpPr>
        <p:spPr>
          <a:xfrm>
            <a:off x="275842" y="2661115"/>
            <a:ext cx="4276091" cy="2206651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CE54C2F4-CF20-4294-81ED-8BB740870541}"/>
              </a:ext>
            </a:extLst>
          </p:cNvPr>
          <p:cNvSpPr txBox="1"/>
          <p:nvPr/>
        </p:nvSpPr>
        <p:spPr>
          <a:xfrm>
            <a:off x="452689" y="3715978"/>
            <a:ext cx="2568828" cy="18979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팅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기간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: 3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id="{6FB52BB2-9A63-CF45-452A-FE4D15D520A4}"/>
              </a:ext>
            </a:extLst>
          </p:cNvPr>
          <p:cNvSpPr txBox="1"/>
          <p:nvPr/>
        </p:nvSpPr>
        <p:spPr>
          <a:xfrm>
            <a:off x="308416" y="2715346"/>
            <a:ext cx="402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51" name="object 40">
            <a:extLst>
              <a:ext uri="{FF2B5EF4-FFF2-40B4-BE49-F238E27FC236}">
                <a16:creationId xmlns:a16="http://schemas.microsoft.com/office/drawing/2014/main" id="{1DF060F3-5098-39D6-47EB-39F7072D44D1}"/>
              </a:ext>
            </a:extLst>
          </p:cNvPr>
          <p:cNvSpPr txBox="1"/>
          <p:nvPr/>
        </p:nvSpPr>
        <p:spPr>
          <a:xfrm>
            <a:off x="2958010" y="3703876"/>
            <a:ext cx="152107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43BE8E-76C9-0D64-C41E-03C477936B41}"/>
              </a:ext>
            </a:extLst>
          </p:cNvPr>
          <p:cNvSpPr txBox="1"/>
          <p:nvPr/>
        </p:nvSpPr>
        <p:spPr>
          <a:xfrm>
            <a:off x="1469364" y="4230805"/>
            <a:ext cx="3534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분석 후 사업성이 낮아 사업진행 반대 의견 제시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2C8B5D-80FB-4A92-7E0B-91FBC86E1C86}"/>
              </a:ext>
            </a:extLst>
          </p:cNvPr>
          <p:cNvSpPr txBox="1"/>
          <p:nvPr/>
        </p:nvSpPr>
        <p:spPr>
          <a:xfrm>
            <a:off x="1469365" y="4441163"/>
            <a:ext cx="35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뒤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 진행 반대 의견 수용하며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컨설팅 프로젝트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재의뢰함</a:t>
            </a:r>
            <a:endParaRPr lang="ko-KR" altLang="en-US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ED020A6-7F8F-BEC7-0C48-9C07095B8BAA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B2DAE887-880A-0379-4C7F-00F2EE2C8BD0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6" name="object 4">
              <a:extLst>
                <a:ext uri="{FF2B5EF4-FFF2-40B4-BE49-F238E27FC236}">
                  <a16:creationId xmlns:a16="http://schemas.microsoft.com/office/drawing/2014/main" id="{94F1B901-2962-A1C9-B8BB-AE79BA7347CF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297D1F4A-CCCC-CB49-DBB3-6D68C686DC7B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9E3816-9952-431B-ACF7-5BA311B63B78}"/>
              </a:ext>
            </a:extLst>
          </p:cNvPr>
          <p:cNvSpPr txBox="1"/>
          <p:nvPr/>
        </p:nvSpPr>
        <p:spPr>
          <a:xfrm>
            <a:off x="5190213" y="85804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82744F-D2C0-401F-AB54-8A63C6A940D4}"/>
              </a:ext>
            </a:extLst>
          </p:cNvPr>
          <p:cNvSpPr txBox="1"/>
          <p:nvPr/>
        </p:nvSpPr>
        <p:spPr>
          <a:xfrm>
            <a:off x="829462" y="852822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AD1FF54-87F8-4A63-AAC4-D003F8DDFBD5}"/>
              </a:ext>
            </a:extLst>
          </p:cNvPr>
          <p:cNvSpPr txBox="1"/>
          <p:nvPr/>
        </p:nvSpPr>
        <p:spPr>
          <a:xfrm>
            <a:off x="5191722" y="276664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CD7B19-486C-40B6-956A-6922B2BBFDA7}"/>
              </a:ext>
            </a:extLst>
          </p:cNvPr>
          <p:cNvSpPr txBox="1"/>
          <p:nvPr/>
        </p:nvSpPr>
        <p:spPr>
          <a:xfrm>
            <a:off x="5189828" y="4610799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2CCBF48-94EA-938F-1035-8BFCFBC663F1}"/>
              </a:ext>
            </a:extLst>
          </p:cNvPr>
          <p:cNvGrpSpPr/>
          <p:nvPr/>
        </p:nvGrpSpPr>
        <p:grpSpPr>
          <a:xfrm>
            <a:off x="404939" y="4397340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FFD6EB3D-6323-F7AC-FC25-E6B526D8A88C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D2F5BE4F-46F1-49B6-0A0F-32011FD5F39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61366" y="2309690"/>
            <a:ext cx="4276090" cy="2144114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828" y="2895668"/>
            <a:ext cx="1310640" cy="2194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2720" y="2650304"/>
            <a:ext cx="1661159" cy="72694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645913" y="2309689"/>
            <a:ext cx="4276090" cy="2144113"/>
          </a:xfrm>
          <a:custGeom>
            <a:avLst/>
            <a:gdLst/>
            <a:ahLst/>
            <a:cxnLst/>
            <a:rect l="l" t="t" r="r" b="b"/>
            <a:pathLst>
              <a:path w="4276090" h="1722120">
                <a:moveTo>
                  <a:pt x="0" y="1721612"/>
                </a:moveTo>
                <a:lnTo>
                  <a:pt x="4276090" y="1721612"/>
                </a:lnTo>
                <a:lnTo>
                  <a:pt x="4276090" y="0"/>
                </a:lnTo>
                <a:lnTo>
                  <a:pt x="0" y="0"/>
                </a:lnTo>
                <a:lnTo>
                  <a:pt x="0" y="172161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0056" y="2705677"/>
            <a:ext cx="1519427" cy="37642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50912" y="4525457"/>
            <a:ext cx="4305300" cy="1752600"/>
            <a:chOff x="246888" y="4445508"/>
            <a:chExt cx="4305300" cy="1752600"/>
          </a:xfrm>
        </p:grpSpPr>
        <p:sp>
          <p:nvSpPr>
            <p:cNvPr id="14" name="object 14"/>
            <p:cNvSpPr/>
            <p:nvPr/>
          </p:nvSpPr>
          <p:spPr>
            <a:xfrm>
              <a:off x="261366" y="4459986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8" y="4899660"/>
              <a:ext cx="1135380" cy="33832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64301" y="770241"/>
            <a:ext cx="1264920" cy="129844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583" y="1053083"/>
            <a:ext cx="861997" cy="86715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61365" y="837438"/>
            <a:ext cx="4276725" cy="1399742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695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2013년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나눔고딕 ExtraBold"/>
              <a:cs typeface="나눔고딕 ExtraBold"/>
            </a:endParaRPr>
          </a:p>
          <a:p>
            <a:pPr marL="273685">
              <a:lnSpc>
                <a:spcPct val="100000"/>
              </a:lnSpc>
            </a:pPr>
            <a:endParaRPr lang="en-US" sz="900" b="1" spc="5" dirty="0">
              <a:latin typeface="나눔고딕 ExtraBold"/>
              <a:cs typeface="나눔고딕 ExtraBold"/>
            </a:endParaRPr>
          </a:p>
          <a:p>
            <a:pPr marL="273685">
              <a:lnSpc>
                <a:spcPct val="100000"/>
              </a:lnSpc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sz="900" b="1" dirty="0" err="1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346710" indent="-7493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347345" algn="l"/>
                <a:tab pos="275526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멕시칸펍&amp;그릴</a:t>
            </a:r>
            <a:r>
              <a:rPr sz="900" b="1" spc="-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분석&amp;조직진단컨설팅	</a:t>
            </a:r>
            <a:endParaRPr sz="1350" baseline="6172" dirty="0">
              <a:latin typeface="나눔고딕 ExtraBold"/>
              <a:cs typeface="나눔고딕 ExtraBold"/>
            </a:endParaRPr>
          </a:p>
          <a:p>
            <a:pPr marL="346710" indent="-74930">
              <a:lnSpc>
                <a:spcPct val="100000"/>
              </a:lnSpc>
              <a:spcBef>
                <a:spcPts val="490"/>
              </a:spcBef>
              <a:buFont typeface=""/>
              <a:buChar char="-"/>
              <a:tabLst>
                <a:tab pos="347345" algn="l"/>
                <a:tab pos="281940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5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</a:t>
            </a:r>
            <a:r>
              <a:rPr sz="900" b="1" dirty="0">
                <a:latin typeface="나눔고딕 ExtraBold"/>
                <a:cs typeface="나눔고딕 ExtraBold"/>
              </a:rPr>
              <a:t>월</a:t>
            </a:r>
            <a:endParaRPr lang="en-US" sz="900" b="1" dirty="0">
              <a:latin typeface="나눔고딕 ExtraBold"/>
              <a:cs typeface="나눔고딕 Extra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9764" y="1251203"/>
            <a:ext cx="935736" cy="55626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45914" y="837438"/>
            <a:ext cx="4276725" cy="1417055"/>
          </a:xfrm>
          <a:prstGeom prst="rect">
            <a:avLst/>
          </a:prstGeom>
          <a:ln w="28955">
            <a:solidFill>
              <a:srgbClr val="E6EBF6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83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2013년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</a:pP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나눔고딕 ExtraBold"/>
              <a:cs typeface="나눔고딕 ExtraBold"/>
            </a:endParaRPr>
          </a:p>
          <a:p>
            <a:pPr marL="195580">
              <a:lnSpc>
                <a:spcPct val="100000"/>
              </a:lnSpc>
            </a:pPr>
            <a:endParaRPr lang="en-US" sz="900" b="1" spc="5" dirty="0">
              <a:latin typeface="나눔고딕 ExtraBold"/>
              <a:cs typeface="나눔고딕 ExtraBold"/>
            </a:endParaRPr>
          </a:p>
          <a:p>
            <a:pPr marL="195580">
              <a:lnSpc>
                <a:spcPct val="100000"/>
              </a:lnSpc>
            </a:pPr>
            <a:endParaRPr sz="900" dirty="0">
              <a:latin typeface="나눔고딕 ExtraBold"/>
              <a:cs typeface="나눔고딕 ExtraBold"/>
            </a:endParaRPr>
          </a:p>
          <a:p>
            <a:pPr marL="267335" indent="-73660">
              <a:lnSpc>
                <a:spcPct val="100000"/>
              </a:lnSpc>
              <a:spcBef>
                <a:spcPts val="580"/>
              </a:spcBef>
              <a:buFont typeface=""/>
              <a:buChar char="-"/>
              <a:tabLst>
                <a:tab pos="267970" algn="l"/>
              </a:tabLst>
            </a:pPr>
            <a:r>
              <a:rPr sz="1350" b="1" baseline="3086" dirty="0">
                <a:latin typeface="나눔고딕 ExtraBold"/>
                <a:cs typeface="나눔고딕 ExtraBold"/>
              </a:rPr>
              <a:t>캔들</a:t>
            </a:r>
            <a:r>
              <a:rPr sz="1350" b="1" spc="-15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&amp;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디퓨저</a:t>
            </a:r>
            <a:r>
              <a:rPr sz="1350" b="1" spc="7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브랜드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신규사업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>
                <a:latin typeface="나눔고딕 ExtraBold"/>
                <a:cs typeface="나눔고딕 ExtraBold"/>
              </a:rPr>
              <a:t>및</a:t>
            </a:r>
            <a:r>
              <a:rPr sz="1350" b="1" spc="22" baseline="3086" dirty="0">
                <a:latin typeface="나눔고딕 ExtraBold"/>
                <a:cs typeface="나눔고딕 ExtraBold"/>
              </a:rPr>
              <a:t> </a:t>
            </a:r>
            <a:r>
              <a:rPr sz="1350" b="1" baseline="3086" dirty="0" err="1">
                <a:latin typeface="나눔고딕 ExtraBold"/>
                <a:cs typeface="나눔고딕 ExtraBold"/>
              </a:rPr>
              <a:t>조직진단컨설팅</a:t>
            </a:r>
            <a:r>
              <a:rPr sz="1350" b="1" spc="345" baseline="3086" dirty="0">
                <a:latin typeface="나눔고딕 ExtraBold"/>
                <a:cs typeface="나눔고딕 ExtraBold"/>
              </a:rPr>
              <a:t> </a:t>
            </a:r>
            <a:r>
              <a:rPr lang="en-US" sz="1350" b="1" spc="345" baseline="3086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26733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267970" algn="l"/>
                <a:tab pos="2832100" algn="l"/>
              </a:tabLst>
            </a:pPr>
            <a:r>
              <a:rPr sz="1350" b="1" spc="7" baseline="3086" dirty="0">
                <a:latin typeface="나눔고딕 ExtraBold"/>
                <a:cs typeface="나눔고딕 ExtraBold"/>
              </a:rPr>
              <a:t>컨설</a:t>
            </a:r>
            <a:r>
              <a:rPr sz="1350" b="1" baseline="3086" dirty="0">
                <a:latin typeface="나눔고딕 ExtraBold"/>
                <a:cs typeface="나눔고딕 ExtraBold"/>
              </a:rPr>
              <a:t>팅</a:t>
            </a:r>
            <a:r>
              <a:rPr sz="1350" b="1" spc="-30" baseline="3086" dirty="0">
                <a:latin typeface="나눔고딕 ExtraBold"/>
                <a:cs typeface="나눔고딕 ExtraBold"/>
              </a:rPr>
              <a:t> </a:t>
            </a:r>
            <a:r>
              <a:rPr sz="1350" b="1" spc="7" baseline="3086" dirty="0">
                <a:latin typeface="나눔고딕 ExtraBold"/>
                <a:cs typeface="나눔고딕 ExtraBold"/>
              </a:rPr>
              <a:t>기</a:t>
            </a:r>
            <a:r>
              <a:rPr sz="1350" b="1" baseline="3086" dirty="0">
                <a:latin typeface="나눔고딕 ExtraBold"/>
                <a:cs typeface="나눔고딕 ExtraBold"/>
              </a:rPr>
              <a:t>간</a:t>
            </a:r>
            <a:r>
              <a:rPr sz="1350" b="1" spc="22" baseline="3086" dirty="0">
                <a:latin typeface="나눔고딕 ExtraBold"/>
                <a:cs typeface="나눔고딕 ExtraBold"/>
              </a:rPr>
              <a:t> </a:t>
            </a:r>
            <a:r>
              <a:rPr sz="1350" b="1" spc="-22" baseline="3086" dirty="0">
                <a:latin typeface="나눔고딕 ExtraBold"/>
                <a:cs typeface="나눔고딕 ExtraBold"/>
              </a:rPr>
              <a:t>:</a:t>
            </a:r>
            <a:r>
              <a:rPr sz="1350" b="1" spc="-15" baseline="3086" dirty="0">
                <a:latin typeface="나눔고딕 ExtraBold"/>
                <a:cs typeface="나눔고딕 ExtraBold"/>
              </a:rPr>
              <a:t> 3</a:t>
            </a:r>
            <a:r>
              <a:rPr sz="1350" b="1" spc="7" baseline="3086" dirty="0">
                <a:latin typeface="나눔고딕 ExtraBold"/>
                <a:cs typeface="나눔고딕 ExtraBold"/>
              </a:rPr>
              <a:t>개</a:t>
            </a:r>
            <a:r>
              <a:rPr sz="1350" b="1" baseline="3086" dirty="0">
                <a:latin typeface="나눔고딕 ExtraBold"/>
                <a:cs typeface="나눔고딕 ExtraBold"/>
              </a:rPr>
              <a:t>월	</a:t>
            </a:r>
            <a:r>
              <a:rPr lang="en-US" sz="1350" b="1" baseline="3086" dirty="0">
                <a:latin typeface="나눔고딕 ExtraBold"/>
                <a:cs typeface="나눔고딕 ExtraBold"/>
              </a:rPr>
              <a:t>     </a:t>
            </a: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34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434746" y="3362393"/>
            <a:ext cx="2381606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8105" indent="-66040">
              <a:lnSpc>
                <a:spcPct val="100000"/>
              </a:lnSpc>
              <a:spcBef>
                <a:spcPts val="300"/>
              </a:spcBef>
              <a:buChar char="-"/>
              <a:tabLst>
                <a:tab pos="78740" algn="l"/>
              </a:tabLst>
            </a:pPr>
            <a:r>
              <a:rPr sz="900" b="1" spc="-90" dirty="0">
                <a:latin typeface="나눔고딕 ExtraBold"/>
                <a:cs typeface="나눔고딕 ExtraBold"/>
              </a:rPr>
              <a:t>목우촌프랜차이</a:t>
            </a:r>
            <a:r>
              <a:rPr sz="900" b="1" spc="-95" dirty="0">
                <a:latin typeface="나눔고딕 ExtraBold"/>
                <a:cs typeface="나눔고딕 ExtraBold"/>
              </a:rPr>
              <a:t>즈</a:t>
            </a:r>
            <a:r>
              <a:rPr sz="900" b="1" spc="-90" dirty="0">
                <a:latin typeface="나눔고딕 ExtraBold"/>
                <a:cs typeface="나눔고딕 ExtraBold"/>
              </a:rPr>
              <a:t>브랜드펍신규</a:t>
            </a:r>
            <a:r>
              <a:rPr sz="900" b="1" spc="-80" dirty="0">
                <a:latin typeface="나눔고딕 ExtraBold"/>
                <a:cs typeface="나눔고딕 ExtraBold"/>
              </a:rPr>
              <a:t>브</a:t>
            </a:r>
            <a:r>
              <a:rPr sz="900" b="1" spc="-90" dirty="0">
                <a:latin typeface="나눔고딕 ExtraBold"/>
                <a:cs typeface="나눔고딕 ExtraBold"/>
              </a:rPr>
              <a:t>랜드</a:t>
            </a:r>
            <a:r>
              <a:rPr sz="900" b="1" spc="-80" dirty="0">
                <a:latin typeface="나눔고딕 ExtraBold"/>
                <a:cs typeface="나눔고딕 ExtraBold"/>
              </a:rPr>
              <a:t>진</a:t>
            </a:r>
            <a:r>
              <a:rPr sz="900" b="1" spc="-90" dirty="0">
                <a:latin typeface="나눔고딕 ExtraBold"/>
                <a:cs typeface="나눔고딕 ExtraBold"/>
              </a:rPr>
              <a:t>단컨</a:t>
            </a:r>
            <a:r>
              <a:rPr sz="900" b="1" spc="-80" dirty="0">
                <a:latin typeface="나눔고딕 ExtraBold"/>
                <a:cs typeface="나눔고딕 ExtraBold"/>
              </a:rPr>
              <a:t>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669" y="2394019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09871" y="3314514"/>
            <a:ext cx="2679064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505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부동산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신규브랜드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34305" y="240163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644" y="5646917"/>
            <a:ext cx="2017980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신규브랜드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론칭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분석컨설팅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6779" y="4627841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2015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35885" y="3164339"/>
            <a:ext cx="1409065" cy="41806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 err="1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3550" y="3498250"/>
            <a:ext cx="153035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22559" y="5743844"/>
            <a:ext cx="1479553" cy="4187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2FA3A5-62CC-8F83-9FB3-9E044C2F066F}"/>
              </a:ext>
            </a:extLst>
          </p:cNvPr>
          <p:cNvSpPr txBox="1"/>
          <p:nvPr/>
        </p:nvSpPr>
        <p:spPr>
          <a:xfrm>
            <a:off x="1445964" y="4014966"/>
            <a:ext cx="294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로부터 우수 컨설팅으로 평가받아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간 보류되어 온 신규 외식 사업을 </a:t>
            </a:r>
            <a:r>
              <a:rPr lang="ko-KR" altLang="en-US" sz="900" dirty="0" err="1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론칭시키기로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결정</a:t>
            </a:r>
            <a:endParaRPr lang="en-US" altLang="ko-KR" sz="900" dirty="0">
              <a:highlight>
                <a:srgbClr val="FFFF00"/>
              </a:highligh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1A928E-BB52-3605-2757-C21B83FCA081}"/>
              </a:ext>
            </a:extLst>
          </p:cNvPr>
          <p:cNvSpPr txBox="1"/>
          <p:nvPr/>
        </p:nvSpPr>
        <p:spPr>
          <a:xfrm>
            <a:off x="5718402" y="4013182"/>
            <a:ext cx="371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분석 후</a:t>
            </a:r>
            <a: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국내시장 부동산 프랜차이즈의 </a:t>
            </a:r>
            <a:br>
              <a:rPr lang="en-US" altLang="ko-KR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900" dirty="0">
                <a:highlight>
                  <a:srgbClr val="FFFF00"/>
                </a:highligh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구조적 어려움을 분석하여 신규 사업 진출을 반대함</a:t>
            </a:r>
          </a:p>
        </p:txBody>
      </p:sp>
      <p:sp>
        <p:nvSpPr>
          <p:cNvPr id="43" name="object 34">
            <a:extLst>
              <a:ext uri="{FF2B5EF4-FFF2-40B4-BE49-F238E27FC236}">
                <a16:creationId xmlns:a16="http://schemas.microsoft.com/office/drawing/2014/main" id="{ADAD85AC-A532-2AFF-999E-E58C7A761732}"/>
              </a:ext>
            </a:extLst>
          </p:cNvPr>
          <p:cNvSpPr txBox="1"/>
          <p:nvPr/>
        </p:nvSpPr>
        <p:spPr>
          <a:xfrm>
            <a:off x="3236847" y="1768713"/>
            <a:ext cx="1409065" cy="418063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 err="1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2">
            <a:extLst>
              <a:ext uri="{FF2B5EF4-FFF2-40B4-BE49-F238E27FC236}">
                <a16:creationId xmlns:a16="http://schemas.microsoft.com/office/drawing/2014/main" id="{6D389D2C-9AE2-08BB-434C-90FD10294F75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5" name="object 3">
            <a:extLst>
              <a:ext uri="{FF2B5EF4-FFF2-40B4-BE49-F238E27FC236}">
                <a16:creationId xmlns:a16="http://schemas.microsoft.com/office/drawing/2014/main" id="{0D697441-81B6-5E12-BD53-B0A404293F68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CCBBB331-2448-CDE4-8944-7B34EAC8EBA4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08CA8B67-98B7-E840-5446-344105259FC0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87E78DF-706C-42B1-AA88-DCB0E96475DB}"/>
              </a:ext>
            </a:extLst>
          </p:cNvPr>
          <p:cNvSpPr txBox="1"/>
          <p:nvPr/>
        </p:nvSpPr>
        <p:spPr>
          <a:xfrm>
            <a:off x="5220072" y="896274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E10860-C649-49C3-9E82-75F2C9DA229A}"/>
              </a:ext>
            </a:extLst>
          </p:cNvPr>
          <p:cNvSpPr txBox="1"/>
          <p:nvPr/>
        </p:nvSpPr>
        <p:spPr>
          <a:xfrm>
            <a:off x="850485" y="4593705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B32643D-8449-3D91-B9F5-034ECBC2C84F}"/>
              </a:ext>
            </a:extLst>
          </p:cNvPr>
          <p:cNvGrpSpPr/>
          <p:nvPr/>
        </p:nvGrpSpPr>
        <p:grpSpPr>
          <a:xfrm>
            <a:off x="400080" y="4110101"/>
            <a:ext cx="996660" cy="179062"/>
            <a:chOff x="220154" y="2751890"/>
            <a:chExt cx="996660" cy="17906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F3BEF6E-8DFB-35D0-F09E-FE374A3D3983}"/>
                </a:ext>
              </a:extLst>
            </p:cNvPr>
            <p:cNvSpPr/>
            <p:nvPr/>
          </p:nvSpPr>
          <p:spPr>
            <a:xfrm>
              <a:off x="220154" y="2751890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8D11A15F-0E5C-EDB2-2D8A-E873209120A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986" y="2802383"/>
              <a:ext cx="147828" cy="100584"/>
            </a:xfrm>
            <a:prstGeom prst="rect">
              <a:avLst/>
            </a:prstGeom>
          </p:spPr>
        </p:pic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C723244-C1C7-FAF1-20E6-A8DCD6EC65D3}"/>
              </a:ext>
            </a:extLst>
          </p:cNvPr>
          <p:cNvSpPr/>
          <p:nvPr/>
        </p:nvSpPr>
        <p:spPr>
          <a:xfrm>
            <a:off x="4721742" y="4108317"/>
            <a:ext cx="746932" cy="179062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우수 성과</a:t>
            </a: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11115CE2-0B34-A0B9-DBEC-3B328263DCB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70574" y="4158810"/>
            <a:ext cx="147828" cy="1005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51457" y="836713"/>
            <a:ext cx="8494243" cy="292616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875" y="1143299"/>
            <a:ext cx="1152143" cy="20878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480" y="974634"/>
            <a:ext cx="978407" cy="4648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4920" y="1597950"/>
            <a:ext cx="1432401" cy="358139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98299" y="1700808"/>
            <a:ext cx="2229485" cy="7270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90" dirty="0">
                <a:latin typeface="나눔고딕 ExtraBold"/>
                <a:cs typeface="나눔고딕 ExtraBold"/>
              </a:rPr>
              <a:t>경복</a:t>
            </a:r>
            <a:r>
              <a:rPr sz="900" b="1" dirty="0">
                <a:latin typeface="나눔고딕 ExtraBold"/>
                <a:cs typeface="나눔고딕 ExtraBold"/>
              </a:rPr>
              <a:t>궁</a:t>
            </a:r>
            <a:r>
              <a:rPr sz="900" b="1" spc="-140" dirty="0">
                <a:latin typeface="나눔고딕 ExtraBold"/>
                <a:cs typeface="나눔고딕 ExtraBold"/>
              </a:rPr>
              <a:t> </a:t>
            </a:r>
            <a:r>
              <a:rPr sz="900" b="1" spc="-90" dirty="0">
                <a:latin typeface="나눔고딕 ExtraBold"/>
                <a:cs typeface="나눔고딕 ExtraBold"/>
              </a:rPr>
              <a:t>외식사업조직</a:t>
            </a:r>
            <a:r>
              <a:rPr sz="900" spc="-95" dirty="0">
                <a:latin typeface="Symbol"/>
                <a:cs typeface="Symbol"/>
              </a:rPr>
              <a:t></a:t>
            </a:r>
            <a:r>
              <a:rPr sz="900" b="1" spc="-90" dirty="0">
                <a:latin typeface="나눔고딕 ExtraBold"/>
                <a:cs typeface="나눔고딕 ExtraBold"/>
              </a:rPr>
              <a:t>시스템진단</a:t>
            </a:r>
            <a:r>
              <a:rPr sz="900" b="1" spc="-95" dirty="0">
                <a:latin typeface="나눔고딕 ExtraBold"/>
                <a:cs typeface="나눔고딕 ExtraBold"/>
              </a:rPr>
              <a:t>&amp;</a:t>
            </a:r>
            <a:r>
              <a:rPr sz="900" b="1" spc="-90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-90" dirty="0">
                <a:latin typeface="나눔고딕 ExtraBold"/>
                <a:cs typeface="나눔고딕 ExtraBold"/>
              </a:rPr>
              <a:t>고구</a:t>
            </a:r>
            <a:r>
              <a:rPr sz="900" b="1" dirty="0">
                <a:latin typeface="나눔고딕 ExtraBold"/>
                <a:cs typeface="나눔고딕 ExtraBold"/>
              </a:rPr>
              <a:t>려</a:t>
            </a:r>
            <a:r>
              <a:rPr sz="900" b="1" spc="-140" dirty="0">
                <a:latin typeface="나눔고딕 ExtraBold"/>
                <a:cs typeface="나눔고딕 ExtraBold"/>
              </a:rPr>
              <a:t> </a:t>
            </a:r>
            <a:r>
              <a:rPr sz="900" b="1" spc="-90" dirty="0">
                <a:latin typeface="나눔고딕 ExtraBold"/>
                <a:cs typeface="나눔고딕 ExtraBold"/>
              </a:rPr>
              <a:t>외식사업조직</a:t>
            </a:r>
            <a:r>
              <a:rPr sz="900" spc="-95" dirty="0">
                <a:latin typeface="Symbol"/>
                <a:cs typeface="Symbol"/>
              </a:rPr>
              <a:t></a:t>
            </a:r>
            <a:r>
              <a:rPr sz="900" b="1" spc="-90" dirty="0">
                <a:latin typeface="나눔고딕 ExtraBold"/>
                <a:cs typeface="나눔고딕 ExtraBold"/>
              </a:rPr>
              <a:t>시스템진단</a:t>
            </a:r>
            <a:r>
              <a:rPr sz="900" b="1" spc="-95" dirty="0">
                <a:latin typeface="나눔고딕 ExtraBold"/>
                <a:cs typeface="나눔고딕 ExtraBold"/>
              </a:rPr>
              <a:t>&amp;</a:t>
            </a:r>
            <a:r>
              <a:rPr sz="900" b="1" spc="-90" dirty="0">
                <a:latin typeface="나눔고딕 ExtraBold"/>
                <a:cs typeface="나눔고딕 ExtraBold"/>
              </a:rPr>
              <a:t>사업전략컨설팅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009" y="91189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59162" y="1976219"/>
            <a:ext cx="1466724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6" name="모서리가 둥근 직사각형 12">
            <a:extLst>
              <a:ext uri="{FF2B5EF4-FFF2-40B4-BE49-F238E27FC236}">
                <a16:creationId xmlns:a16="http://schemas.microsoft.com/office/drawing/2014/main" id="{3FE64B6D-A12E-99F8-8F9E-CF5F21ACDE2D}"/>
              </a:ext>
            </a:extLst>
          </p:cNvPr>
          <p:cNvSpPr/>
          <p:nvPr/>
        </p:nvSpPr>
        <p:spPr>
          <a:xfrm>
            <a:off x="375039" y="2636912"/>
            <a:ext cx="7653345" cy="925774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C52E9F7-032E-0B0F-C387-AB75985F3F1B}"/>
              </a:ext>
            </a:extLst>
          </p:cNvPr>
          <p:cNvSpPr/>
          <p:nvPr/>
        </p:nvSpPr>
        <p:spPr>
          <a:xfrm>
            <a:off x="1833866" y="2661990"/>
            <a:ext cx="7510139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/>
              <a:t>고속 성장으로 </a:t>
            </a:r>
            <a:r>
              <a:rPr lang="ko-KR" altLang="en-US" sz="900" dirty="0" err="1"/>
              <a:t>성장통을</a:t>
            </a:r>
            <a:r>
              <a:rPr lang="ko-KR" altLang="en-US" sz="900" dirty="0"/>
              <a:t> 겪으며</a:t>
            </a:r>
            <a:r>
              <a:rPr lang="en-US" altLang="ko-KR" sz="900" dirty="0"/>
              <a:t>, </a:t>
            </a:r>
            <a:r>
              <a:rPr lang="ko-KR" altLang="en-US" sz="900" dirty="0"/>
              <a:t>정체기에 접어든 경복궁과 고구려의 사업분석</a:t>
            </a:r>
            <a:r>
              <a:rPr lang="en-US" altLang="ko-KR" sz="900" dirty="0"/>
              <a:t>, </a:t>
            </a:r>
            <a:r>
              <a:rPr lang="ko-KR" altLang="en-US" sz="900" dirty="0"/>
              <a:t>진단을 통해 정확한 분석과 진단을 통해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성공적으로 컨설팅을 마치고</a:t>
            </a:r>
            <a:r>
              <a:rPr lang="en-US" altLang="ko-KR" sz="900" dirty="0"/>
              <a:t>  </a:t>
            </a:r>
            <a:r>
              <a:rPr lang="ko-KR" altLang="en-US" sz="900" dirty="0"/>
              <a:t>추가로 삿포로 컨설팅도</a:t>
            </a:r>
            <a:r>
              <a:rPr lang="en-US" altLang="ko-KR" sz="900" dirty="0"/>
              <a:t> </a:t>
            </a:r>
            <a:r>
              <a:rPr lang="ko-KR" altLang="en-US" sz="900" dirty="0" err="1"/>
              <a:t>의뢰받게</a:t>
            </a:r>
            <a:r>
              <a:rPr lang="ko-KR" altLang="en-US" sz="900" dirty="0"/>
              <a:t> 되는 성과를 거둔 성공사례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ko-KR" altLang="en-US" sz="900" dirty="0"/>
              <a:t>    →   엔타스 외식 그룹은 모두 </a:t>
            </a:r>
            <a:r>
              <a:rPr lang="en-US" altLang="ko-KR" sz="900" dirty="0"/>
              <a:t>3</a:t>
            </a:r>
            <a:r>
              <a:rPr lang="ko-KR" altLang="en-US" sz="900" dirty="0"/>
              <a:t>차례에  걸쳐 프랜코가  컨설팅을 실시 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   </a:t>
            </a:r>
            <a:r>
              <a:rPr lang="ko-KR" altLang="en-US" sz="900" dirty="0"/>
              <a:t>→   </a:t>
            </a:r>
            <a:r>
              <a:rPr lang="en-US" altLang="ko-KR" sz="900" dirty="0"/>
              <a:t>HMR(</a:t>
            </a:r>
            <a:r>
              <a:rPr lang="ko-KR" altLang="en-US" sz="900" dirty="0" err="1"/>
              <a:t>가정간편식</a:t>
            </a:r>
            <a:r>
              <a:rPr lang="en-US" altLang="ko-KR" sz="900" dirty="0"/>
              <a:t>) </a:t>
            </a:r>
            <a:r>
              <a:rPr lang="ko-KR" altLang="en-US" sz="900" dirty="0"/>
              <a:t>컨설팅을 추가적으로 실행함</a:t>
            </a:r>
            <a:r>
              <a:rPr lang="en-US" altLang="ko-KR" sz="900" dirty="0"/>
              <a:t> 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7040D297-2277-E245-E0C8-2D626F46A876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1" name="object 3">
            <a:extLst>
              <a:ext uri="{FF2B5EF4-FFF2-40B4-BE49-F238E27FC236}">
                <a16:creationId xmlns:a16="http://schemas.microsoft.com/office/drawing/2014/main" id="{E3366ACE-4485-54A0-416F-27E4A173739E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0F663A8B-763A-D7BA-5A8F-87257E82F0FD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C9775875-C6F2-B56C-31EF-61346BF01FBD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3654F48-CA63-459C-89EB-51846E16E507}"/>
              </a:ext>
            </a:extLst>
          </p:cNvPr>
          <p:cNvSpPr txBox="1"/>
          <p:nvPr/>
        </p:nvSpPr>
        <p:spPr>
          <a:xfrm>
            <a:off x="806276" y="87776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3BC6C92-ED39-62A6-17D2-40CB3C77AEE0}"/>
              </a:ext>
            </a:extLst>
          </p:cNvPr>
          <p:cNvGrpSpPr/>
          <p:nvPr/>
        </p:nvGrpSpPr>
        <p:grpSpPr>
          <a:xfrm>
            <a:off x="638441" y="3010268"/>
            <a:ext cx="1133634" cy="179062"/>
            <a:chOff x="462120" y="2883281"/>
            <a:chExt cx="1133634" cy="179062"/>
          </a:xfrm>
        </p:grpSpPr>
        <p:pic>
          <p:nvPicPr>
            <p:cNvPr id="3" name="object 11">
              <a:extLst>
                <a:ext uri="{FF2B5EF4-FFF2-40B4-BE49-F238E27FC236}">
                  <a16:creationId xmlns:a16="http://schemas.microsoft.com/office/drawing/2014/main" id="{A00D529B-6C75-4186-E2E3-37C8FFF2F76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D6F31891-0DC2-EBF0-7C72-CD634E2515E6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054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4471670" y="6603186"/>
            <a:ext cx="214629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36</a:t>
            </a:fld>
            <a:endParaRPr dirty="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3E370663-E319-06A7-E72D-B2EBD3A753D0}"/>
              </a:ext>
            </a:extLst>
          </p:cNvPr>
          <p:cNvSpPr/>
          <p:nvPr/>
        </p:nvSpPr>
        <p:spPr>
          <a:xfrm>
            <a:off x="257139" y="836712"/>
            <a:ext cx="8703409" cy="282200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1F8D4137-BE4E-839D-0FB4-469C9DD2F283}"/>
              </a:ext>
            </a:extLst>
          </p:cNvPr>
          <p:cNvSpPr txBox="1"/>
          <p:nvPr/>
        </p:nvSpPr>
        <p:spPr>
          <a:xfrm>
            <a:off x="414672" y="1899828"/>
            <a:ext cx="2457274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식품유통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조직</a:t>
            </a:r>
            <a:r>
              <a:rPr sz="900" dirty="0">
                <a:latin typeface="Symbol"/>
                <a:cs typeface="Symbol"/>
              </a:rPr>
              <a:t></a:t>
            </a:r>
            <a:r>
              <a:rPr sz="900" b="1" dirty="0">
                <a:latin typeface="나눔고딕 ExtraBold"/>
                <a:cs typeface="나눔고딕 ExtraBold"/>
              </a:rPr>
              <a:t>시스템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진단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사업전략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BE029553-CB2D-E297-1DE5-A90967EB19ED}"/>
              </a:ext>
            </a:extLst>
          </p:cNvPr>
          <p:cNvGrpSpPr/>
          <p:nvPr/>
        </p:nvGrpSpPr>
        <p:grpSpPr>
          <a:xfrm>
            <a:off x="462120" y="1207805"/>
            <a:ext cx="3919854" cy="460375"/>
            <a:chOff x="466344" y="1217675"/>
            <a:chExt cx="3919854" cy="460375"/>
          </a:xfrm>
        </p:grpSpPr>
        <p:pic>
          <p:nvPicPr>
            <p:cNvPr id="26" name="object 20">
              <a:extLst>
                <a:ext uri="{FF2B5EF4-FFF2-40B4-BE49-F238E27FC236}">
                  <a16:creationId xmlns:a16="http://schemas.microsoft.com/office/drawing/2014/main" id="{FBA124E3-437D-31DC-EEED-DB0EBBB1116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6344" y="1237487"/>
              <a:ext cx="1287780" cy="284988"/>
            </a:xfrm>
            <a:prstGeom prst="rect">
              <a:avLst/>
            </a:prstGeom>
          </p:spPr>
        </p:pic>
        <p:pic>
          <p:nvPicPr>
            <p:cNvPr id="27" name="object 21">
              <a:extLst>
                <a:ext uri="{FF2B5EF4-FFF2-40B4-BE49-F238E27FC236}">
                  <a16:creationId xmlns:a16="http://schemas.microsoft.com/office/drawing/2014/main" id="{91C954F0-E5CC-3AA2-67CA-6EC9E06A221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3744" y="1217675"/>
              <a:ext cx="1862328" cy="460248"/>
            </a:xfrm>
            <a:prstGeom prst="rect">
              <a:avLst/>
            </a:prstGeom>
          </p:spPr>
        </p:pic>
      </p:grpSp>
      <p:sp>
        <p:nvSpPr>
          <p:cNvPr id="28" name="object 22">
            <a:extLst>
              <a:ext uri="{FF2B5EF4-FFF2-40B4-BE49-F238E27FC236}">
                <a16:creationId xmlns:a16="http://schemas.microsoft.com/office/drawing/2014/main" id="{31214828-1414-8009-B5BC-91FD4FEB5E1C}"/>
              </a:ext>
            </a:extLst>
          </p:cNvPr>
          <p:cNvSpPr txBox="1"/>
          <p:nvPr/>
        </p:nvSpPr>
        <p:spPr>
          <a:xfrm>
            <a:off x="337090" y="93933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9" name="object 38">
            <a:extLst>
              <a:ext uri="{FF2B5EF4-FFF2-40B4-BE49-F238E27FC236}">
                <a16:creationId xmlns:a16="http://schemas.microsoft.com/office/drawing/2014/main" id="{FC2FE946-3652-0466-2081-381F40A6A46F}"/>
              </a:ext>
            </a:extLst>
          </p:cNvPr>
          <p:cNvSpPr txBox="1"/>
          <p:nvPr/>
        </p:nvSpPr>
        <p:spPr>
          <a:xfrm>
            <a:off x="2999326" y="2026575"/>
            <a:ext cx="15303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49A3B76-7B2E-0E5C-437B-A6F1F13B6584}"/>
              </a:ext>
            </a:extLst>
          </p:cNvPr>
          <p:cNvSpPr/>
          <p:nvPr/>
        </p:nvSpPr>
        <p:spPr>
          <a:xfrm>
            <a:off x="256698" y="3803646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62667D1D-74A4-B1D4-4F91-FB1FB9656425}"/>
              </a:ext>
            </a:extLst>
          </p:cNvPr>
          <p:cNvSpPr txBox="1"/>
          <p:nvPr/>
        </p:nvSpPr>
        <p:spPr>
          <a:xfrm>
            <a:off x="440466" y="4904228"/>
            <a:ext cx="2028317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상권전략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입점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분석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1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9" name="object 24">
            <a:extLst>
              <a:ext uri="{FF2B5EF4-FFF2-40B4-BE49-F238E27FC236}">
                <a16:creationId xmlns:a16="http://schemas.microsoft.com/office/drawing/2014/main" id="{6D501E02-13D9-66A7-B5A0-D47335008326}"/>
              </a:ext>
            </a:extLst>
          </p:cNvPr>
          <p:cNvGrpSpPr/>
          <p:nvPr/>
        </p:nvGrpSpPr>
        <p:grpSpPr>
          <a:xfrm>
            <a:off x="486060" y="4226555"/>
            <a:ext cx="3921760" cy="460375"/>
            <a:chOff x="4875276" y="1269491"/>
            <a:chExt cx="3921760" cy="460375"/>
          </a:xfrm>
        </p:grpSpPr>
        <p:pic>
          <p:nvPicPr>
            <p:cNvPr id="11" name="object 25">
              <a:extLst>
                <a:ext uri="{FF2B5EF4-FFF2-40B4-BE49-F238E27FC236}">
                  <a16:creationId xmlns:a16="http://schemas.microsoft.com/office/drawing/2014/main" id="{FAC8A913-8646-8FBC-CB16-6312FBB0762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276" y="1289303"/>
              <a:ext cx="1287779" cy="284988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4A47A4F6-D521-D16B-4F53-890728F798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2676" y="1269491"/>
              <a:ext cx="1863852" cy="460248"/>
            </a:xfrm>
            <a:prstGeom prst="rect">
              <a:avLst/>
            </a:prstGeom>
          </p:spPr>
        </p:pic>
      </p:grpSp>
      <p:sp>
        <p:nvSpPr>
          <p:cNvPr id="13" name="object 27">
            <a:extLst>
              <a:ext uri="{FF2B5EF4-FFF2-40B4-BE49-F238E27FC236}">
                <a16:creationId xmlns:a16="http://schemas.microsoft.com/office/drawing/2014/main" id="{E40B102D-D9BB-2C2F-7D6D-6AD331919CE6}"/>
              </a:ext>
            </a:extLst>
          </p:cNvPr>
          <p:cNvSpPr txBox="1"/>
          <p:nvPr/>
        </p:nvSpPr>
        <p:spPr>
          <a:xfrm>
            <a:off x="366934" y="3910834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2016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14" name="object 39">
            <a:extLst>
              <a:ext uri="{FF2B5EF4-FFF2-40B4-BE49-F238E27FC236}">
                <a16:creationId xmlns:a16="http://schemas.microsoft.com/office/drawing/2014/main" id="{9A8036FB-84A2-0339-2E6D-E265E6CAC09F}"/>
              </a:ext>
            </a:extLst>
          </p:cNvPr>
          <p:cNvSpPr txBox="1"/>
          <p:nvPr/>
        </p:nvSpPr>
        <p:spPr>
          <a:xfrm>
            <a:off x="3011709" y="5027926"/>
            <a:ext cx="152107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15" name="object 8">
            <a:extLst>
              <a:ext uri="{FF2B5EF4-FFF2-40B4-BE49-F238E27FC236}">
                <a16:creationId xmlns:a16="http://schemas.microsoft.com/office/drawing/2014/main" id="{BB8C8A83-D3E8-A077-C424-8347472857D3}"/>
              </a:ext>
            </a:extLst>
          </p:cNvPr>
          <p:cNvGrpSpPr/>
          <p:nvPr/>
        </p:nvGrpSpPr>
        <p:grpSpPr>
          <a:xfrm>
            <a:off x="4644582" y="3789040"/>
            <a:ext cx="4305300" cy="1752600"/>
            <a:chOff x="246888" y="2642616"/>
            <a:chExt cx="4305300" cy="1752600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F0D8DD5A-6056-58E9-01AD-8630E65B9E82}"/>
                </a:ext>
              </a:extLst>
            </p:cNvPr>
            <p:cNvSpPr/>
            <p:nvPr/>
          </p:nvSpPr>
          <p:spPr>
            <a:xfrm>
              <a:off x="261366" y="2657094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5"/>
                  </a:moveTo>
                  <a:lnTo>
                    <a:pt x="4276090" y="1723135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5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0">
              <a:extLst>
                <a:ext uri="{FF2B5EF4-FFF2-40B4-BE49-F238E27FC236}">
                  <a16:creationId xmlns:a16="http://schemas.microsoft.com/office/drawing/2014/main" id="{CCA744FB-2AA1-127E-8FD6-13647CDBCC5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308" y="3195828"/>
              <a:ext cx="1135380" cy="432816"/>
            </a:xfrm>
            <a:prstGeom prst="rect">
              <a:avLst/>
            </a:prstGeom>
          </p:spPr>
        </p:pic>
        <p:pic>
          <p:nvPicPr>
            <p:cNvPr id="22" name="object 11">
              <a:extLst>
                <a:ext uri="{FF2B5EF4-FFF2-40B4-BE49-F238E27FC236}">
                  <a16:creationId xmlns:a16="http://schemas.microsoft.com/office/drawing/2014/main" id="{11AA8EBC-87AA-6A7D-FA1E-0A2A8EF9F54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0443" y="3037332"/>
              <a:ext cx="1427987" cy="722376"/>
            </a:xfrm>
            <a:prstGeom prst="rect">
              <a:avLst/>
            </a:prstGeom>
          </p:spPr>
        </p:pic>
      </p:grpSp>
      <p:sp>
        <p:nvSpPr>
          <p:cNvPr id="37" name="object 28">
            <a:extLst>
              <a:ext uri="{FF2B5EF4-FFF2-40B4-BE49-F238E27FC236}">
                <a16:creationId xmlns:a16="http://schemas.microsoft.com/office/drawing/2014/main" id="{34E20B85-C19A-272C-26A1-263B021616FC}"/>
              </a:ext>
            </a:extLst>
          </p:cNvPr>
          <p:cNvSpPr txBox="1"/>
          <p:nvPr/>
        </p:nvSpPr>
        <p:spPr>
          <a:xfrm>
            <a:off x="4848188" y="4853724"/>
            <a:ext cx="2020923" cy="6280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5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사업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및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495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CA773F8D-D830-1602-C18A-4D67A6BD1B02}"/>
              </a:ext>
            </a:extLst>
          </p:cNvPr>
          <p:cNvSpPr txBox="1"/>
          <p:nvPr/>
        </p:nvSpPr>
        <p:spPr>
          <a:xfrm>
            <a:off x="4744861" y="3925227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1">
            <a:extLst>
              <a:ext uri="{FF2B5EF4-FFF2-40B4-BE49-F238E27FC236}">
                <a16:creationId xmlns:a16="http://schemas.microsoft.com/office/drawing/2014/main" id="{143A91C0-C817-4AF6-35BE-0B54499D791F}"/>
              </a:ext>
            </a:extLst>
          </p:cNvPr>
          <p:cNvSpPr txBox="1"/>
          <p:nvPr/>
        </p:nvSpPr>
        <p:spPr>
          <a:xfrm>
            <a:off x="7416229" y="5026826"/>
            <a:ext cx="1544320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39806B5-0F17-FB21-AB83-63CF608F6C61}"/>
              </a:ext>
            </a:extLst>
          </p:cNvPr>
          <p:cNvGrpSpPr/>
          <p:nvPr/>
        </p:nvGrpSpPr>
        <p:grpSpPr>
          <a:xfrm>
            <a:off x="366934" y="2276872"/>
            <a:ext cx="9390511" cy="1218067"/>
            <a:chOff x="414672" y="5084521"/>
            <a:chExt cx="8293383" cy="1057764"/>
          </a:xfrm>
        </p:grpSpPr>
        <p:sp>
          <p:nvSpPr>
            <p:cNvPr id="47" name="모서리가 둥근 직사각형 12">
              <a:extLst>
                <a:ext uri="{FF2B5EF4-FFF2-40B4-BE49-F238E27FC236}">
                  <a16:creationId xmlns:a16="http://schemas.microsoft.com/office/drawing/2014/main" id="{271B22F4-484E-E569-F5A9-64423CA85BF5}"/>
                </a:ext>
              </a:extLst>
            </p:cNvPr>
            <p:cNvSpPr/>
            <p:nvPr/>
          </p:nvSpPr>
          <p:spPr>
            <a:xfrm>
              <a:off x="414672" y="5307680"/>
              <a:ext cx="7567160" cy="834605"/>
            </a:xfrm>
            <a:prstGeom prst="round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58A8D47B-D3D9-A05F-BE45-D9E4124E120A}"/>
                </a:ext>
              </a:extLst>
            </p:cNvPr>
            <p:cNvSpPr/>
            <p:nvPr/>
          </p:nvSpPr>
          <p:spPr>
            <a:xfrm>
              <a:off x="1585121" y="5320893"/>
              <a:ext cx="7122934" cy="782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buAutoNum type="arabicPeriod"/>
              </a:pPr>
              <a:r>
                <a:rPr lang="ko-KR" altLang="en-US" sz="900" dirty="0">
                  <a:ea typeface="가는으뜸체" pitchFamily="18" charset="-127"/>
                </a:rPr>
                <a:t>본 컨설팅 실행 후 </a:t>
              </a:r>
              <a:r>
                <a:rPr lang="ko-KR" altLang="en-US" sz="900" dirty="0" err="1">
                  <a:ea typeface="가는으뜸체" pitchFamily="18" charset="-127"/>
                </a:rPr>
                <a:t>왕도매마트는</a:t>
              </a:r>
              <a:r>
                <a:rPr lang="ko-KR" altLang="en-US" sz="900" dirty="0">
                  <a:ea typeface="가는으뜸체" pitchFamily="18" charset="-127"/>
                </a:rPr>
                <a:t> 조직과 시스템이 안정화되었으며</a:t>
              </a:r>
              <a:r>
                <a:rPr lang="en-US" altLang="ko-KR" sz="900" dirty="0">
                  <a:ea typeface="가는으뜸체" pitchFamily="18" charset="-127"/>
                </a:rPr>
                <a:t>, </a:t>
              </a:r>
              <a:r>
                <a:rPr lang="ko-KR" altLang="en-US" sz="900" dirty="0">
                  <a:ea typeface="가는으뜸체" pitchFamily="18" charset="-127"/>
                </a:rPr>
                <a:t>컨설팅에서  제시한 </a:t>
              </a:r>
              <a:br>
                <a:rPr lang="en-US" altLang="ko-KR" sz="900" dirty="0">
                  <a:ea typeface="가는으뜸체" pitchFamily="18" charset="-127"/>
                </a:rPr>
              </a:br>
              <a:r>
                <a:rPr lang="en-US" altLang="ko-KR" sz="900" dirty="0">
                  <a:ea typeface="가는으뜸체" pitchFamily="18" charset="-127"/>
                </a:rPr>
                <a:t>‘</a:t>
              </a:r>
              <a:r>
                <a:rPr lang="ko-KR" altLang="en-US" sz="900" dirty="0">
                  <a:ea typeface="가는으뜸체" pitchFamily="18" charset="-127"/>
                </a:rPr>
                <a:t>왕도매 </a:t>
              </a:r>
              <a:r>
                <a:rPr lang="ko-KR" altLang="en-US" sz="900" dirty="0" err="1">
                  <a:ea typeface="가는으뜸체" pitchFamily="18" charset="-127"/>
                </a:rPr>
                <a:t>식자재</a:t>
              </a:r>
              <a:r>
                <a:rPr lang="ko-KR" altLang="en-US" sz="900" dirty="0">
                  <a:ea typeface="가는으뜸체" pitchFamily="18" charset="-127"/>
                </a:rPr>
                <a:t> </a:t>
              </a:r>
              <a:r>
                <a:rPr lang="en-US" altLang="ko-KR" sz="900" dirty="0">
                  <a:ea typeface="가는으뜸체" pitchFamily="18" charset="-127"/>
                </a:rPr>
                <a:t>Zone </a:t>
              </a:r>
              <a:r>
                <a:rPr lang="ko-KR" altLang="en-US" sz="900" dirty="0">
                  <a:ea typeface="가는으뜸체" pitchFamily="18" charset="-127"/>
                </a:rPr>
                <a:t>전략</a:t>
              </a:r>
              <a:r>
                <a:rPr lang="en-US" altLang="ko-KR" sz="900" dirty="0">
                  <a:ea typeface="가는으뜸체" pitchFamily="18" charset="-127"/>
                </a:rPr>
                <a:t>’</a:t>
              </a:r>
              <a:r>
                <a:rPr lang="ko-KR" altLang="en-US" sz="900" dirty="0">
                  <a:ea typeface="가는으뜸체" pitchFamily="18" charset="-127"/>
                </a:rPr>
                <a:t>은 전 매장에서 지금도 실행 중</a:t>
              </a:r>
              <a:r>
                <a:rPr lang="en-US" altLang="ko-KR" sz="900" dirty="0">
                  <a:ea typeface="가는으뜸체" pitchFamily="18" charset="-127"/>
                </a:rPr>
                <a:t>.</a:t>
              </a:r>
              <a:r>
                <a:rPr lang="ko-KR" altLang="en-US" sz="900" dirty="0">
                  <a:ea typeface="가는으뜸체" pitchFamily="18" charset="-127"/>
                </a:rPr>
                <a:t> 코스닥 </a:t>
              </a:r>
              <a:endParaRPr lang="en-US" altLang="ko-KR" sz="900" dirty="0">
                <a:ea typeface="가는으뜸체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00" dirty="0">
                  <a:ea typeface="가는으뜸체" pitchFamily="18" charset="-127"/>
                </a:rPr>
                <a:t>2.   </a:t>
              </a:r>
              <a:r>
                <a:rPr lang="ko-KR" altLang="en-US" sz="900" dirty="0">
                  <a:ea typeface="가는으뜸체" pitchFamily="18" charset="-127"/>
                </a:rPr>
                <a:t>컨설팅성공  </a:t>
              </a:r>
              <a:r>
                <a:rPr lang="en-US" altLang="ko-KR" sz="900" dirty="0">
                  <a:ea typeface="가는으뜸체" pitchFamily="18" charset="-127"/>
                </a:rPr>
                <a:t>1</a:t>
              </a:r>
              <a:r>
                <a:rPr lang="ko-KR" altLang="en-US" sz="900" dirty="0">
                  <a:ea typeface="가는으뜸체" pitchFamily="18" charset="-127"/>
                </a:rPr>
                <a:t>년 후</a:t>
              </a:r>
              <a:r>
                <a:rPr lang="en-US" altLang="ko-KR" sz="900" dirty="0">
                  <a:ea typeface="가는으뜸체" pitchFamily="18" charset="-127"/>
                </a:rPr>
                <a:t>, </a:t>
              </a:r>
              <a:r>
                <a:rPr lang="ko-KR" altLang="en-US" sz="900" dirty="0">
                  <a:ea typeface="가는으뜸체" pitchFamily="18" charset="-127"/>
                </a:rPr>
                <a:t> </a:t>
              </a:r>
              <a:r>
                <a:rPr lang="en-US" altLang="ko-KR" sz="900" dirty="0">
                  <a:ea typeface="가는으뜸체" pitchFamily="18" charset="-127"/>
                </a:rPr>
                <a:t> VIP </a:t>
              </a:r>
              <a:r>
                <a:rPr lang="ko-KR" altLang="en-US" sz="900" dirty="0">
                  <a:ea typeface="가는으뜸체" pitchFamily="18" charset="-127"/>
                </a:rPr>
                <a:t>사모펀드에 성공적으로 매각되어 상장을 준비 중</a:t>
              </a:r>
              <a:endParaRPr lang="en-US" altLang="ko-KR" sz="900" dirty="0">
                <a:ea typeface="가는으뜸체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900" dirty="0">
                  <a:ea typeface="가는으뜸체" pitchFamily="18" charset="-127"/>
                </a:rPr>
                <a:t> </a:t>
              </a:r>
              <a:r>
                <a:rPr lang="ko-KR" altLang="en-US" sz="900" dirty="0">
                  <a:ea typeface="가는으뜸체" pitchFamily="18" charset="-127"/>
                </a:rPr>
                <a:t>→ 왕도매 식자재 마트 컨설팅은 우수하게 실행되어 곧 바로  </a:t>
              </a:r>
              <a:r>
                <a:rPr lang="ko-KR" altLang="en-US" sz="900" dirty="0" err="1">
                  <a:ea typeface="가는으뜸체" pitchFamily="18" charset="-127"/>
                </a:rPr>
                <a:t>신월점</a:t>
              </a:r>
              <a:r>
                <a:rPr lang="ko-KR" altLang="en-US" sz="900" dirty="0">
                  <a:ea typeface="가는으뜸체" pitchFamily="18" charset="-127"/>
                </a:rPr>
                <a:t> </a:t>
              </a:r>
              <a:r>
                <a:rPr lang="en-US" altLang="ko-KR" sz="900" dirty="0">
                  <a:ea typeface="가는으뜸체" pitchFamily="18" charset="-127"/>
                </a:rPr>
                <a:t>(2000</a:t>
              </a:r>
              <a:r>
                <a:rPr lang="ko-KR" altLang="en-US" sz="900" dirty="0">
                  <a:ea typeface="가는으뜸체" pitchFamily="18" charset="-127"/>
                </a:rPr>
                <a:t>평</a:t>
              </a:r>
              <a:r>
                <a:rPr lang="en-US" altLang="ko-KR" sz="900" dirty="0">
                  <a:ea typeface="가는으뜸체" pitchFamily="18" charset="-127"/>
                </a:rPr>
                <a:t>) </a:t>
              </a:r>
              <a:r>
                <a:rPr lang="ko-KR" altLang="en-US" sz="900" dirty="0">
                  <a:ea typeface="가는으뜸체" pitchFamily="18" charset="-127"/>
                </a:rPr>
                <a:t>상권분석 및 </a:t>
              </a:r>
              <a:r>
                <a:rPr lang="ko-KR" altLang="en-US" sz="900" dirty="0" err="1">
                  <a:ea typeface="가는으뜸체" pitchFamily="18" charset="-127"/>
                </a:rPr>
                <a:t>입점</a:t>
              </a:r>
              <a:r>
                <a:rPr lang="ko-KR" altLang="en-US" sz="900" dirty="0">
                  <a:ea typeface="가는으뜸체" pitchFamily="18" charset="-127"/>
                </a:rPr>
                <a:t> 타당성 분석 컨설팅을 추가로 수행한 성공사례</a:t>
              </a:r>
              <a:endParaRPr lang="en-US" altLang="ko-KR" sz="900" dirty="0">
                <a:ea typeface="가는으뜸체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88A8E3CC-678B-B4E8-918B-AEE465DD42B8}"/>
                </a:ext>
              </a:extLst>
            </p:cNvPr>
            <p:cNvSpPr/>
            <p:nvPr/>
          </p:nvSpPr>
          <p:spPr>
            <a:xfrm>
              <a:off x="1766273" y="5084521"/>
              <a:ext cx="184731" cy="2363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ko-KR" altLang="en-US" sz="1600" dirty="0"/>
            </a:p>
          </p:txBody>
        </p:sp>
      </p:grpSp>
      <p:sp>
        <p:nvSpPr>
          <p:cNvPr id="52" name="object 2">
            <a:extLst>
              <a:ext uri="{FF2B5EF4-FFF2-40B4-BE49-F238E27FC236}">
                <a16:creationId xmlns:a16="http://schemas.microsoft.com/office/drawing/2014/main" id="{EB0108F7-E226-94B6-1F7F-A87FD9025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1781F92D-EBF8-1C70-2BFA-428C6FCEEC4D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559EC6C9-00A6-BA4D-85C6-DFC09E98BF1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80CEFB1C-B4C6-44BC-847B-4CFE7354EF8A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F6022FB-C880-4F08-99D8-3DC0E95F3BFE}"/>
              </a:ext>
            </a:extLst>
          </p:cNvPr>
          <p:cNvSpPr txBox="1"/>
          <p:nvPr/>
        </p:nvSpPr>
        <p:spPr>
          <a:xfrm>
            <a:off x="818359" y="905197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D78F9E-5837-496E-AC3C-DD2388C73B3F}"/>
              </a:ext>
            </a:extLst>
          </p:cNvPr>
          <p:cNvSpPr txBox="1"/>
          <p:nvPr/>
        </p:nvSpPr>
        <p:spPr>
          <a:xfrm>
            <a:off x="818358" y="3876698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F3A7EDA-482B-9CA5-2888-8AF7B422A762}"/>
              </a:ext>
            </a:extLst>
          </p:cNvPr>
          <p:cNvGrpSpPr/>
          <p:nvPr/>
        </p:nvGrpSpPr>
        <p:grpSpPr>
          <a:xfrm>
            <a:off x="570915" y="2883281"/>
            <a:ext cx="1133634" cy="179062"/>
            <a:chOff x="462120" y="2883281"/>
            <a:chExt cx="1133634" cy="179062"/>
          </a:xfrm>
        </p:grpSpPr>
        <p:pic>
          <p:nvPicPr>
            <p:cNvPr id="36" name="object 11">
              <a:extLst>
                <a:ext uri="{FF2B5EF4-FFF2-40B4-BE49-F238E27FC236}">
                  <a16:creationId xmlns:a16="http://schemas.microsoft.com/office/drawing/2014/main" id="{88C7D762-DDE0-4F66-A263-9FAA6DEA957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F034C34F-D0EB-2787-0667-A4E5A23318A2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973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51520" y="84151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648393" y="836712"/>
            <a:ext cx="4316095" cy="1752600"/>
            <a:chOff x="246888" y="4454652"/>
            <a:chExt cx="4316095" cy="1752600"/>
          </a:xfrm>
        </p:grpSpPr>
        <p:sp>
          <p:nvSpPr>
            <p:cNvPr id="14" name="object 14"/>
            <p:cNvSpPr/>
            <p:nvPr/>
          </p:nvSpPr>
          <p:spPr>
            <a:xfrm>
              <a:off x="261366" y="4469130"/>
              <a:ext cx="4276090" cy="1723389"/>
            </a:xfrm>
            <a:custGeom>
              <a:avLst/>
              <a:gdLst/>
              <a:ahLst/>
              <a:cxnLst/>
              <a:rect l="l" t="t" r="r" b="b"/>
              <a:pathLst>
                <a:path w="4276090" h="1723389">
                  <a:moveTo>
                    <a:pt x="0" y="1723136"/>
                  </a:moveTo>
                  <a:lnTo>
                    <a:pt x="4276090" y="1723136"/>
                  </a:lnTo>
                  <a:lnTo>
                    <a:pt x="4276090" y="0"/>
                  </a:lnTo>
                  <a:lnTo>
                    <a:pt x="0" y="0"/>
                  </a:lnTo>
                  <a:lnTo>
                    <a:pt x="0" y="1723136"/>
                  </a:lnTo>
                  <a:close/>
                </a:path>
              </a:pathLst>
            </a:custGeom>
            <a:ln w="28955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" y="5012436"/>
              <a:ext cx="1293876" cy="2423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3388" y="4846320"/>
              <a:ext cx="1839467" cy="664464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51520" y="2713723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7720" y="920762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89441" y="1142504"/>
            <a:ext cx="4048125" cy="550545"/>
            <a:chOff x="4783835" y="2958083"/>
            <a:chExt cx="4048125" cy="55054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659" y="2958083"/>
              <a:ext cx="1645920" cy="457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3835" y="3238499"/>
              <a:ext cx="1330452" cy="2697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68816" y="1885709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8816" y="2027441"/>
            <a:ext cx="214719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6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505"/>
              </a:spcBef>
              <a:buFont typeface=""/>
              <a:buChar char="-"/>
              <a:tabLst>
                <a:tab pos="863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4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8067" y="1851492"/>
            <a:ext cx="2329790" cy="62801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진단컨설팅</a:t>
            </a:r>
            <a:endParaRPr sz="90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6945" y="943518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06531" y="2067954"/>
            <a:ext cx="148170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00145" y="1932137"/>
            <a:ext cx="156421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8816" y="3790531"/>
            <a:ext cx="1994789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풀잎채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신규사업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타당성분석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36483" y="278839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2017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92561" y="3912146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4117" y="2926322"/>
            <a:ext cx="3813175" cy="844550"/>
            <a:chOff x="4858511" y="4681728"/>
            <a:chExt cx="3813175" cy="844550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1" y="4951476"/>
              <a:ext cx="731520" cy="4130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15555" y="4681728"/>
              <a:ext cx="1556003" cy="844296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37</a:t>
            </a:fld>
            <a:endParaRPr dirty="0"/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CEC93EDF-B663-4FE7-6F77-D28BC94A7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DFDF26C6-2CC6-5356-3204-76C560E6F522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9FAB3F99-F5A5-E923-0202-71D725BCB8EB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5FE50D72-BA04-873F-108B-112879C44393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38</a:t>
            </a:fld>
            <a:endParaRPr dirty="0"/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73557CAA-BC8D-D653-E941-7F4ACB85CB86}"/>
              </a:ext>
            </a:extLst>
          </p:cNvPr>
          <p:cNvSpPr/>
          <p:nvPr/>
        </p:nvSpPr>
        <p:spPr>
          <a:xfrm>
            <a:off x="251458" y="836713"/>
            <a:ext cx="6982678" cy="293500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D9F398D6-D7AA-9765-63B5-DF4C228A0778}"/>
              </a:ext>
            </a:extLst>
          </p:cNvPr>
          <p:cNvSpPr txBox="1"/>
          <p:nvPr/>
        </p:nvSpPr>
        <p:spPr>
          <a:xfrm>
            <a:off x="357479" y="906435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pic>
        <p:nvPicPr>
          <p:cNvPr id="52" name="object 14">
            <a:extLst>
              <a:ext uri="{FF2B5EF4-FFF2-40B4-BE49-F238E27FC236}">
                <a16:creationId xmlns:a16="http://schemas.microsoft.com/office/drawing/2014/main" id="{B1C13F7B-9829-25CB-0C21-943677B8F1A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0208" y="1140360"/>
            <a:ext cx="1959864" cy="344424"/>
          </a:xfrm>
          <a:prstGeom prst="rect">
            <a:avLst/>
          </a:prstGeom>
        </p:spPr>
      </p:pic>
      <p:sp>
        <p:nvSpPr>
          <p:cNvPr id="53" name="object 15">
            <a:extLst>
              <a:ext uri="{FF2B5EF4-FFF2-40B4-BE49-F238E27FC236}">
                <a16:creationId xmlns:a16="http://schemas.microsoft.com/office/drawing/2014/main" id="{A752D1D6-CB69-A8D0-40AA-CDB590570170}"/>
              </a:ext>
            </a:extLst>
          </p:cNvPr>
          <p:cNvSpPr txBox="1"/>
          <p:nvPr/>
        </p:nvSpPr>
        <p:spPr>
          <a:xfrm>
            <a:off x="511098" y="1452027"/>
            <a:ext cx="2295348" cy="939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나눔고딕 ExtraBold"/>
                <a:cs typeface="나눔고딕 ExtraBold"/>
              </a:rPr>
              <a:t>㈜체리쉬</a:t>
            </a:r>
            <a:endParaRPr sz="14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시스템분석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&amp;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조직진단컨설팅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4" name="object 16">
            <a:extLst>
              <a:ext uri="{FF2B5EF4-FFF2-40B4-BE49-F238E27FC236}">
                <a16:creationId xmlns:a16="http://schemas.microsoft.com/office/drawing/2014/main" id="{F2C01D7A-61CF-D514-3B75-7A87431C1F0C}"/>
              </a:ext>
            </a:extLst>
          </p:cNvPr>
          <p:cNvSpPr txBox="1"/>
          <p:nvPr/>
        </p:nvSpPr>
        <p:spPr>
          <a:xfrm>
            <a:off x="3923928" y="1988840"/>
            <a:ext cx="147955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55" name="모서리가 둥근 직사각형 12">
            <a:extLst>
              <a:ext uri="{FF2B5EF4-FFF2-40B4-BE49-F238E27FC236}">
                <a16:creationId xmlns:a16="http://schemas.microsoft.com/office/drawing/2014/main" id="{6715DAF0-CC69-3EF1-651D-AC95CE9BB589}"/>
              </a:ext>
            </a:extLst>
          </p:cNvPr>
          <p:cNvSpPr/>
          <p:nvPr/>
        </p:nvSpPr>
        <p:spPr>
          <a:xfrm>
            <a:off x="357478" y="2612901"/>
            <a:ext cx="6734801" cy="99347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CC397D2B-F985-8F99-51AE-48D03EA9BE6F}"/>
              </a:ext>
            </a:extLst>
          </p:cNvPr>
          <p:cNvSpPr/>
          <p:nvPr/>
        </p:nvSpPr>
        <p:spPr>
          <a:xfrm>
            <a:off x="1867211" y="2676037"/>
            <a:ext cx="5040560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국내 가구 업계에서 유일한 중고가 고급 브랜드인 </a:t>
            </a:r>
            <a:r>
              <a:rPr lang="ko-KR" altLang="en-US" sz="900" dirty="0" err="1"/>
              <a:t>체리쉬브랜드</a:t>
            </a:r>
            <a:r>
              <a:rPr lang="ko-KR" altLang="en-US" sz="900" dirty="0"/>
              <a:t> 컨설팅 실시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본  컨설팅 실시 </a:t>
            </a:r>
            <a:r>
              <a:rPr lang="en-US" altLang="ko-KR" sz="900" dirty="0"/>
              <a:t>3</a:t>
            </a:r>
            <a:r>
              <a:rPr lang="ko-KR" altLang="en-US" sz="900" dirty="0"/>
              <a:t>년 경과 후 검증한 결과</a:t>
            </a:r>
            <a:r>
              <a:rPr lang="en-US" altLang="ko-KR" sz="900" dirty="0"/>
              <a:t>,</a:t>
            </a:r>
            <a:r>
              <a:rPr lang="ko-KR" altLang="en-US" sz="900" dirty="0"/>
              <a:t>  </a:t>
            </a:r>
            <a:r>
              <a:rPr lang="ko-KR" altLang="en-US" sz="900" dirty="0" err="1"/>
              <a:t>유재은</a:t>
            </a:r>
            <a:r>
              <a:rPr lang="ko-KR" altLang="en-US" sz="900" dirty="0"/>
              <a:t> 연구소가 제시한 </a:t>
            </a:r>
            <a:r>
              <a:rPr lang="ko-KR" altLang="en-US" sz="900" dirty="0" err="1"/>
              <a:t>체리쉬</a:t>
            </a:r>
            <a:r>
              <a:rPr lang="ko-KR" altLang="en-US" sz="900" dirty="0"/>
              <a:t> 브랜드의 </a:t>
            </a:r>
            <a:br>
              <a:rPr lang="en-US" altLang="ko-KR" sz="900" dirty="0"/>
            </a:br>
            <a:r>
              <a:rPr lang="ko-KR" altLang="en-US" sz="900" dirty="0"/>
              <a:t>사업전략 </a:t>
            </a:r>
            <a:r>
              <a:rPr lang="en-US" altLang="ko-KR" sz="900" dirty="0"/>
              <a:t>19</a:t>
            </a:r>
            <a:r>
              <a:rPr lang="ko-KR" altLang="en-US" sz="900" dirty="0"/>
              <a:t>개 항목이  </a:t>
            </a:r>
            <a:r>
              <a:rPr lang="en-US" altLang="ko-KR" sz="900" dirty="0"/>
              <a:t>99%</a:t>
            </a:r>
            <a:r>
              <a:rPr lang="ko-KR" altLang="en-US" sz="900" dirty="0"/>
              <a:t> 맞아 사업 방향 예측 능력  대해  매우 높게 평가된  컨설팅 사례 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   </a:t>
            </a:r>
            <a:r>
              <a:rPr lang="ko-KR" altLang="en-US" sz="900" dirty="0"/>
              <a:t>→    이후   </a:t>
            </a:r>
            <a:r>
              <a:rPr lang="ko-KR" altLang="en-US" sz="900" dirty="0" err="1"/>
              <a:t>유재은</a:t>
            </a:r>
            <a:r>
              <a:rPr lang="ko-KR" altLang="en-US" sz="900" dirty="0"/>
              <a:t> 대표에게</a:t>
            </a:r>
            <a:r>
              <a:rPr lang="en-US" altLang="ko-KR" sz="900" dirty="0"/>
              <a:t>  </a:t>
            </a:r>
            <a:r>
              <a:rPr lang="ko-KR" altLang="en-US" sz="900" dirty="0" err="1"/>
              <a:t>체리쉬브랜드</a:t>
            </a:r>
            <a:r>
              <a:rPr lang="ko-KR" altLang="en-US" sz="900" dirty="0"/>
              <a:t> 회사의 </a:t>
            </a:r>
            <a:r>
              <a:rPr lang="en-US" altLang="ko-KR" sz="900" dirty="0"/>
              <a:t>CEO</a:t>
            </a:r>
            <a:r>
              <a:rPr lang="ko-KR" altLang="en-US" sz="900" dirty="0"/>
              <a:t>를 맡아 줄 것을 정식 제안 받은 성공사례</a:t>
            </a:r>
            <a:r>
              <a:rPr lang="en-US" altLang="ko-KR" sz="900" dirty="0"/>
              <a:t>.</a:t>
            </a:r>
            <a:endParaRPr lang="ko-KR" altLang="en-US" sz="900" dirty="0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547898B5-4C27-0C3E-9315-53722B681335}"/>
              </a:ext>
            </a:extLst>
          </p:cNvPr>
          <p:cNvSpPr/>
          <p:nvPr/>
        </p:nvSpPr>
        <p:spPr>
          <a:xfrm>
            <a:off x="251459" y="3917170"/>
            <a:ext cx="4276090" cy="183641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3">
            <a:extLst>
              <a:ext uri="{FF2B5EF4-FFF2-40B4-BE49-F238E27FC236}">
                <a16:creationId xmlns:a16="http://schemas.microsoft.com/office/drawing/2014/main" id="{C0411046-3835-5A0F-B6EF-E3A823C931BA}"/>
              </a:ext>
            </a:extLst>
          </p:cNvPr>
          <p:cNvSpPr txBox="1"/>
          <p:nvPr/>
        </p:nvSpPr>
        <p:spPr>
          <a:xfrm>
            <a:off x="468816" y="4985097"/>
            <a:ext cx="1994789" cy="6822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앤틱프라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고급철제단조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)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프랜차이즈 시스템 분석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 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 err="1">
                <a:latin typeface="나눔고딕 ExtraBold"/>
                <a:cs typeface="나눔고딕 ExtraBold"/>
              </a:rPr>
              <a:t>컨설</a:t>
            </a:r>
            <a:r>
              <a:rPr sz="900" b="1" dirty="0" err="1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2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1" name="object 44">
            <a:extLst>
              <a:ext uri="{FF2B5EF4-FFF2-40B4-BE49-F238E27FC236}">
                <a16:creationId xmlns:a16="http://schemas.microsoft.com/office/drawing/2014/main" id="{6E522EDD-FCF1-182F-5872-0E348FD06F73}"/>
              </a:ext>
            </a:extLst>
          </p:cNvPr>
          <p:cNvSpPr txBox="1"/>
          <p:nvPr/>
        </p:nvSpPr>
        <p:spPr>
          <a:xfrm>
            <a:off x="336483" y="3982965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</a:t>
            </a:r>
            <a:r>
              <a:rPr lang="en-US" sz="900" b="1" spc="-20" dirty="0">
                <a:latin typeface="나눔고딕 ExtraBold"/>
                <a:cs typeface="나눔고딕 ExtraBold"/>
              </a:rPr>
              <a:t>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8" name="object 45">
            <a:extLst>
              <a:ext uri="{FF2B5EF4-FFF2-40B4-BE49-F238E27FC236}">
                <a16:creationId xmlns:a16="http://schemas.microsoft.com/office/drawing/2014/main" id="{546748C6-88CD-5C30-6011-B151B17F0313}"/>
              </a:ext>
            </a:extLst>
          </p:cNvPr>
          <p:cNvSpPr txBox="1"/>
          <p:nvPr/>
        </p:nvSpPr>
        <p:spPr>
          <a:xfrm>
            <a:off x="2992561" y="5106712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A844FAF-B896-CFBC-9C02-67DF05CF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62" y="4001781"/>
            <a:ext cx="1796830" cy="1129436"/>
          </a:xfrm>
          <a:prstGeom prst="rect">
            <a:avLst/>
          </a:prstGeom>
        </p:spPr>
      </p:pic>
      <p:sp>
        <p:nvSpPr>
          <p:cNvPr id="21" name="object 9">
            <a:extLst>
              <a:ext uri="{FF2B5EF4-FFF2-40B4-BE49-F238E27FC236}">
                <a16:creationId xmlns:a16="http://schemas.microsoft.com/office/drawing/2014/main" id="{E3FBC97D-A39B-0025-DEC0-E40480E8DC71}"/>
              </a:ext>
            </a:extLst>
          </p:cNvPr>
          <p:cNvSpPr txBox="1"/>
          <p:nvPr/>
        </p:nvSpPr>
        <p:spPr>
          <a:xfrm>
            <a:off x="4771848" y="3985428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나눔고딕 ExtraBold"/>
                <a:cs typeface="나눔고딕 ExtraBold"/>
              </a:rPr>
              <a:t>201</a:t>
            </a:r>
            <a:r>
              <a:rPr sz="900" b="1" spc="-20" dirty="0">
                <a:latin typeface="나눔고딕 ExtraBold"/>
                <a:cs typeface="나눔고딕 ExtraBold"/>
              </a:rPr>
              <a:t>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BAAF3F7F-5EEA-3ADB-63AF-C2ADDDC4CF3A}"/>
              </a:ext>
            </a:extLst>
          </p:cNvPr>
          <p:cNvSpPr txBox="1"/>
          <p:nvPr/>
        </p:nvSpPr>
        <p:spPr>
          <a:xfrm>
            <a:off x="7369057" y="5086578"/>
            <a:ext cx="1533905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EAC163E-E623-D4BD-087F-DF0E02A90EC1}"/>
              </a:ext>
            </a:extLst>
          </p:cNvPr>
          <p:cNvSpPr txBox="1"/>
          <p:nvPr/>
        </p:nvSpPr>
        <p:spPr>
          <a:xfrm>
            <a:off x="4883924" y="5014722"/>
            <a:ext cx="2350212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미르마로푸드시스템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사업확장전략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9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24" name="object 24">
            <a:extLst>
              <a:ext uri="{FF2B5EF4-FFF2-40B4-BE49-F238E27FC236}">
                <a16:creationId xmlns:a16="http://schemas.microsoft.com/office/drawing/2014/main" id="{5B4DF516-CF39-BDE3-9189-8A8A473B701B}"/>
              </a:ext>
            </a:extLst>
          </p:cNvPr>
          <p:cNvGrpSpPr/>
          <p:nvPr/>
        </p:nvGrpSpPr>
        <p:grpSpPr>
          <a:xfrm>
            <a:off x="4769366" y="4144145"/>
            <a:ext cx="3797935" cy="896619"/>
            <a:chOff x="403859" y="2895600"/>
            <a:chExt cx="3797935" cy="896619"/>
          </a:xfrm>
        </p:grpSpPr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2B7E64A4-BF88-0C42-7605-EC59E4AF53A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859" y="3121152"/>
              <a:ext cx="1975104" cy="405384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9D934362-1959-E075-EBB8-B3FAAEDBB2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0276" y="2895600"/>
              <a:ext cx="1231391" cy="896112"/>
            </a:xfrm>
            <a:prstGeom prst="rect">
              <a:avLst/>
            </a:prstGeom>
          </p:spPr>
        </p:pic>
      </p:grpSp>
      <p:sp>
        <p:nvSpPr>
          <p:cNvPr id="27" name="object 17">
            <a:extLst>
              <a:ext uri="{FF2B5EF4-FFF2-40B4-BE49-F238E27FC236}">
                <a16:creationId xmlns:a16="http://schemas.microsoft.com/office/drawing/2014/main" id="{904DE5D6-F95F-4C89-4C1B-DC0E0CCA2962}"/>
              </a:ext>
            </a:extLst>
          </p:cNvPr>
          <p:cNvSpPr/>
          <p:nvPr/>
        </p:nvSpPr>
        <p:spPr>
          <a:xfrm>
            <a:off x="4686299" y="3915120"/>
            <a:ext cx="4276090" cy="1836410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1FE18845-DB95-A637-D666-C564B8712F29}"/>
              </a:ext>
            </a:extLst>
          </p:cNvPr>
          <p:cNvSpPr txBox="1">
            <a:spLocks/>
          </p:cNvSpPr>
          <p:nvPr/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090950"/>
                </a:solidFill>
                <a:latin typeface="나눔고딕 ExtraBold"/>
                <a:ea typeface="+mj-ea"/>
                <a:cs typeface="나눔고딕 ExtraBold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컨설팅</a:t>
            </a:r>
            <a:r>
              <a:rPr lang="ko-KR" altLang="en-US" kern="0" spc="-14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ker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  <a:endParaRPr lang="ko-KR" altLang="en-US" kern="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9" name="object 3">
            <a:extLst>
              <a:ext uri="{FF2B5EF4-FFF2-40B4-BE49-F238E27FC236}">
                <a16:creationId xmlns:a16="http://schemas.microsoft.com/office/drawing/2014/main" id="{41EE4F40-C026-17BD-931F-516D3FD7B310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490D5F43-6C97-35F9-5658-405360543117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26EDFD2D-8E20-6579-63A9-14A87C853D9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CAA3B1A-A147-071E-7C57-D1B4993A288D}"/>
              </a:ext>
            </a:extLst>
          </p:cNvPr>
          <p:cNvGrpSpPr/>
          <p:nvPr/>
        </p:nvGrpSpPr>
        <p:grpSpPr>
          <a:xfrm>
            <a:off x="627557" y="2986221"/>
            <a:ext cx="1133634" cy="179062"/>
            <a:chOff x="462120" y="2883281"/>
            <a:chExt cx="1133634" cy="179062"/>
          </a:xfrm>
        </p:grpSpPr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id="{8E869A74-B19C-DAE8-2797-87D8D560614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1CE7A27-8F13-D660-B607-3EE35C2F77C2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5102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3706" y="836712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71275" y="915579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2018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9319" y="2023747"/>
            <a:ext cx="1530477" cy="427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C</a:t>
            </a:r>
            <a:r>
              <a:rPr sz="900" b="1" spc="-5" dirty="0">
                <a:latin typeface="나눔고딕 ExtraBold"/>
                <a:cs typeface="나눔고딕 ExtraBold"/>
              </a:rPr>
              <a:t>E</a:t>
            </a:r>
            <a:r>
              <a:rPr sz="900" b="1" dirty="0">
                <a:latin typeface="나눔고딕 ExtraBold"/>
                <a:cs typeface="나눔고딕 ExtraBold"/>
              </a:rPr>
              <a:t>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1857" y="1836710"/>
            <a:ext cx="1877441" cy="627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50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신규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물류사업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타당성분석</a:t>
            </a:r>
            <a:r>
              <a:rPr sz="900" b="1" spc="-6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114300" indent="-70485">
              <a:lnSpc>
                <a:spcPct val="100000"/>
              </a:lnSpc>
              <a:spcBef>
                <a:spcPts val="495"/>
              </a:spcBef>
              <a:buChar char="-"/>
              <a:tabLst>
                <a:tab pos="11493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9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3개월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739" y="1043214"/>
            <a:ext cx="1394459" cy="856488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39</a:t>
            </a:fld>
            <a:endParaRPr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47D157E8-DBE3-0751-A5C8-F08FB141A29D}"/>
              </a:ext>
            </a:extLst>
          </p:cNvPr>
          <p:cNvSpPr/>
          <p:nvPr/>
        </p:nvSpPr>
        <p:spPr>
          <a:xfrm>
            <a:off x="263706" y="2708920"/>
            <a:ext cx="4276090" cy="3604144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CD6E8336-7FCC-80D8-74C5-A4FC4FEFC3E8}"/>
              </a:ext>
            </a:extLst>
          </p:cNvPr>
          <p:cNvSpPr txBox="1"/>
          <p:nvPr/>
        </p:nvSpPr>
        <p:spPr>
          <a:xfrm>
            <a:off x="365459" y="2812193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915AB447-5947-D414-AEDE-B72BB11F96E2}"/>
              </a:ext>
            </a:extLst>
          </p:cNvPr>
          <p:cNvSpPr txBox="1"/>
          <p:nvPr/>
        </p:nvSpPr>
        <p:spPr>
          <a:xfrm>
            <a:off x="395536" y="4166741"/>
            <a:ext cx="2161032" cy="54373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오늘와인한잔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사업확장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전략컨설팅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월</a:t>
            </a:r>
            <a:endParaRPr lang="en-US" sz="900" b="1" spc="5" dirty="0">
              <a:latin typeface="나눔고딕 ExtraBold"/>
              <a:cs typeface="나눔고딕 ExtraBold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80669CF0-1457-F875-01D1-37B589D3EBC6}"/>
              </a:ext>
            </a:extLst>
          </p:cNvPr>
          <p:cNvSpPr txBox="1"/>
          <p:nvPr/>
        </p:nvSpPr>
        <p:spPr>
          <a:xfrm>
            <a:off x="2930018" y="4149080"/>
            <a:ext cx="1569974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19" name="object 16">
            <a:extLst>
              <a:ext uri="{FF2B5EF4-FFF2-40B4-BE49-F238E27FC236}">
                <a16:creationId xmlns:a16="http://schemas.microsoft.com/office/drawing/2014/main" id="{2E065528-D503-7856-93DF-259D8C8B13A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5085" y="3108970"/>
            <a:ext cx="2161032" cy="545591"/>
          </a:xfrm>
          <a:prstGeom prst="rect">
            <a:avLst/>
          </a:prstGeom>
        </p:spPr>
      </p:pic>
      <p:sp>
        <p:nvSpPr>
          <p:cNvPr id="20" name="object 8">
            <a:extLst>
              <a:ext uri="{FF2B5EF4-FFF2-40B4-BE49-F238E27FC236}">
                <a16:creationId xmlns:a16="http://schemas.microsoft.com/office/drawing/2014/main" id="{3D6F8322-F6D8-CB04-57C3-37B2BB4BA390}"/>
              </a:ext>
            </a:extLst>
          </p:cNvPr>
          <p:cNvSpPr txBox="1"/>
          <p:nvPr/>
        </p:nvSpPr>
        <p:spPr>
          <a:xfrm>
            <a:off x="4755896" y="944366"/>
            <a:ext cx="4013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2020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67DF1264-3B45-C04E-C860-A1C5BAED0C40}"/>
              </a:ext>
            </a:extLst>
          </p:cNvPr>
          <p:cNvSpPr txBox="1"/>
          <p:nvPr/>
        </p:nvSpPr>
        <p:spPr>
          <a:xfrm>
            <a:off x="4786972" y="1871598"/>
            <a:ext cx="2521332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3820" indent="-71755">
              <a:lnSpc>
                <a:spcPct val="100000"/>
              </a:lnSpc>
              <a:spcBef>
                <a:spcPts val="300"/>
              </a:spcBef>
              <a:buChar char="-"/>
              <a:tabLst>
                <a:tab pos="84455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엔타스외식그룹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경복궁/삿뽀로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HMR사업컨설팅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1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030BC0C3-B4AE-0D65-E74E-3F1DC3C7E4CC}"/>
              </a:ext>
            </a:extLst>
          </p:cNvPr>
          <p:cNvSpPr txBox="1"/>
          <p:nvPr/>
        </p:nvSpPr>
        <p:spPr>
          <a:xfrm>
            <a:off x="7397877" y="1916832"/>
            <a:ext cx="1484758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grpSp>
        <p:nvGrpSpPr>
          <p:cNvPr id="33" name="object 19">
            <a:extLst>
              <a:ext uri="{FF2B5EF4-FFF2-40B4-BE49-F238E27FC236}">
                <a16:creationId xmlns:a16="http://schemas.microsoft.com/office/drawing/2014/main" id="{9FD0FF5C-4CB5-E959-AE34-13F9061CE8A7}"/>
              </a:ext>
            </a:extLst>
          </p:cNvPr>
          <p:cNvGrpSpPr/>
          <p:nvPr/>
        </p:nvGrpSpPr>
        <p:grpSpPr>
          <a:xfrm>
            <a:off x="4890515" y="1124744"/>
            <a:ext cx="3682365" cy="759460"/>
            <a:chOff x="4890515" y="1188719"/>
            <a:chExt cx="3682365" cy="759460"/>
          </a:xfrm>
        </p:grpSpPr>
        <p:pic>
          <p:nvPicPr>
            <p:cNvPr id="34" name="object 20">
              <a:extLst>
                <a:ext uri="{FF2B5EF4-FFF2-40B4-BE49-F238E27FC236}">
                  <a16:creationId xmlns:a16="http://schemas.microsoft.com/office/drawing/2014/main" id="{4FEEAB40-CAC8-BCD6-D1E6-82275255946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0515" y="1447799"/>
              <a:ext cx="1152143" cy="208787"/>
            </a:xfrm>
            <a:prstGeom prst="rect">
              <a:avLst/>
            </a:prstGeom>
          </p:spPr>
        </p:pic>
        <p:pic>
          <p:nvPicPr>
            <p:cNvPr id="35" name="object 21">
              <a:extLst>
                <a:ext uri="{FF2B5EF4-FFF2-40B4-BE49-F238E27FC236}">
                  <a16:creationId xmlns:a16="http://schemas.microsoft.com/office/drawing/2014/main" id="{00B556D7-5FE8-E830-C04D-D7B9120246E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1147" y="1188719"/>
              <a:ext cx="894588" cy="423672"/>
            </a:xfrm>
            <a:prstGeom prst="rect">
              <a:avLst/>
            </a:prstGeom>
          </p:spPr>
        </p:pic>
        <p:pic>
          <p:nvPicPr>
            <p:cNvPr id="36" name="object 22">
              <a:extLst>
                <a:ext uri="{FF2B5EF4-FFF2-40B4-BE49-F238E27FC236}">
                  <a16:creationId xmlns:a16="http://schemas.microsoft.com/office/drawing/2014/main" id="{D4222AD9-9234-30FE-2A19-874AD4C2056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7911" y="1705355"/>
              <a:ext cx="894588" cy="242315"/>
            </a:xfrm>
            <a:prstGeom prst="rect">
              <a:avLst/>
            </a:prstGeom>
          </p:spPr>
        </p:pic>
      </p:grpSp>
      <p:sp>
        <p:nvSpPr>
          <p:cNvPr id="37" name="object 6">
            <a:extLst>
              <a:ext uri="{FF2B5EF4-FFF2-40B4-BE49-F238E27FC236}">
                <a16:creationId xmlns:a16="http://schemas.microsoft.com/office/drawing/2014/main" id="{B05C2805-E4DF-472A-8D27-5924CD6DF0FF}"/>
              </a:ext>
            </a:extLst>
          </p:cNvPr>
          <p:cNvSpPr/>
          <p:nvPr/>
        </p:nvSpPr>
        <p:spPr>
          <a:xfrm>
            <a:off x="4645914" y="838961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BBEB9B64-8D87-81E2-A264-F8326976E91C}"/>
              </a:ext>
            </a:extLst>
          </p:cNvPr>
          <p:cNvSpPr/>
          <p:nvPr/>
        </p:nvSpPr>
        <p:spPr>
          <a:xfrm>
            <a:off x="4645914" y="271431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62C9B6CA-9BA0-277F-2AD5-0DA37B0FCA27}"/>
              </a:ext>
            </a:extLst>
          </p:cNvPr>
          <p:cNvSpPr txBox="1"/>
          <p:nvPr/>
        </p:nvSpPr>
        <p:spPr>
          <a:xfrm>
            <a:off x="4769230" y="2777490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93B3905A-C18A-77AC-7C57-EC7C8293D243}"/>
              </a:ext>
            </a:extLst>
          </p:cNvPr>
          <p:cNvSpPr txBox="1"/>
          <p:nvPr/>
        </p:nvSpPr>
        <p:spPr>
          <a:xfrm>
            <a:off x="4810740" y="3705605"/>
            <a:ext cx="1273428" cy="551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신규사업프로젝트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7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en-US" sz="900" b="1" spc="-5" dirty="0">
                <a:latin typeface="나눔고딕 ExtraBold"/>
                <a:cs typeface="나눔고딕 ExtraBold"/>
              </a:rPr>
              <a:t>3</a:t>
            </a:r>
            <a:r>
              <a:rPr lang="ko-KR" altLang="en-US" sz="900" b="1" spc="-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E78D2D34-1F1B-052B-8AC5-C8471ED6CF00}"/>
              </a:ext>
            </a:extLst>
          </p:cNvPr>
          <p:cNvSpPr txBox="1"/>
          <p:nvPr/>
        </p:nvSpPr>
        <p:spPr>
          <a:xfrm>
            <a:off x="7411211" y="3717032"/>
            <a:ext cx="1471424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42" name="object 29">
            <a:extLst>
              <a:ext uri="{FF2B5EF4-FFF2-40B4-BE49-F238E27FC236}">
                <a16:creationId xmlns:a16="http://schemas.microsoft.com/office/drawing/2014/main" id="{060BD555-0D01-5D1B-A38B-ACA023DABAA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17892" y="3048000"/>
            <a:ext cx="1202436" cy="646176"/>
          </a:xfrm>
          <a:prstGeom prst="rect">
            <a:avLst/>
          </a:prstGeom>
        </p:spPr>
      </p:pic>
      <p:sp>
        <p:nvSpPr>
          <p:cNvPr id="44" name="object 7">
            <a:extLst>
              <a:ext uri="{FF2B5EF4-FFF2-40B4-BE49-F238E27FC236}">
                <a16:creationId xmlns:a16="http://schemas.microsoft.com/office/drawing/2014/main" id="{EF460589-4F7B-DB91-AE74-C40790062C92}"/>
              </a:ext>
            </a:extLst>
          </p:cNvPr>
          <p:cNvSpPr/>
          <p:nvPr/>
        </p:nvSpPr>
        <p:spPr>
          <a:xfrm>
            <a:off x="4640635" y="458967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9A6C61FB-8387-76F1-9D39-C6CD5F246401}"/>
              </a:ext>
            </a:extLst>
          </p:cNvPr>
          <p:cNvSpPr txBox="1"/>
          <p:nvPr/>
        </p:nvSpPr>
        <p:spPr>
          <a:xfrm>
            <a:off x="4905617" y="4781579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2021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3FBE23D8-B69E-DEFC-56AA-C2338F354058}"/>
              </a:ext>
            </a:extLst>
          </p:cNvPr>
          <p:cNvSpPr txBox="1"/>
          <p:nvPr/>
        </p:nvSpPr>
        <p:spPr>
          <a:xfrm>
            <a:off x="5012166" y="5613489"/>
            <a:ext cx="1768145" cy="5518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M&amp;A관련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기</a:t>
            </a:r>
            <a:r>
              <a:rPr sz="900" b="1" dirty="0">
                <a:latin typeface="나눔고딕 ExtraBold"/>
                <a:cs typeface="나눔고딕 ExtraBold"/>
              </a:rPr>
              <a:t>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spc="-10" dirty="0">
                <a:latin typeface="나눔고딕 ExtraBold"/>
                <a:cs typeface="나눔고딕 ExtraBold"/>
              </a:rPr>
              <a:t>3</a:t>
            </a:r>
            <a:r>
              <a:rPr sz="900" b="1" spc="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D74BA65-C372-963E-3F21-ED3E3664614D}"/>
              </a:ext>
            </a:extLst>
          </p:cNvPr>
          <p:cNvSpPr txBox="1"/>
          <p:nvPr/>
        </p:nvSpPr>
        <p:spPr>
          <a:xfrm>
            <a:off x="7213886" y="5559593"/>
            <a:ext cx="1574800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48" name="object 25">
            <a:extLst>
              <a:ext uri="{FF2B5EF4-FFF2-40B4-BE49-F238E27FC236}">
                <a16:creationId xmlns:a16="http://schemas.microsoft.com/office/drawing/2014/main" id="{6C13DA20-B54B-9D0A-65F1-732E6ED54B1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51841" y="5142391"/>
            <a:ext cx="1574800" cy="419100"/>
          </a:xfrm>
          <a:prstGeom prst="rect">
            <a:avLst/>
          </a:prstGeom>
        </p:spPr>
      </p:pic>
      <p:sp>
        <p:nvSpPr>
          <p:cNvPr id="49" name="object 26">
            <a:extLst>
              <a:ext uri="{FF2B5EF4-FFF2-40B4-BE49-F238E27FC236}">
                <a16:creationId xmlns:a16="http://schemas.microsoft.com/office/drawing/2014/main" id="{2E183F96-D245-E4D6-960C-E295ED29E457}"/>
              </a:ext>
            </a:extLst>
          </p:cNvPr>
          <p:cNvSpPr txBox="1"/>
          <p:nvPr/>
        </p:nvSpPr>
        <p:spPr>
          <a:xfrm>
            <a:off x="7279691" y="4609367"/>
            <a:ext cx="1232155" cy="39751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800" b="1" dirty="0">
                <a:latin typeface="나눔고딕 ExtraBold"/>
                <a:cs typeface="나눔고딕 ExtraBold"/>
              </a:rPr>
              <a:t>홍콩계</a:t>
            </a:r>
            <a:r>
              <a:rPr sz="800" b="1" spc="-75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사모펀드사</a:t>
            </a:r>
            <a:endParaRPr sz="8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r>
              <a:rPr sz="800" b="1" dirty="0">
                <a:latin typeface="나눔고딕 ExtraBold"/>
                <a:cs typeface="나눔고딕 ExtraBold"/>
              </a:rPr>
              <a:t>투썸플레이스</a:t>
            </a:r>
            <a:r>
              <a:rPr sz="800" b="1" spc="-105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인수</a:t>
            </a:r>
            <a:r>
              <a:rPr sz="800" b="1" spc="-60" dirty="0">
                <a:latin typeface="나눔고딕 ExtraBold"/>
                <a:cs typeface="나눔고딕 ExtraBold"/>
              </a:rPr>
              <a:t> </a:t>
            </a:r>
            <a:r>
              <a:rPr sz="800" b="1" dirty="0">
                <a:latin typeface="나눔고딕 ExtraBold"/>
                <a:cs typeface="나눔고딕 ExtraBold"/>
              </a:rPr>
              <a:t>기업</a:t>
            </a:r>
            <a:endParaRPr sz="800" dirty="0">
              <a:latin typeface="나눔고딕 ExtraBold"/>
              <a:cs typeface="나눔고딕 ExtraBold"/>
            </a:endParaRPr>
          </a:p>
        </p:txBody>
      </p:sp>
      <p:sp>
        <p:nvSpPr>
          <p:cNvPr id="52" name="object 2">
            <a:extLst>
              <a:ext uri="{FF2B5EF4-FFF2-40B4-BE49-F238E27FC236}">
                <a16:creationId xmlns:a16="http://schemas.microsoft.com/office/drawing/2014/main" id="{F63A737B-0758-B6E1-27C1-707A1C1C3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53" name="object 3">
            <a:extLst>
              <a:ext uri="{FF2B5EF4-FFF2-40B4-BE49-F238E27FC236}">
                <a16:creationId xmlns:a16="http://schemas.microsoft.com/office/drawing/2014/main" id="{ABA8F0A0-38BF-4656-82A5-68572021872E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54" name="object 4">
              <a:extLst>
                <a:ext uri="{FF2B5EF4-FFF2-40B4-BE49-F238E27FC236}">
                  <a16:creationId xmlns:a16="http://schemas.microsoft.com/office/drawing/2014/main" id="{DFE6EFFD-12FD-E739-CA53-2D84644DDF7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E0C97BB6-0370-120A-EE9E-0A7912BD3E29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모서리가 둥근 직사각형 12">
            <a:extLst>
              <a:ext uri="{FF2B5EF4-FFF2-40B4-BE49-F238E27FC236}">
                <a16:creationId xmlns:a16="http://schemas.microsoft.com/office/drawing/2014/main" id="{463C5F40-D102-D0EC-3411-B6FE13AABB53}"/>
              </a:ext>
            </a:extLst>
          </p:cNvPr>
          <p:cNvSpPr/>
          <p:nvPr/>
        </p:nvSpPr>
        <p:spPr>
          <a:xfrm>
            <a:off x="611560" y="5023759"/>
            <a:ext cx="3694557" cy="99347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583C2FC-42F1-87F7-E498-E4229A4CDA14}"/>
              </a:ext>
            </a:extLst>
          </p:cNvPr>
          <p:cNvSpPr/>
          <p:nvPr/>
        </p:nvSpPr>
        <p:spPr>
          <a:xfrm>
            <a:off x="1918506" y="5086124"/>
            <a:ext cx="2375911" cy="90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900" dirty="0"/>
              <a:t>2024</a:t>
            </a:r>
            <a:r>
              <a:rPr lang="ko-KR" altLang="en-US" sz="900" dirty="0"/>
              <a:t>년 현재 수도권으로 확장을 성공함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영남 지역 진출 성공 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호남 지역 진출 성공 함</a:t>
            </a:r>
            <a:endParaRPr lang="en-US" altLang="ko-KR" sz="900" dirty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900" dirty="0"/>
              <a:t>전국 </a:t>
            </a:r>
            <a:r>
              <a:rPr lang="en-US" altLang="ko-KR" sz="900" dirty="0"/>
              <a:t>130</a:t>
            </a:r>
            <a:r>
              <a:rPr lang="ko-KR" altLang="en-US" sz="900" dirty="0"/>
              <a:t>여 개 매장을 확장 시킴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89DC7-CE21-38DD-4B2B-57DE2075A823}"/>
              </a:ext>
            </a:extLst>
          </p:cNvPr>
          <p:cNvSpPr txBox="1"/>
          <p:nvPr/>
        </p:nvSpPr>
        <p:spPr>
          <a:xfrm>
            <a:off x="827584" y="2778057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0A1DF43-968A-44BC-8E97-9E4CC73C14F9}"/>
              </a:ext>
            </a:extLst>
          </p:cNvPr>
          <p:cNvSpPr txBox="1"/>
          <p:nvPr/>
        </p:nvSpPr>
        <p:spPr>
          <a:xfrm>
            <a:off x="5254568" y="910230"/>
            <a:ext cx="886191" cy="2308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 </a:t>
            </a:r>
            <a:r>
              <a:rPr lang="ko-KR" altLang="en-US" sz="9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재수주</a:t>
            </a:r>
            <a:endParaRPr lang="ko-KR" altLang="en-US" sz="9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1C71DA1E-C7D4-D1AC-5079-9826CA99F045}"/>
              </a:ext>
            </a:extLst>
          </p:cNvPr>
          <p:cNvGrpSpPr/>
          <p:nvPr/>
        </p:nvGrpSpPr>
        <p:grpSpPr>
          <a:xfrm>
            <a:off x="766779" y="5470062"/>
            <a:ext cx="1133634" cy="179062"/>
            <a:chOff x="462120" y="2883281"/>
            <a:chExt cx="1133634" cy="179062"/>
          </a:xfrm>
        </p:grpSpPr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9DCB9E24-38CE-1DAC-2790-FC9523811A3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CAD94C9-DCFB-D61C-617E-4593438CEB31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464" y="1552192"/>
            <a:ext cx="1313092" cy="16635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52120" y="4581128"/>
            <a:ext cx="3269362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spc="5" dirty="0">
                <a:latin typeface="나눔고딕"/>
                <a:cs typeface="나눔고딕"/>
              </a:rPr>
              <a:t>아이</a:t>
            </a:r>
            <a:r>
              <a:rPr sz="900" dirty="0">
                <a:latin typeface="나눔고딕"/>
                <a:cs typeface="나눔고딕"/>
              </a:rPr>
              <a:t>템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I</a:t>
            </a:r>
            <a:r>
              <a:rPr sz="900" dirty="0">
                <a:latin typeface="나눔고딕"/>
                <a:cs typeface="나눔고딕"/>
              </a:rPr>
              <a:t>T</a:t>
            </a:r>
            <a:r>
              <a:rPr sz="900" spc="-5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인터</a:t>
            </a:r>
            <a:r>
              <a:rPr sz="900" dirty="0">
                <a:latin typeface="나눔고딕"/>
                <a:cs typeface="나눔고딕"/>
              </a:rPr>
              <a:t>넷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유스팟</a:t>
            </a:r>
            <a:endParaRPr sz="900" dirty="0">
              <a:latin typeface="나눔고딕"/>
              <a:cs typeface="나눔고딕"/>
            </a:endParaRPr>
          </a:p>
          <a:p>
            <a:pPr marL="85725" marR="508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기존인력과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신규인력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채용을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통해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프랜차이즈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 err="1">
                <a:latin typeface="나눔고딕"/>
                <a:cs typeface="나눔고딕"/>
              </a:rPr>
              <a:t>조직을</a:t>
            </a:r>
            <a:r>
              <a:rPr sz="900" spc="-10" dirty="0">
                <a:latin typeface="나눔고딕"/>
                <a:cs typeface="나눔고딕"/>
              </a:rPr>
              <a:t> </a:t>
            </a:r>
            <a:br>
              <a:rPr lang="en-US" sz="900" spc="-10" dirty="0">
                <a:latin typeface="나눔고딕"/>
                <a:cs typeface="나눔고딕"/>
              </a:rPr>
            </a:br>
            <a:r>
              <a:rPr sz="900" spc="5" dirty="0" err="1">
                <a:latin typeface="나눔고딕"/>
                <a:cs typeface="나눔고딕"/>
              </a:rPr>
              <a:t>구축하고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spc="-2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팀 운영체제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및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정착화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성공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업무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별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매뉴얼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구축,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프랜차이즈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운영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시스템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45" dirty="0">
                <a:latin typeface="나눔고딕"/>
                <a:cs typeface="나눔고딕"/>
              </a:rPr>
              <a:t>전</a:t>
            </a:r>
            <a:r>
              <a:rPr sz="900" dirty="0">
                <a:latin typeface="나눔고딕"/>
                <a:cs typeface="나눔고딕"/>
              </a:rPr>
              <a:t>국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30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45" dirty="0">
                <a:latin typeface="나눔고딕"/>
                <a:cs typeface="나눔고딕"/>
              </a:rPr>
              <a:t> 광</a:t>
            </a:r>
            <a:r>
              <a:rPr sz="900" dirty="0">
                <a:latin typeface="나눔고딕"/>
                <a:cs typeface="나눔고딕"/>
              </a:rPr>
              <a:t>역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대리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0" dirty="0">
                <a:latin typeface="나눔고딕"/>
                <a:cs typeface="나눔고딕"/>
              </a:rPr>
              <a:t>구</a:t>
            </a:r>
            <a:r>
              <a:rPr sz="900" dirty="0">
                <a:latin typeface="나눔고딕"/>
                <a:cs typeface="나눔고딕"/>
              </a:rPr>
              <a:t>축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성공</a:t>
            </a:r>
            <a:r>
              <a:rPr sz="900" spc="-65" dirty="0">
                <a:latin typeface="나눔고딕"/>
                <a:cs typeface="나눔고딕"/>
              </a:rPr>
              <a:t>(</a:t>
            </a:r>
            <a:r>
              <a:rPr sz="900" spc="-45" dirty="0">
                <a:latin typeface="나눔고딕"/>
                <a:cs typeface="나눔고딕"/>
              </a:rPr>
              <a:t>서</a:t>
            </a:r>
            <a:r>
              <a:rPr sz="900" dirty="0">
                <a:latin typeface="나눔고딕"/>
                <a:cs typeface="나눔고딕"/>
              </a:rPr>
              <a:t>울</a:t>
            </a:r>
            <a:r>
              <a:rPr sz="900" spc="-14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3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구</a:t>
            </a:r>
            <a:r>
              <a:rPr sz="900" dirty="0">
                <a:latin typeface="나눔고딕"/>
                <a:cs typeface="나눔고딕"/>
              </a:rPr>
              <a:t>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8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광역시</a:t>
            </a:r>
            <a:r>
              <a:rPr sz="900" dirty="0">
                <a:latin typeface="나눔고딕"/>
                <a:cs typeface="나눔고딕"/>
              </a:rPr>
              <a:t>당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52120" y="5929500"/>
            <a:ext cx="3254281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spc="5" dirty="0">
                <a:latin typeface="나눔고딕"/>
                <a:cs typeface="나눔고딕"/>
              </a:rPr>
              <a:t>경복궁</a:t>
            </a:r>
            <a:r>
              <a:rPr sz="900" spc="-5" dirty="0">
                <a:latin typeface="나눔고딕"/>
                <a:cs typeface="나눔고딕"/>
              </a:rPr>
              <a:t>(</a:t>
            </a:r>
            <a:r>
              <a:rPr sz="900" spc="5" dirty="0">
                <a:latin typeface="나눔고딕"/>
                <a:cs typeface="나눔고딕"/>
              </a:rPr>
              <a:t>숯불갈비&amp;한정식</a:t>
            </a:r>
            <a:r>
              <a:rPr sz="900" dirty="0">
                <a:latin typeface="나눔고딕"/>
                <a:cs typeface="나눔고딕"/>
              </a:rPr>
              <a:t>)</a:t>
            </a:r>
            <a:r>
              <a:rPr sz="900" spc="-8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서</a:t>
            </a:r>
            <a:r>
              <a:rPr sz="900" dirty="0">
                <a:latin typeface="나눔고딕"/>
                <a:cs typeface="나눔고딕"/>
              </a:rPr>
              <a:t>울</a:t>
            </a:r>
            <a:r>
              <a:rPr sz="900" spc="-1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사업관장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80" dirty="0">
                <a:latin typeface="나눔고딕"/>
                <a:cs typeface="나눔고딕"/>
              </a:rPr>
              <a:t>고구려신규외식브랜드런칭총괄(현재200평규모직영8개매장운영)</a:t>
            </a:r>
            <a:endParaRPr sz="900" dirty="0">
              <a:latin typeface="나눔고딕"/>
              <a:cs typeface="나눔고딕"/>
            </a:endParaRPr>
          </a:p>
          <a:p>
            <a:pPr marL="85725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칠리스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패밀리</a:t>
            </a:r>
            <a:r>
              <a:rPr sz="900" spc="-1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레스토랑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사업관장(미군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부대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내)</a:t>
            </a:r>
          </a:p>
        </p:txBody>
      </p:sp>
      <p:sp>
        <p:nvSpPr>
          <p:cNvPr id="8" name="object 8"/>
          <p:cNvSpPr/>
          <p:nvPr/>
        </p:nvSpPr>
        <p:spPr>
          <a:xfrm>
            <a:off x="3273917" y="3106047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52120" y="3816146"/>
            <a:ext cx="3038347" cy="710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indent="-73660">
              <a:lnSpc>
                <a:spcPts val="1055"/>
              </a:lnSpc>
              <a:spcBef>
                <a:spcPts val="100"/>
              </a:spcBef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아이템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요리주점(일본식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이자까야)</a:t>
            </a:r>
          </a:p>
          <a:p>
            <a:pPr marL="86360" indent="-73660">
              <a:lnSpc>
                <a:spcPts val="1055"/>
              </a:lnSpc>
              <a:buChar char="-"/>
              <a:tabLst>
                <a:tab pos="86360" algn="l"/>
              </a:tabLst>
            </a:pPr>
            <a:r>
              <a:rPr sz="900" spc="-70" dirty="0">
                <a:latin typeface="나눔고딕"/>
                <a:cs typeface="나눔고딕"/>
              </a:rPr>
              <a:t>4</a:t>
            </a:r>
            <a:r>
              <a:rPr sz="900" spc="-45" dirty="0">
                <a:latin typeface="나눔고딕"/>
                <a:cs typeface="나눔고딕"/>
              </a:rPr>
              <a:t>년</a:t>
            </a:r>
            <a:r>
              <a:rPr sz="900" dirty="0">
                <a:latin typeface="나눔고딕"/>
                <a:cs typeface="나눔고딕"/>
              </a:rPr>
              <a:t>간</a:t>
            </a:r>
            <a:r>
              <a:rPr sz="900" spc="-114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24</a:t>
            </a:r>
            <a:r>
              <a:rPr sz="900" dirty="0">
                <a:latin typeface="나눔고딕"/>
                <a:cs typeface="나눔고딕"/>
              </a:rPr>
              <a:t>개</a:t>
            </a:r>
            <a:r>
              <a:rPr sz="900" spc="-7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매장전개</a:t>
            </a:r>
            <a:r>
              <a:rPr sz="900" dirty="0">
                <a:latin typeface="나눔고딕"/>
                <a:cs typeface="나눔고딕"/>
              </a:rPr>
              <a:t>에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그</a:t>
            </a:r>
            <a:r>
              <a:rPr sz="900" spc="-40" dirty="0">
                <a:latin typeface="나눔고딕"/>
                <a:cs typeface="나눔고딕"/>
              </a:rPr>
              <a:t>치</a:t>
            </a:r>
            <a:r>
              <a:rPr sz="900" dirty="0">
                <a:latin typeface="나눔고딕"/>
                <a:cs typeface="나눔고딕"/>
              </a:rPr>
              <a:t>던</a:t>
            </a:r>
            <a:r>
              <a:rPr sz="900" spc="-15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본사</a:t>
            </a:r>
            <a:r>
              <a:rPr sz="900" dirty="0">
                <a:latin typeface="나눔고딕"/>
                <a:cs typeface="나눔고딕"/>
              </a:rPr>
              <a:t>를</a:t>
            </a:r>
            <a:r>
              <a:rPr sz="900" spc="-14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맡</a:t>
            </a:r>
            <a:r>
              <a:rPr sz="900" spc="100" dirty="0">
                <a:latin typeface="나눔고딕"/>
                <a:cs typeface="나눔고딕"/>
              </a:rPr>
              <a:t>아</a:t>
            </a:r>
            <a:r>
              <a:rPr sz="900" spc="-50" dirty="0">
                <a:latin typeface="나눔고딕"/>
                <a:cs typeface="나눔고딕"/>
              </a:rPr>
              <a:t>I</a:t>
            </a:r>
            <a:r>
              <a:rPr sz="900" spc="-45" dirty="0">
                <a:latin typeface="나눔고딕"/>
                <a:cs typeface="나눔고딕"/>
              </a:rPr>
              <a:t>M</a:t>
            </a:r>
            <a:r>
              <a:rPr sz="900" dirty="0">
                <a:latin typeface="나눔고딕"/>
                <a:cs typeface="나눔고딕"/>
              </a:rPr>
              <a:t>F</a:t>
            </a:r>
            <a:r>
              <a:rPr sz="900" spc="-130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기</a:t>
            </a:r>
            <a:r>
              <a:rPr sz="900" spc="100" dirty="0">
                <a:latin typeface="나눔고딕"/>
                <a:cs typeface="나눔고딕"/>
              </a:rPr>
              <a:t>간</a:t>
            </a:r>
            <a:r>
              <a:rPr sz="900" dirty="0">
                <a:latin typeface="나눔고딕"/>
                <a:cs typeface="나눔고딕"/>
              </a:rPr>
              <a:t>중 </a:t>
            </a:r>
            <a:r>
              <a:rPr sz="900" spc="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중</a:t>
            </a:r>
            <a:r>
              <a:rPr sz="900" dirty="0">
                <a:latin typeface="나눔고딕"/>
                <a:cs typeface="나눔고딕"/>
              </a:rPr>
              <a:t>/</a:t>
            </a:r>
          </a:p>
          <a:p>
            <a:pPr marL="85725">
              <a:lnSpc>
                <a:spcPct val="100000"/>
              </a:lnSpc>
            </a:pPr>
            <a:r>
              <a:rPr sz="900" spc="-45" dirty="0">
                <a:latin typeface="나눔고딕"/>
                <a:cs typeface="나눔고딕"/>
              </a:rPr>
              <a:t>대</a:t>
            </a:r>
            <a:r>
              <a:rPr sz="900" dirty="0">
                <a:latin typeface="나눔고딕"/>
                <a:cs typeface="나눔고딕"/>
              </a:rPr>
              <a:t>형</a:t>
            </a:r>
            <a:r>
              <a:rPr sz="900" spc="-15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매장</a:t>
            </a:r>
            <a:r>
              <a:rPr sz="900" spc="-65" dirty="0">
                <a:latin typeface="나눔고딕"/>
                <a:cs typeface="나눔고딕"/>
              </a:rPr>
              <a:t>(</a:t>
            </a:r>
            <a:r>
              <a:rPr sz="900" spc="-70" dirty="0">
                <a:latin typeface="나눔고딕"/>
                <a:cs typeface="나눔고딕"/>
              </a:rPr>
              <a:t>5</a:t>
            </a:r>
            <a:r>
              <a:rPr sz="900" dirty="0">
                <a:latin typeface="나눔고딕"/>
                <a:cs typeface="나눔고딕"/>
              </a:rPr>
              <a:t>0</a:t>
            </a:r>
            <a:r>
              <a:rPr sz="900" spc="-8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~</a:t>
            </a:r>
            <a:r>
              <a:rPr sz="900" spc="-114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150</a:t>
            </a:r>
            <a:r>
              <a:rPr sz="900" spc="-45" dirty="0">
                <a:latin typeface="나눔고딕"/>
                <a:cs typeface="나눔고딕"/>
              </a:rPr>
              <a:t>평</a:t>
            </a:r>
            <a:r>
              <a:rPr sz="900" dirty="0">
                <a:latin typeface="나눔고딕"/>
                <a:cs typeface="나눔고딕"/>
              </a:rPr>
              <a:t>)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1</a:t>
            </a:r>
            <a:r>
              <a:rPr sz="900" spc="-45" dirty="0">
                <a:latin typeface="나눔고딕"/>
                <a:cs typeface="나눔고딕"/>
              </a:rPr>
              <a:t>년</a:t>
            </a:r>
            <a:r>
              <a:rPr sz="900" dirty="0">
                <a:latin typeface="나눔고딕"/>
                <a:cs typeface="나눔고딕"/>
              </a:rPr>
              <a:t>간</a:t>
            </a:r>
            <a:r>
              <a:rPr sz="900" spc="-130" dirty="0">
                <a:latin typeface="나눔고딕"/>
                <a:cs typeface="나눔고딕"/>
              </a:rPr>
              <a:t> </a:t>
            </a:r>
            <a:r>
              <a:rPr sz="900" spc="-70" dirty="0">
                <a:latin typeface="나눔고딕"/>
                <a:cs typeface="나눔고딕"/>
              </a:rPr>
              <a:t>70</a:t>
            </a:r>
            <a:r>
              <a:rPr sz="900" spc="-45" dirty="0">
                <a:latin typeface="나눔고딕"/>
                <a:cs typeface="나눔고딕"/>
              </a:rPr>
              <a:t>개</a:t>
            </a:r>
            <a:r>
              <a:rPr sz="900" dirty="0">
                <a:latin typeface="나눔고딕"/>
                <a:cs typeface="나눔고딕"/>
              </a:rPr>
              <a:t>점</a:t>
            </a:r>
            <a:r>
              <a:rPr sz="900" spc="-9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신</a:t>
            </a:r>
            <a:r>
              <a:rPr sz="900" spc="95" dirty="0">
                <a:latin typeface="나눔고딕"/>
                <a:cs typeface="나눔고딕"/>
              </a:rPr>
              <a:t>규</a:t>
            </a:r>
            <a:r>
              <a:rPr sz="900" spc="-45" dirty="0">
                <a:latin typeface="나눔고딕"/>
                <a:cs typeface="나눔고딕"/>
              </a:rPr>
              <a:t>오</a:t>
            </a:r>
            <a:r>
              <a:rPr sz="900" spc="95" dirty="0">
                <a:latin typeface="나눔고딕"/>
                <a:cs typeface="나눔고딕"/>
              </a:rPr>
              <a:t>픈</a:t>
            </a:r>
            <a:r>
              <a:rPr sz="900" spc="-45" dirty="0">
                <a:latin typeface="나눔고딕"/>
                <a:cs typeface="나눔고딕"/>
              </a:rPr>
              <a:t>성</a:t>
            </a:r>
            <a:r>
              <a:rPr sz="900" dirty="0">
                <a:latin typeface="나눔고딕"/>
                <a:cs typeface="나눔고딕"/>
              </a:rPr>
              <a:t>공</a:t>
            </a:r>
            <a:r>
              <a:rPr sz="900" spc="-155" dirty="0">
                <a:latin typeface="나눔고딕"/>
                <a:cs typeface="나눔고딕"/>
              </a:rPr>
              <a:t> </a:t>
            </a:r>
            <a:r>
              <a:rPr sz="900" spc="-45" dirty="0">
                <a:latin typeface="나눔고딕"/>
                <a:cs typeface="나눔고딕"/>
              </a:rPr>
              <a:t>기록</a:t>
            </a:r>
            <a:endParaRPr sz="900" dirty="0">
              <a:latin typeface="나눔고딕"/>
              <a:cs typeface="나눔고딕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dirty="0">
                <a:latin typeface="나눔고딕"/>
                <a:cs typeface="나눔고딕"/>
              </a:rPr>
              <a:t>제주도까지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전국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-15" dirty="0">
                <a:latin typeface="나눔고딕"/>
                <a:cs typeface="나눔고딕"/>
              </a:rPr>
              <a:t>150개</a:t>
            </a:r>
            <a:r>
              <a:rPr sz="900" spc="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중/대형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매장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구축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성공</a:t>
            </a:r>
            <a:endParaRPr sz="900" dirty="0">
              <a:latin typeface="나눔고딕"/>
              <a:cs typeface="나눔고딕"/>
            </a:endParaRPr>
          </a:p>
          <a:p>
            <a:pPr marL="86360" indent="-73660">
              <a:lnSpc>
                <a:spcPct val="100000"/>
              </a:lnSpc>
              <a:buChar char="-"/>
              <a:tabLst>
                <a:tab pos="86360" algn="l"/>
              </a:tabLst>
            </a:pPr>
            <a:r>
              <a:rPr sz="900" spc="-5" dirty="0">
                <a:latin typeface="나눔고딕"/>
                <a:cs typeface="나눔고딕"/>
              </a:rPr>
              <a:t>‘98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매일경제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우수 프랜차이즈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본사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대상 </a:t>
            </a:r>
            <a:r>
              <a:rPr sz="900" spc="5" dirty="0">
                <a:latin typeface="나눔고딕"/>
                <a:cs typeface="나눔고딕"/>
              </a:rPr>
              <a:t>선정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5744" y="3777996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4702" y="5428331"/>
            <a:ext cx="135775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‘터보앤컴퍼니’</a:t>
            </a:r>
            <a:r>
              <a:rPr sz="1000" b="1" spc="-30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/</a:t>
            </a:r>
            <a:r>
              <a:rPr sz="1000" b="1" spc="-55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CEO</a:t>
            </a:r>
            <a:endParaRPr sz="1000" dirty="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9872" y="5589240"/>
            <a:ext cx="186778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코스닥상장사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,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터보테크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계열사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2120" y="5445224"/>
            <a:ext cx="240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indent="-74930">
              <a:lnSpc>
                <a:spcPct val="100000"/>
              </a:lnSpc>
              <a:spcBef>
                <a:spcPts val="100"/>
              </a:spcBef>
              <a:buChar char="-"/>
              <a:tabLst>
                <a:tab pos="87630" algn="l"/>
              </a:tabLst>
            </a:pPr>
            <a:r>
              <a:rPr sz="900" dirty="0">
                <a:latin typeface="나눔고딕"/>
                <a:cs typeface="나눔고딕"/>
              </a:rPr>
              <a:t>아이템</a:t>
            </a:r>
            <a:r>
              <a:rPr sz="900" spc="-4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:</a:t>
            </a:r>
            <a:r>
              <a:rPr sz="900" spc="-20" dirty="0">
                <a:latin typeface="나눔고딕"/>
                <a:cs typeface="나눔고딕"/>
              </a:rPr>
              <a:t> </a:t>
            </a:r>
            <a:r>
              <a:rPr sz="900" spc="-5" dirty="0">
                <a:latin typeface="나눔고딕"/>
                <a:cs typeface="나눔고딕"/>
              </a:rPr>
              <a:t>IT</a:t>
            </a:r>
            <a:r>
              <a:rPr sz="900" spc="-5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수치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제어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시스템</a:t>
            </a:r>
            <a:endParaRPr sz="900" dirty="0">
              <a:latin typeface="나눔고딕"/>
              <a:cs typeface="나눔고딕"/>
            </a:endParaRPr>
          </a:p>
          <a:p>
            <a:pPr marL="86995" indent="-74930">
              <a:lnSpc>
                <a:spcPct val="100000"/>
              </a:lnSpc>
              <a:buChar char="-"/>
              <a:tabLst>
                <a:tab pos="87630" algn="l"/>
              </a:tabLst>
            </a:pPr>
            <a:r>
              <a:rPr sz="900" dirty="0">
                <a:latin typeface="나눔고딕"/>
                <a:cs typeface="나눔고딕"/>
              </a:rPr>
              <a:t>터보테크의</a:t>
            </a:r>
            <a:r>
              <a:rPr sz="900" spc="-4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유통망</a:t>
            </a:r>
            <a:r>
              <a:rPr sz="900" spc="-25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확보를 위한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sz="900" dirty="0">
                <a:latin typeface="나눔고딕"/>
                <a:cs typeface="나눔고딕"/>
              </a:rPr>
              <a:t>유통시스템</a:t>
            </a:r>
            <a:r>
              <a:rPr sz="900" spc="-3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구축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9872" y="4775097"/>
            <a:ext cx="20133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‘KDNet’</a:t>
            </a:r>
            <a:r>
              <a:rPr sz="1000" b="1" spc="35" dirty="0">
                <a:latin typeface="나눔고딕 ExtraBold"/>
                <a:cs typeface="나눔고딕 ExtraBold"/>
              </a:rPr>
              <a:t> </a:t>
            </a:r>
            <a:r>
              <a:rPr sz="1000" b="1" spc="-5" dirty="0">
                <a:latin typeface="나눔고딕 ExtraBold"/>
                <a:cs typeface="나눔고딕 ExtraBold"/>
              </a:rPr>
              <a:t>/</a:t>
            </a:r>
            <a:r>
              <a:rPr sz="1000" b="1" spc="-35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프랜차이즈</a:t>
            </a:r>
            <a:r>
              <a:rPr sz="1000" b="1" spc="-15" dirty="0">
                <a:latin typeface="나눔고딕 ExtraBold"/>
                <a:cs typeface="나눔고딕 ExtraBold"/>
              </a:rPr>
              <a:t> </a:t>
            </a:r>
            <a:r>
              <a:rPr sz="1000" b="1" spc="-10" dirty="0">
                <a:latin typeface="나눔고딕 ExtraBold"/>
                <a:cs typeface="나눔고딕 ExtraBold"/>
              </a:rPr>
              <a:t>사업</a:t>
            </a:r>
            <a:r>
              <a:rPr sz="1000" b="1" spc="-40" dirty="0">
                <a:latin typeface="나눔고딕 ExtraBold"/>
                <a:cs typeface="나눔고딕 ExtraBold"/>
              </a:rPr>
              <a:t> </a:t>
            </a:r>
            <a:r>
              <a:rPr sz="1000" b="1" spc="-20" dirty="0">
                <a:latin typeface="나눔고딕 ExtraBold"/>
                <a:cs typeface="나눔고딕 ExtraBold"/>
              </a:rPr>
              <a:t>본부장</a:t>
            </a:r>
            <a:endParaRPr sz="1000" dirty="0">
              <a:latin typeface="나눔고딕 ExtraBold"/>
              <a:cs typeface="나눔고딕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9872" y="4941168"/>
            <a:ext cx="10215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한국통</a:t>
            </a:r>
            <a:r>
              <a:rPr sz="900" dirty="0">
                <a:latin typeface="나눔고딕"/>
                <a:cs typeface="나눔고딕"/>
              </a:rPr>
              <a:t>신</a:t>
            </a:r>
            <a:r>
              <a:rPr sz="900" spc="-55" dirty="0">
                <a:latin typeface="나눔고딕"/>
                <a:cs typeface="나눔고딕"/>
              </a:rPr>
              <a:t> </a:t>
            </a:r>
            <a:r>
              <a:rPr sz="900" spc="5" dirty="0">
                <a:latin typeface="나눔고딕"/>
                <a:cs typeface="나눔고딕"/>
              </a:rPr>
              <a:t>자회사</a:t>
            </a:r>
            <a:endParaRPr sz="900" dirty="0">
              <a:latin typeface="나눔고딕"/>
              <a:cs typeface="나눔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9872" y="5956117"/>
            <a:ext cx="2133182" cy="317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ko-KR" altLang="en-US" sz="1000" b="1" spc="-2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경복궁 외식그룹 </a:t>
            </a:r>
            <a:r>
              <a:rPr sz="10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0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</a:t>
            </a:r>
            <a:r>
              <a:rPr sz="1000" b="1" spc="-5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0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CEO</a:t>
            </a:r>
            <a:endParaRPr lang="en-US" sz="1000" b="1" spc="-5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나눔고딕"/>
                <a:cs typeface="나눔고딕"/>
              </a:rPr>
              <a:t>-</a:t>
            </a:r>
            <a:r>
              <a:rPr sz="900" spc="-75" dirty="0">
                <a:latin typeface="나눔고딕"/>
                <a:cs typeface="나눔고딕"/>
              </a:rPr>
              <a:t> </a:t>
            </a:r>
            <a:r>
              <a:rPr sz="900" spc="5" dirty="0" err="1">
                <a:latin typeface="나눔고딕"/>
                <a:cs typeface="나눔고딕"/>
              </a:rPr>
              <a:t>엔타</a:t>
            </a:r>
            <a:r>
              <a:rPr sz="900" dirty="0" err="1">
                <a:latin typeface="나눔고딕"/>
                <a:cs typeface="나눔고딕"/>
              </a:rPr>
              <a:t>스</a:t>
            </a:r>
            <a:r>
              <a:rPr sz="900" spc="-3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퍼시픽 ㈜ </a:t>
            </a:r>
            <a:r>
              <a:rPr lang="en-US" altLang="ko-KR" sz="900" spc="5" dirty="0">
                <a:latin typeface="나눔고딕"/>
                <a:cs typeface="나눔고딕"/>
              </a:rPr>
              <a:t>CEO</a:t>
            </a:r>
            <a:endParaRPr sz="900" dirty="0">
              <a:latin typeface="나눔고딕"/>
              <a:cs typeface="나눔고딕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18039" y="2009774"/>
            <a:ext cx="5697220" cy="4413885"/>
            <a:chOff x="3117976" y="2199004"/>
            <a:chExt cx="5697220" cy="4413885"/>
          </a:xfrm>
        </p:grpSpPr>
        <p:sp>
          <p:nvSpPr>
            <p:cNvPr id="20" name="object 20"/>
            <p:cNvSpPr/>
            <p:nvPr/>
          </p:nvSpPr>
          <p:spPr>
            <a:xfrm>
              <a:off x="3285743" y="6080759"/>
              <a:ext cx="5416550" cy="0"/>
            </a:xfrm>
            <a:custGeom>
              <a:avLst/>
              <a:gdLst/>
              <a:ahLst/>
              <a:cxnLst/>
              <a:rect l="l" t="t" r="r" b="b"/>
              <a:pathLst>
                <a:path w="5416550">
                  <a:moveTo>
                    <a:pt x="0" y="0"/>
                  </a:moveTo>
                  <a:lnTo>
                    <a:pt x="5416296" y="0"/>
                  </a:lnTo>
                </a:path>
              </a:pathLst>
            </a:custGeom>
            <a:ln w="12192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132581" y="2213609"/>
              <a:ext cx="5668010" cy="4384675"/>
            </a:xfrm>
            <a:custGeom>
              <a:avLst/>
              <a:gdLst/>
              <a:ahLst/>
              <a:cxnLst/>
              <a:rect l="l" t="t" r="r" b="b"/>
              <a:pathLst>
                <a:path w="5668009" h="4384675">
                  <a:moveTo>
                    <a:pt x="0" y="4384167"/>
                  </a:moveTo>
                  <a:lnTo>
                    <a:pt x="5667502" y="4384167"/>
                  </a:lnTo>
                  <a:lnTo>
                    <a:pt x="5667502" y="0"/>
                  </a:lnTo>
                  <a:lnTo>
                    <a:pt x="0" y="0"/>
                  </a:lnTo>
                  <a:lnTo>
                    <a:pt x="0" y="4384167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49335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55" dirty="0"/>
              <a:t> </a:t>
            </a:r>
            <a:r>
              <a:rPr dirty="0"/>
              <a:t>CEO	/	프랜차이즈</a:t>
            </a:r>
            <a:r>
              <a:rPr spc="-110" dirty="0"/>
              <a:t> </a:t>
            </a:r>
            <a:r>
              <a:rPr dirty="0"/>
              <a:t>본사</a:t>
            </a:r>
            <a:r>
              <a:rPr spc="-75" dirty="0"/>
              <a:t> </a:t>
            </a:r>
            <a:r>
              <a:rPr dirty="0"/>
              <a:t>실무경력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24" name="object 24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66392" y="4251285"/>
            <a:ext cx="184696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→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한국</a:t>
            </a:r>
            <a:r>
              <a:rPr sz="900" b="1" spc="-3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이자까야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프랜차이즈의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효시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7562" y="2750967"/>
            <a:ext cx="5382028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z="1000" b="1" spc="-20" dirty="0">
                <a:latin typeface="나눔고딕 ExtraBold"/>
                <a:cs typeface="나눔고딕 ExtraBold"/>
              </a:rPr>
              <a:t>‘바이더웨이</a:t>
            </a:r>
            <a:r>
              <a:rPr sz="1000" b="1" spc="-45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공채</a:t>
            </a:r>
            <a:r>
              <a:rPr sz="1000" b="1" spc="-50" dirty="0">
                <a:latin typeface="나눔고딕 ExtraBold"/>
                <a:cs typeface="나눔고딕 ExtraBold"/>
              </a:rPr>
              <a:t> </a:t>
            </a:r>
            <a:r>
              <a:rPr sz="1000" b="1" spc="-15" dirty="0">
                <a:latin typeface="나눔고딕 ExtraBold"/>
                <a:cs typeface="나눔고딕 ExtraBold"/>
              </a:rPr>
              <a:t>1기</a:t>
            </a:r>
            <a:endParaRPr sz="10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 dirty="0">
              <a:latin typeface="나눔고딕 ExtraBold"/>
              <a:cs typeface="나눔고딕 ExtraBol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126548" y="773178"/>
            <a:ext cx="5680075" cy="1329055"/>
            <a:chOff x="3125723" y="809244"/>
            <a:chExt cx="5680075" cy="1329055"/>
          </a:xfrm>
        </p:grpSpPr>
        <p:sp>
          <p:nvSpPr>
            <p:cNvPr id="29" name="object 29"/>
            <p:cNvSpPr/>
            <p:nvPr/>
          </p:nvSpPr>
          <p:spPr>
            <a:xfrm>
              <a:off x="3131819" y="815340"/>
              <a:ext cx="5668010" cy="1316355"/>
            </a:xfrm>
            <a:custGeom>
              <a:avLst/>
              <a:gdLst/>
              <a:ahLst/>
              <a:cxnLst/>
              <a:rect l="l" t="t" r="r" b="b"/>
              <a:pathLst>
                <a:path w="5668009" h="1316355">
                  <a:moveTo>
                    <a:pt x="5587873" y="0"/>
                  </a:moveTo>
                  <a:lnTo>
                    <a:pt x="79756" y="0"/>
                  </a:lnTo>
                  <a:lnTo>
                    <a:pt x="48641" y="6223"/>
                  </a:lnTo>
                  <a:lnTo>
                    <a:pt x="23368" y="23368"/>
                  </a:lnTo>
                  <a:lnTo>
                    <a:pt x="6223" y="48640"/>
                  </a:lnTo>
                  <a:lnTo>
                    <a:pt x="0" y="79756"/>
                  </a:lnTo>
                  <a:lnTo>
                    <a:pt x="0" y="1236599"/>
                  </a:lnTo>
                  <a:lnTo>
                    <a:pt x="6223" y="1267714"/>
                  </a:lnTo>
                  <a:lnTo>
                    <a:pt x="23368" y="1292987"/>
                  </a:lnTo>
                  <a:lnTo>
                    <a:pt x="48641" y="1310132"/>
                  </a:lnTo>
                  <a:lnTo>
                    <a:pt x="79756" y="1316355"/>
                  </a:lnTo>
                  <a:lnTo>
                    <a:pt x="5587873" y="1316355"/>
                  </a:lnTo>
                  <a:lnTo>
                    <a:pt x="5618860" y="1310132"/>
                  </a:lnTo>
                  <a:lnTo>
                    <a:pt x="5644133" y="1292987"/>
                  </a:lnTo>
                  <a:lnTo>
                    <a:pt x="5661279" y="1267714"/>
                  </a:lnTo>
                  <a:lnTo>
                    <a:pt x="5667502" y="1236599"/>
                  </a:lnTo>
                  <a:lnTo>
                    <a:pt x="5667502" y="79756"/>
                  </a:lnTo>
                  <a:lnTo>
                    <a:pt x="5661279" y="48640"/>
                  </a:lnTo>
                  <a:lnTo>
                    <a:pt x="5644133" y="23368"/>
                  </a:lnTo>
                  <a:lnTo>
                    <a:pt x="5618860" y="6223"/>
                  </a:lnTo>
                  <a:lnTo>
                    <a:pt x="558787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1819" y="815340"/>
              <a:ext cx="5668010" cy="1316355"/>
            </a:xfrm>
            <a:custGeom>
              <a:avLst/>
              <a:gdLst/>
              <a:ahLst/>
              <a:cxnLst/>
              <a:rect l="l" t="t" r="r" b="b"/>
              <a:pathLst>
                <a:path w="5668009" h="1316355">
                  <a:moveTo>
                    <a:pt x="0" y="79756"/>
                  </a:moveTo>
                  <a:lnTo>
                    <a:pt x="6223" y="48640"/>
                  </a:lnTo>
                  <a:lnTo>
                    <a:pt x="23368" y="23368"/>
                  </a:lnTo>
                  <a:lnTo>
                    <a:pt x="48641" y="6223"/>
                  </a:lnTo>
                  <a:lnTo>
                    <a:pt x="79756" y="0"/>
                  </a:lnTo>
                  <a:lnTo>
                    <a:pt x="5587873" y="0"/>
                  </a:lnTo>
                  <a:lnTo>
                    <a:pt x="5618860" y="6223"/>
                  </a:lnTo>
                  <a:lnTo>
                    <a:pt x="5644133" y="23368"/>
                  </a:lnTo>
                  <a:lnTo>
                    <a:pt x="5661279" y="48640"/>
                  </a:lnTo>
                  <a:lnTo>
                    <a:pt x="5667502" y="79756"/>
                  </a:lnTo>
                  <a:lnTo>
                    <a:pt x="5667502" y="1236599"/>
                  </a:lnTo>
                  <a:lnTo>
                    <a:pt x="5661279" y="1267714"/>
                  </a:lnTo>
                  <a:lnTo>
                    <a:pt x="5644133" y="1292987"/>
                  </a:lnTo>
                  <a:lnTo>
                    <a:pt x="5618860" y="1310132"/>
                  </a:lnTo>
                  <a:lnTo>
                    <a:pt x="5587873" y="1316355"/>
                  </a:lnTo>
                  <a:lnTo>
                    <a:pt x="79756" y="1316355"/>
                  </a:lnTo>
                  <a:lnTo>
                    <a:pt x="48641" y="1310132"/>
                  </a:lnTo>
                  <a:lnTo>
                    <a:pt x="23368" y="1292987"/>
                  </a:lnTo>
                  <a:lnTo>
                    <a:pt x="6223" y="1267714"/>
                  </a:lnTo>
                  <a:lnTo>
                    <a:pt x="0" y="1236599"/>
                  </a:lnTo>
                  <a:lnTo>
                    <a:pt x="0" y="79756"/>
                  </a:lnTo>
                  <a:close/>
                </a:path>
              </a:pathLst>
            </a:custGeom>
            <a:ln w="12192">
              <a:solidFill>
                <a:srgbClr val="09095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530378" y="908720"/>
            <a:ext cx="84640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서강대</a:t>
            </a:r>
            <a:r>
              <a:rPr sz="9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졸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업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31848" y="1335634"/>
            <a:ext cx="2552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유재은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프랜차이즈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dirty="0" err="1">
                <a:latin typeface="나눔고딕 ExtraBold"/>
                <a:cs typeface="나눔고딕 ExtraBold"/>
              </a:rPr>
              <a:t>연구소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 err="1">
                <a:latin typeface="나눔고딕 ExtraBold"/>
                <a:cs typeface="나눔고딕 ExtraBold"/>
              </a:rPr>
              <a:t>대표컨설턴트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85744" y="2595372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80029" y="1755146"/>
            <a:ext cx="189301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/>
                <a:cs typeface="나눔고딕 ExtraBold"/>
              </a:rPr>
              <a:t> 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한국프랜차이즈협회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/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이사,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전문위원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51930" y="1647528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대한상공회의소</a:t>
            </a:r>
            <a:r>
              <a:rPr 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/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한국,해외</a:t>
            </a:r>
            <a:r>
              <a:rPr sz="9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900" b="1" spc="-3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진출</a:t>
            </a:r>
            <a:r>
              <a:rPr sz="900" b="1" spc="-2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9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실태조사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4</a:t>
            </a:fld>
            <a:endParaRPr sz="800">
              <a:latin typeface="나눔고딕 ExtraBold"/>
              <a:cs typeface="나눔고딕 ExtraBold"/>
            </a:endParaRPr>
          </a:p>
        </p:txBody>
      </p:sp>
      <p:pic>
        <p:nvPicPr>
          <p:cNvPr id="1026" name="Picture 2" descr="한국시장의 프랜차이즈 전략">
            <a:extLst>
              <a:ext uri="{FF2B5EF4-FFF2-40B4-BE49-F238E27FC236}">
                <a16:creationId xmlns:a16="http://schemas.microsoft.com/office/drawing/2014/main" id="{026DAB83-D10D-D454-673B-A7FDE798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0" y="4544414"/>
            <a:ext cx="999719" cy="14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한국시장의 프랜차이즈 전략 2">
            <a:extLst>
              <a:ext uri="{FF2B5EF4-FFF2-40B4-BE49-F238E27FC236}">
                <a16:creationId xmlns:a16="http://schemas.microsoft.com/office/drawing/2014/main" id="{25FB2D58-F298-F906-C041-BAC608E7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51" y="3570482"/>
            <a:ext cx="992824" cy="147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20">
            <a:extLst>
              <a:ext uri="{FF2B5EF4-FFF2-40B4-BE49-F238E27FC236}">
                <a16:creationId xmlns:a16="http://schemas.microsoft.com/office/drawing/2014/main" id="{16308FC3-9820-75DB-DB1C-9B06F34E6494}"/>
              </a:ext>
            </a:extLst>
          </p:cNvPr>
          <p:cNvSpPr/>
          <p:nvPr/>
        </p:nvSpPr>
        <p:spPr>
          <a:xfrm>
            <a:off x="3285744" y="5343383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0">
            <a:extLst>
              <a:ext uri="{FF2B5EF4-FFF2-40B4-BE49-F238E27FC236}">
                <a16:creationId xmlns:a16="http://schemas.microsoft.com/office/drawing/2014/main" id="{40B730D4-9934-5155-0F80-8E8BCCBAE91A}"/>
              </a:ext>
            </a:extLst>
          </p:cNvPr>
          <p:cNvSpPr/>
          <p:nvPr/>
        </p:nvSpPr>
        <p:spPr>
          <a:xfrm>
            <a:off x="3283077" y="4581525"/>
            <a:ext cx="5416550" cy="0"/>
          </a:xfrm>
          <a:custGeom>
            <a:avLst/>
            <a:gdLst/>
            <a:ahLst/>
            <a:cxnLst/>
            <a:rect l="l" t="t" r="r" b="b"/>
            <a:pathLst>
              <a:path w="5416550">
                <a:moveTo>
                  <a:pt x="0" y="0"/>
                </a:moveTo>
                <a:lnTo>
                  <a:pt x="5416296" y="0"/>
                </a:lnTo>
              </a:path>
            </a:pathLst>
          </a:custGeom>
          <a:ln w="12192">
            <a:solidFill>
              <a:srgbClr val="7D7D7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464B26-D3F7-A8E5-B486-47E0C96EEEE5}"/>
              </a:ext>
            </a:extLst>
          </p:cNvPr>
          <p:cNvSpPr txBox="1"/>
          <p:nvPr/>
        </p:nvSpPr>
        <p:spPr>
          <a:xfrm>
            <a:off x="3347864" y="3933056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천하일품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 프랜차이즈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사업 본부장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16A3F-50F6-0924-5B69-1912FD2C7B70}"/>
              </a:ext>
            </a:extLst>
          </p:cNvPr>
          <p:cNvSpPr txBox="1"/>
          <p:nvPr/>
        </p:nvSpPr>
        <p:spPr>
          <a:xfrm>
            <a:off x="3255984" y="3209201"/>
            <a:ext cx="480998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성균관대</a:t>
            </a:r>
            <a:r>
              <a:rPr lang="ko-KR" altLang="en-US" sz="900" spc="-4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3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일 평균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18</a:t>
            </a:r>
            <a:r>
              <a:rPr lang="ko-KR" altLang="en-US" sz="900" spc="-5" dirty="0">
                <a:latin typeface="나눔고딕"/>
                <a:cs typeface="나눔고딕"/>
              </a:rPr>
              <a:t>회전</a:t>
            </a:r>
            <a:r>
              <a:rPr lang="en-US" altLang="ko-KR" sz="900" spc="-5" dirty="0">
                <a:latin typeface="나눔고딕"/>
                <a:cs typeface="나눔고딕"/>
              </a:rPr>
              <a:t>(10</a:t>
            </a:r>
            <a:r>
              <a:rPr lang="ko-KR" altLang="en-US" sz="900" spc="-5" dirty="0">
                <a:latin typeface="나눔고딕"/>
                <a:cs typeface="나눔고딕"/>
              </a:rPr>
              <a:t>석</a:t>
            </a:r>
            <a:r>
              <a:rPr lang="en-US" altLang="ko-KR" sz="900" spc="-5" dirty="0">
                <a:latin typeface="나눔고딕"/>
                <a:cs typeface="나눔고딕"/>
              </a:rPr>
              <a:t>)</a:t>
            </a:r>
            <a:r>
              <a:rPr lang="ko-KR" altLang="en-US" sz="900" spc="-1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달성</a:t>
            </a:r>
            <a:endParaRPr lang="ko-KR" altLang="en-US" sz="900" dirty="0">
              <a:latin typeface="나눔고딕"/>
              <a:cs typeface="나눔고딕"/>
            </a:endParaRPr>
          </a:p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인하대</a:t>
            </a:r>
            <a:r>
              <a:rPr lang="ko-KR" altLang="en-US" sz="900" spc="-3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일</a:t>
            </a:r>
            <a:r>
              <a:rPr lang="ko-KR" altLang="en-US" sz="900" spc="-25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평균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10</a:t>
            </a:r>
            <a:r>
              <a:rPr lang="ko-KR" altLang="en-US" sz="900" spc="-5" dirty="0">
                <a:latin typeface="나눔고딕"/>
                <a:cs typeface="나눔고딕"/>
              </a:rPr>
              <a:t>회전 </a:t>
            </a:r>
            <a:r>
              <a:rPr lang="en-US" altLang="ko-KR" sz="900" spc="-5" dirty="0">
                <a:latin typeface="나눔고딕"/>
                <a:cs typeface="나눔고딕"/>
              </a:rPr>
              <a:t>(43</a:t>
            </a:r>
            <a:r>
              <a:rPr lang="ko-KR" altLang="en-US" sz="900" spc="-5" dirty="0">
                <a:latin typeface="나눔고딕"/>
                <a:cs typeface="나눔고딕"/>
              </a:rPr>
              <a:t>석</a:t>
            </a:r>
            <a:r>
              <a:rPr lang="en-US" altLang="ko-KR" sz="900" spc="-5" dirty="0">
                <a:latin typeface="나눔고딕"/>
                <a:cs typeface="나눔고딕"/>
              </a:rPr>
              <a:t>)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달성</a:t>
            </a:r>
            <a:endParaRPr lang="ko-KR" altLang="en-US" sz="900" dirty="0">
              <a:latin typeface="나눔고딕"/>
              <a:cs typeface="나눔고딕"/>
            </a:endParaRPr>
          </a:p>
          <a:p>
            <a:pPr marL="2397760" indent="-73660">
              <a:lnSpc>
                <a:spcPct val="100000"/>
              </a:lnSpc>
              <a:buChar char="-"/>
              <a:tabLst>
                <a:tab pos="2398395" algn="l"/>
              </a:tabLst>
            </a:pPr>
            <a:r>
              <a:rPr lang="ko-KR" altLang="en-US" sz="900" dirty="0">
                <a:latin typeface="나눔고딕"/>
                <a:cs typeface="나눔고딕"/>
              </a:rPr>
              <a:t>직영점</a:t>
            </a:r>
            <a:r>
              <a:rPr lang="ko-KR" altLang="en-US" sz="900" spc="-35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3</a:t>
            </a:r>
            <a:r>
              <a:rPr lang="ko-KR" altLang="en-US" sz="900" spc="-5" dirty="0">
                <a:latin typeface="나눔고딕"/>
                <a:cs typeface="나눔고딕"/>
              </a:rPr>
              <a:t>개</a:t>
            </a:r>
            <a:r>
              <a:rPr lang="en-US" altLang="ko-KR" sz="900" spc="-5" dirty="0">
                <a:latin typeface="나눔고딕"/>
                <a:cs typeface="나눔고딕"/>
              </a:rPr>
              <a:t>,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가맹점</a:t>
            </a:r>
            <a:r>
              <a:rPr lang="ko-KR" altLang="en-US" sz="900" spc="-40" dirty="0">
                <a:latin typeface="나눔고딕"/>
                <a:cs typeface="나눔고딕"/>
              </a:rPr>
              <a:t> </a:t>
            </a:r>
            <a:r>
              <a:rPr lang="en-US" altLang="ko-KR" sz="900" spc="-5" dirty="0">
                <a:latin typeface="나눔고딕"/>
                <a:cs typeface="나눔고딕"/>
              </a:rPr>
              <a:t>7</a:t>
            </a:r>
            <a:r>
              <a:rPr lang="ko-KR" altLang="en-US" sz="900" spc="-5" dirty="0">
                <a:latin typeface="나눔고딕"/>
                <a:cs typeface="나눔고딕"/>
              </a:rPr>
              <a:t>개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dirty="0">
                <a:latin typeface="나눔고딕"/>
                <a:cs typeface="나눔고딕"/>
              </a:rPr>
              <a:t>오픈</a:t>
            </a:r>
            <a:r>
              <a:rPr lang="ko-KR" altLang="en-US" sz="900" spc="-20" dirty="0">
                <a:latin typeface="나눔고딕"/>
                <a:cs typeface="나눔고딕"/>
              </a:rPr>
              <a:t> </a:t>
            </a:r>
            <a:r>
              <a:rPr lang="ko-KR" altLang="en-US" sz="900" spc="5" dirty="0">
                <a:latin typeface="나눔고딕"/>
                <a:cs typeface="나눔고딕"/>
              </a:rPr>
              <a:t>운영</a:t>
            </a:r>
            <a:endParaRPr lang="ko-KR" altLang="en-US" sz="900" dirty="0">
              <a:latin typeface="나눔고딕"/>
              <a:cs typeface="나눔고딕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CA08CA-6412-1C3B-28E6-D616EDF172CF}"/>
              </a:ext>
            </a:extLst>
          </p:cNvPr>
          <p:cNvSpPr txBox="1"/>
          <p:nvPr/>
        </p:nvSpPr>
        <p:spPr>
          <a:xfrm>
            <a:off x="3347864" y="3326795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오병이어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외식 프랜차이즈 </a:t>
            </a:r>
            <a:r>
              <a:rPr lang="en-US" altLang="ko-KR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CEO/</a:t>
            </a:r>
            <a:r>
              <a:rPr lang="ko-KR" altLang="en-US" sz="1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대표</a:t>
            </a: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87253A59-5C6F-28F3-341F-EFA691CB4840}"/>
              </a:ext>
            </a:extLst>
          </p:cNvPr>
          <p:cNvSpPr txBox="1"/>
          <p:nvPr/>
        </p:nvSpPr>
        <p:spPr>
          <a:xfrm>
            <a:off x="6046945" y="1301809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해외진출 브랜드 </a:t>
            </a:r>
            <a:r>
              <a:rPr lang="en-US" altLang="ko-KR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무역협회 브랜드 선정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47" name="object 38">
            <a:extLst>
              <a:ext uri="{FF2B5EF4-FFF2-40B4-BE49-F238E27FC236}">
                <a16:creationId xmlns:a16="http://schemas.microsoft.com/office/drawing/2014/main" id="{01713B3E-323A-3565-7B64-72FB65EB7A88}"/>
              </a:ext>
            </a:extLst>
          </p:cNvPr>
          <p:cNvSpPr txBox="1"/>
          <p:nvPr/>
        </p:nvSpPr>
        <p:spPr>
          <a:xfrm>
            <a:off x="6040104" y="959213"/>
            <a:ext cx="265036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2024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산업자원부</a:t>
            </a:r>
            <a:r>
              <a:rPr lang="en-US" altLang="ko-KR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/ </a:t>
            </a:r>
            <a:r>
              <a:rPr lang="ko-KR" altLang="en-US" sz="900" b="1" spc="-5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전문위원 </a:t>
            </a:r>
            <a:b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</a:br>
            <a:r>
              <a:rPr lang="en-US" sz="9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           </a:t>
            </a:r>
            <a:r>
              <a:rPr lang="ko-KR" altLang="en-US" sz="9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 종합시스템 구축</a:t>
            </a:r>
            <a:endParaRPr sz="9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8015" y="2487584"/>
            <a:ext cx="995386" cy="147808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9615371-10A8-B8ED-DD8F-1913A18266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31" y="783819"/>
            <a:ext cx="1867142" cy="8061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1996" y="2665767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5312" y="2774479"/>
            <a:ext cx="3886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</a:t>
            </a:r>
            <a:r>
              <a:rPr lang="en-US" sz="900" b="1" spc="-20" dirty="0">
                <a:latin typeface="나눔고딕 ExtraBold"/>
                <a:cs typeface="나눔고딕 ExtraBold"/>
              </a:rPr>
              <a:t>3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202" y="3698404"/>
            <a:ext cx="1630680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로봇푸드테크사업전략</a:t>
            </a:r>
            <a:endParaRPr sz="900" dirty="0">
              <a:latin typeface="나눔고딕 ExtraBold"/>
              <a:cs typeface="나눔고딕 ExtraBold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tabLst>
                <a:tab pos="73660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394" y="3671630"/>
            <a:ext cx="1628395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2222" y="837438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3379" y="945641"/>
            <a:ext cx="388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2022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3379" y="1874012"/>
            <a:ext cx="1322072" cy="5511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spc="5" dirty="0">
                <a:latin typeface="나눔고딕 ExtraBold"/>
                <a:cs typeface="나눔고딕 ExtraBold"/>
              </a:rPr>
              <a:t>신규사업프로젝트</a:t>
            </a:r>
            <a:endParaRPr sz="900" dirty="0">
              <a:latin typeface="나눔고딕 ExtraBold"/>
              <a:cs typeface="나눔고딕 ExtraBold"/>
            </a:endParaRPr>
          </a:p>
          <a:p>
            <a:pPr marL="73025" indent="-73660">
              <a:lnSpc>
                <a:spcPct val="100000"/>
              </a:lnSpc>
              <a:spcBef>
                <a:spcPts val="300"/>
              </a:spcBef>
              <a:buFont typeface=""/>
              <a:buChar char="-"/>
              <a:tabLst>
                <a:tab pos="73660" algn="l"/>
              </a:tabLst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기간</a:t>
            </a:r>
            <a:r>
              <a:rPr sz="900" b="1" spc="175" dirty="0">
                <a:latin typeface="나눔고딕 ExtraBold"/>
                <a:cs typeface="나눔고딕 ExtraBold"/>
              </a:rPr>
              <a:t> </a:t>
            </a:r>
            <a:r>
              <a:rPr sz="900" b="1" spc="-15" dirty="0">
                <a:latin typeface="나눔고딕 ExtraBold"/>
                <a:cs typeface="나눔고딕 ExtraBold"/>
              </a:rPr>
              <a:t>: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lang="en-US" sz="900" b="1" spc="-5" dirty="0">
                <a:latin typeface="나눔고딕 ExtraBold"/>
                <a:cs typeface="나눔고딕 ExtraBold"/>
              </a:rPr>
              <a:t>  4</a:t>
            </a:r>
            <a:r>
              <a:rPr lang="ko-KR" altLang="en-US" sz="900" b="1" spc="-5" dirty="0">
                <a:latin typeface="나눔고딕 ExtraBold"/>
                <a:cs typeface="나눔고딕 ExtraBold"/>
              </a:rPr>
              <a:t>개월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5742" y="1844824"/>
            <a:ext cx="1512570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635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321" y="963884"/>
            <a:ext cx="1202436" cy="64617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7661" y="2752047"/>
            <a:ext cx="1342644" cy="864108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40</a:t>
            </a:fld>
            <a:endParaRPr dirty="0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CB13E5A-1992-1F4E-9863-75FE6A773859}"/>
              </a:ext>
            </a:extLst>
          </p:cNvPr>
          <p:cNvSpPr/>
          <p:nvPr/>
        </p:nvSpPr>
        <p:spPr>
          <a:xfrm>
            <a:off x="4623770" y="837438"/>
            <a:ext cx="4276090" cy="376717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A763CA7-80D6-8318-F63A-231508196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85" y="927492"/>
            <a:ext cx="1147763" cy="1056348"/>
          </a:xfrm>
          <a:prstGeom prst="rect">
            <a:avLst/>
          </a:prstGeom>
        </p:spPr>
      </p:pic>
      <p:sp>
        <p:nvSpPr>
          <p:cNvPr id="17" name="object 27">
            <a:extLst>
              <a:ext uri="{FF2B5EF4-FFF2-40B4-BE49-F238E27FC236}">
                <a16:creationId xmlns:a16="http://schemas.microsoft.com/office/drawing/2014/main" id="{4C805647-90FE-0316-F9F6-48CC85CED04C}"/>
              </a:ext>
            </a:extLst>
          </p:cNvPr>
          <p:cNvSpPr txBox="1"/>
          <p:nvPr/>
        </p:nvSpPr>
        <p:spPr>
          <a:xfrm>
            <a:off x="4755243" y="1138816"/>
            <a:ext cx="170298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나눔고딕 ExtraBold"/>
                <a:cs typeface="나눔고딕 ExtraBold"/>
              </a:rPr>
              <a:t>202</a:t>
            </a:r>
            <a:r>
              <a:rPr lang="en-US" sz="900" b="1" spc="-25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4" name="object 28">
            <a:extLst>
              <a:ext uri="{FF2B5EF4-FFF2-40B4-BE49-F238E27FC236}">
                <a16:creationId xmlns:a16="http://schemas.microsoft.com/office/drawing/2014/main" id="{97743C48-98E1-8B3E-995C-2DDA7AB42C62}"/>
              </a:ext>
            </a:extLst>
          </p:cNvPr>
          <p:cNvSpPr txBox="1"/>
          <p:nvPr/>
        </p:nvSpPr>
        <p:spPr>
          <a:xfrm>
            <a:off x="4729842" y="1370092"/>
            <a:ext cx="3480982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꼬숩다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누릉지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닭죽 프랜차이즈 브랜드 런칭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 컨설팅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시스템구축  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본사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lang="en-US" sz="9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sz="900" dirty="0">
              <a:latin typeface="맑은 고딕"/>
              <a:cs typeface="맑은 고딕"/>
            </a:endParaRPr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E325B4A4-273B-E7A3-651D-4E5E9929185E}"/>
              </a:ext>
            </a:extLst>
          </p:cNvPr>
          <p:cNvSpPr txBox="1"/>
          <p:nvPr/>
        </p:nvSpPr>
        <p:spPr>
          <a:xfrm>
            <a:off x="7372624" y="1988840"/>
            <a:ext cx="1641728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96E13318-74F8-B3BD-E78F-387A8FBB4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29" name="object 3">
            <a:extLst>
              <a:ext uri="{FF2B5EF4-FFF2-40B4-BE49-F238E27FC236}">
                <a16:creationId xmlns:a16="http://schemas.microsoft.com/office/drawing/2014/main" id="{23D66C43-D129-EDAD-AFE2-4A22225B9BF7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0" name="object 4">
              <a:extLst>
                <a:ext uri="{FF2B5EF4-FFF2-40B4-BE49-F238E27FC236}">
                  <a16:creationId xmlns:a16="http://schemas.microsoft.com/office/drawing/2014/main" id="{53F3411B-6E7D-AB84-1777-2A6D92FA6E63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65F694E5-1536-D0A6-7A50-1D21FCA0FADB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모서리가 둥근 직사각형 12">
            <a:extLst>
              <a:ext uri="{FF2B5EF4-FFF2-40B4-BE49-F238E27FC236}">
                <a16:creationId xmlns:a16="http://schemas.microsoft.com/office/drawing/2014/main" id="{CF7F279B-516E-415D-BB62-6D7B4B5B071F}"/>
              </a:ext>
            </a:extLst>
          </p:cNvPr>
          <p:cNvSpPr/>
          <p:nvPr/>
        </p:nvSpPr>
        <p:spPr>
          <a:xfrm>
            <a:off x="4722209" y="2508832"/>
            <a:ext cx="4098291" cy="195505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47060C7-FD51-4AEB-887B-22394884AA04}"/>
              </a:ext>
            </a:extLst>
          </p:cNvPr>
          <p:cNvSpPr/>
          <p:nvPr/>
        </p:nvSpPr>
        <p:spPr>
          <a:xfrm>
            <a:off x="6008965" y="2622707"/>
            <a:ext cx="3387571" cy="19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2024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년 현재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월곡점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- 4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월 오픈   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 15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평 매장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       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월매출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9000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만원 기록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홀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배달전문점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신길점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나눔고딕 ExtraBold"/>
              </a:rPr>
              <a:t>   -  6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월 오픈     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13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평 매장  </a:t>
            </a:r>
            <a:br>
              <a:rPr lang="en-US" altLang="ko-KR" sz="800" b="1" dirty="0">
                <a:latin typeface="나눔고딕 ExtraBold"/>
                <a:cs typeface="나눔고딕 ExtraBold"/>
              </a:rPr>
            </a:br>
            <a:r>
              <a:rPr lang="en-US" altLang="ko-KR" sz="800" b="1" dirty="0">
                <a:latin typeface="나눔고딕 ExtraBold"/>
                <a:cs typeface="나눔고딕 ExtraBold"/>
              </a:rPr>
              <a:t>         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오픈첫달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800" b="1" dirty="0" err="1">
                <a:latin typeface="나눔고딕 ExtraBold"/>
                <a:cs typeface="나눔고딕 ExtraBold"/>
              </a:rPr>
              <a:t>월매출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 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7000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만원 기록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(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배달전문점</a:t>
            </a:r>
            <a:r>
              <a:rPr lang="en-US" altLang="ko-KR" sz="800" b="1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왕십리점점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 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아현점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나눔고딕 ExtraBold"/>
                <a:cs typeface="나눔고딕 ExtraBold"/>
              </a:rPr>
              <a:t>성남점</a:t>
            </a:r>
            <a:r>
              <a:rPr lang="ko-KR" altLang="en-US" sz="800" b="1" dirty="0">
                <a:latin typeface="나눔고딕 ExtraBold"/>
                <a:cs typeface="나눔고딕 ExtraBold"/>
              </a:rPr>
              <a:t> 오픈</a:t>
            </a:r>
            <a:endParaRPr lang="en-US" altLang="ko-KR" sz="800" b="1" dirty="0">
              <a:latin typeface="나눔고딕 ExtraBold"/>
              <a:cs typeface="나눔고딕 ExtraBold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ko-KR" altLang="en-US" sz="8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6EF4EEF-B58C-F1F1-07A7-2E5C46D0DE8C}"/>
              </a:ext>
            </a:extLst>
          </p:cNvPr>
          <p:cNvGrpSpPr/>
          <p:nvPr/>
        </p:nvGrpSpPr>
        <p:grpSpPr>
          <a:xfrm>
            <a:off x="4873431" y="3370050"/>
            <a:ext cx="1133634" cy="179062"/>
            <a:chOff x="462120" y="2883281"/>
            <a:chExt cx="1133634" cy="179062"/>
          </a:xfrm>
        </p:grpSpPr>
        <p:pic>
          <p:nvPicPr>
            <p:cNvPr id="26" name="object 11">
              <a:extLst>
                <a:ext uri="{FF2B5EF4-FFF2-40B4-BE49-F238E27FC236}">
                  <a16:creationId xmlns:a16="http://schemas.microsoft.com/office/drawing/2014/main" id="{B93B2B6E-28CC-9702-DAAF-6A86BECEAC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D6DB43DB-7DB2-A99F-70D1-6CD47B175597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B5D21-40E5-A36D-58CE-8438F993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D42C7AEE-C173-F909-82F0-3F2FE61D2014}"/>
              </a:ext>
            </a:extLst>
          </p:cNvPr>
          <p:cNvSpPr/>
          <p:nvPr/>
        </p:nvSpPr>
        <p:spPr>
          <a:xfrm>
            <a:off x="251520" y="841515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5"/>
                </a:moveTo>
                <a:lnTo>
                  <a:pt x="4276090" y="1723135"/>
                </a:lnTo>
                <a:lnTo>
                  <a:pt x="4276090" y="0"/>
                </a:lnTo>
                <a:lnTo>
                  <a:pt x="0" y="0"/>
                </a:lnTo>
                <a:lnTo>
                  <a:pt x="0" y="1723135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5D0D6B26-4D2B-CA0C-AA9E-CB728A4EF575}"/>
              </a:ext>
            </a:extLst>
          </p:cNvPr>
          <p:cNvSpPr/>
          <p:nvPr/>
        </p:nvSpPr>
        <p:spPr>
          <a:xfrm>
            <a:off x="4644008" y="2733433"/>
            <a:ext cx="4276090" cy="2300506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1A3994A-E930-8182-D805-08C146BA985C}"/>
              </a:ext>
            </a:extLst>
          </p:cNvPr>
          <p:cNvSpPr txBox="1"/>
          <p:nvPr/>
        </p:nvSpPr>
        <p:spPr>
          <a:xfrm>
            <a:off x="327720" y="920762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C722646-CBC9-02B1-66CC-2DF7B5277E00}"/>
              </a:ext>
            </a:extLst>
          </p:cNvPr>
          <p:cNvSpPr txBox="1"/>
          <p:nvPr/>
        </p:nvSpPr>
        <p:spPr>
          <a:xfrm>
            <a:off x="468816" y="1700808"/>
            <a:ext cx="5988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EBDDB17D-670A-8784-E911-0CA20A4AE8F4}"/>
              </a:ext>
            </a:extLst>
          </p:cNvPr>
          <p:cNvSpPr txBox="1"/>
          <p:nvPr/>
        </p:nvSpPr>
        <p:spPr>
          <a:xfrm>
            <a:off x="468816" y="1842540"/>
            <a:ext cx="2147190" cy="64633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우슴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이자카야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프랜차이즈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사업전략컨설팅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 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시스템 구축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5725" indent="-73660">
              <a:lnSpc>
                <a:spcPct val="100000"/>
              </a:lnSpc>
              <a:spcBef>
                <a:spcPts val="600"/>
              </a:spcBef>
              <a:buFont typeface=""/>
              <a:buChar char="-"/>
              <a:tabLst>
                <a:tab pos="86360" algn="l"/>
              </a:tabLst>
            </a:pPr>
            <a:r>
              <a:rPr lang="ko-KR" altLang="en-US" sz="900" b="1">
                <a:latin typeface="나눔고딕 ExtraBold"/>
                <a:cs typeface="나눔고딕 ExtraBold"/>
              </a:rPr>
              <a:t>가맹사업준비 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진행중</a:t>
            </a:r>
            <a:endParaRPr lang="en-US" altLang="ko-KR" sz="900" b="1" dirty="0">
              <a:latin typeface="나눔고딕 ExtraBold"/>
              <a:cs typeface="나눔고딕 ExtraBold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F88994F5-D8E7-E1EB-E5B7-D5F5EE329EF8}"/>
              </a:ext>
            </a:extLst>
          </p:cNvPr>
          <p:cNvSpPr txBox="1"/>
          <p:nvPr/>
        </p:nvSpPr>
        <p:spPr>
          <a:xfrm>
            <a:off x="4888067" y="2002184"/>
            <a:ext cx="2329790" cy="41870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–</a:t>
            </a:r>
            <a:r>
              <a:rPr sz="900" b="1" spc="-25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프랜차이즈 본사대상 사업전략 컨설팅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93EE0E69-FCB7-5D2A-1A59-F88E84C45242}"/>
              </a:ext>
            </a:extLst>
          </p:cNvPr>
          <p:cNvSpPr txBox="1"/>
          <p:nvPr/>
        </p:nvSpPr>
        <p:spPr>
          <a:xfrm>
            <a:off x="4746945" y="943518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42D8F18-1C19-D982-B0BC-88A0D6E53587}"/>
              </a:ext>
            </a:extLst>
          </p:cNvPr>
          <p:cNvSpPr txBox="1"/>
          <p:nvPr/>
        </p:nvSpPr>
        <p:spPr>
          <a:xfrm>
            <a:off x="3006531" y="2067954"/>
            <a:ext cx="1481709" cy="4279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E4343781-63B3-3DF7-5367-8A578DB2EB66}"/>
              </a:ext>
            </a:extLst>
          </p:cNvPr>
          <p:cNvSpPr txBox="1"/>
          <p:nvPr/>
        </p:nvSpPr>
        <p:spPr>
          <a:xfrm>
            <a:off x="7400145" y="1932137"/>
            <a:ext cx="1564215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>
              <a:latin typeface="나눔고딕 ExtraBold"/>
              <a:cs typeface="나눔고딕 ExtraBold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30C5A0ED-B478-37D4-8FC2-F51A56104E7D}"/>
              </a:ext>
            </a:extLst>
          </p:cNvPr>
          <p:cNvSpPr txBox="1"/>
          <p:nvPr/>
        </p:nvSpPr>
        <p:spPr>
          <a:xfrm>
            <a:off x="4861304" y="3466842"/>
            <a:ext cx="1994789" cy="156709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5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>
                <a:latin typeface="나눔고딕 ExtraBold"/>
                <a:cs typeface="나눔고딕 ExtraBold"/>
              </a:rPr>
              <a:t>프랜차이즈 브랜드 진단 및 사업성 평가 컨설팅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블럭제빵소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밥맛나는세상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가츠린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돈까스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야끼텐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철판요리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r>
              <a:rPr lang="ko-KR" altLang="en-US" sz="900" b="1" dirty="0" err="1">
                <a:latin typeface="나눔고딕 ExtraBold"/>
                <a:cs typeface="나눔고딕 ExtraBold"/>
              </a:rPr>
              <a:t>김밥제일가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브랜드</a:t>
            </a:r>
            <a:endParaRPr lang="en-US" altLang="ko-KR" sz="900" b="1" dirty="0">
              <a:latin typeface="나눔고딕 ExtraBold"/>
              <a:cs typeface="나눔고딕 ExtraBold"/>
            </a:endParaRPr>
          </a:p>
          <a:p>
            <a:pPr marL="82550" indent="-70485">
              <a:lnSpc>
                <a:spcPct val="100000"/>
              </a:lnSpc>
              <a:spcBef>
                <a:spcPts val="300"/>
              </a:spcBef>
              <a:buChar char="-"/>
              <a:tabLst>
                <a:tab pos="83185" algn="l"/>
              </a:tabLst>
            </a:pP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20F5C852-F7E6-2D08-8FD1-8DD3CB118291}"/>
              </a:ext>
            </a:extLst>
          </p:cNvPr>
          <p:cNvSpPr txBox="1"/>
          <p:nvPr/>
        </p:nvSpPr>
        <p:spPr>
          <a:xfrm>
            <a:off x="4728971" y="2788399"/>
            <a:ext cx="4013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latin typeface="나눔고딕 ExtraBold"/>
                <a:cs typeface="나눔고딕 ExtraBold"/>
              </a:rPr>
              <a:t>20</a:t>
            </a:r>
            <a:r>
              <a:rPr lang="en-US" sz="900" b="1" spc="-20" dirty="0">
                <a:latin typeface="나눔고딕 ExtraBold"/>
                <a:cs typeface="나눔고딕 ExtraBold"/>
              </a:rPr>
              <a:t>24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1003BC5-CB57-A97A-B9C6-DECD230B905C}"/>
              </a:ext>
            </a:extLst>
          </p:cNvPr>
          <p:cNvSpPr txBox="1"/>
          <p:nvPr/>
        </p:nvSpPr>
        <p:spPr>
          <a:xfrm>
            <a:off x="7385049" y="3912146"/>
            <a:ext cx="1495679" cy="427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dirty="0">
                <a:latin typeface="나눔고딕 ExtraBold"/>
                <a:cs typeface="나눔고딕 ExtraBold"/>
              </a:rPr>
              <a:t>컨설팅</a:t>
            </a:r>
            <a:r>
              <a:rPr sz="900" b="1" spc="-5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프로젝트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dirty="0">
                <a:latin typeface="나눔고딕 ExtraBold"/>
                <a:cs typeface="나눔고딕 ExtraBold"/>
              </a:rPr>
              <a:t>총괄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B624630D-51D0-8110-05CB-E78B08B96F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40"/>
                </a:spcBef>
              </a:pPr>
              <a:t>41</a:t>
            </a:fld>
            <a:endParaRPr dirty="0"/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557137C9-0914-1998-F26A-C878AB5F0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025" y="260648"/>
            <a:ext cx="3796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프랜차이즈 기업 </a:t>
            </a:r>
            <a:r>
              <a:rPr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컨설팅</a:t>
            </a:r>
            <a:r>
              <a:rPr spc="-14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주요실적</a:t>
            </a: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32E5C960-19CF-84CD-03D3-A3389E751AA6}"/>
              </a:ext>
            </a:extLst>
          </p:cNvPr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145AEBD5-2362-79A5-4C4A-7DDA4F60E506}"/>
                </a:ext>
              </a:extLst>
            </p:cNvPr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1907AF13-7C0D-AC90-6D42-4E41689250A5}"/>
                </a:ext>
              </a:extLst>
            </p:cNvPr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그림 3" descr="텍스트, 폰트, 상징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B2A329B-23D3-C422-040B-AD3026883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2" y="966635"/>
            <a:ext cx="952500" cy="952500"/>
          </a:xfrm>
          <a:prstGeom prst="rect">
            <a:avLst/>
          </a:prstGeom>
        </p:spPr>
      </p:pic>
      <p:pic>
        <p:nvPicPr>
          <p:cNvPr id="6" name="그림 5" descr="그래픽, 원, 로고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D678312-8E9C-9098-13F0-6790389C3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812" y="1011812"/>
            <a:ext cx="841384" cy="841384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6932C5B1-E40C-C491-75DD-1973250BEAC4}"/>
              </a:ext>
            </a:extLst>
          </p:cNvPr>
          <p:cNvSpPr/>
          <p:nvPr/>
        </p:nvSpPr>
        <p:spPr>
          <a:xfrm>
            <a:off x="4662871" y="851190"/>
            <a:ext cx="4276090" cy="1723389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그림 17" descr="텍스트, 폰트, 로고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982BD71-D019-2214-2861-7E490BBF4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93" y="2840356"/>
            <a:ext cx="974814" cy="974814"/>
          </a:xfrm>
          <a:prstGeom prst="rect">
            <a:avLst/>
          </a:prstGeom>
        </p:spPr>
      </p:pic>
      <p:sp>
        <p:nvSpPr>
          <p:cNvPr id="19" name="object 36">
            <a:extLst>
              <a:ext uri="{FF2B5EF4-FFF2-40B4-BE49-F238E27FC236}">
                <a16:creationId xmlns:a16="http://schemas.microsoft.com/office/drawing/2014/main" id="{B28D11A3-1EDE-98E5-1FA3-6B7F86845006}"/>
              </a:ext>
            </a:extLst>
          </p:cNvPr>
          <p:cNvSpPr txBox="1"/>
          <p:nvPr/>
        </p:nvSpPr>
        <p:spPr>
          <a:xfrm>
            <a:off x="4906506" y="1268760"/>
            <a:ext cx="2329790" cy="431528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>
                <a:latin typeface="나눔고딕 ExtraBold"/>
                <a:cs typeface="나눔고딕 ExtraBold"/>
              </a:rPr>
              <a:t>한국신용데이터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(</a:t>
            </a:r>
            <a:r>
              <a:rPr lang="ko-KR" altLang="en-US" sz="900" b="1" spc="5" dirty="0" err="1">
                <a:latin typeface="나눔고딕 ExtraBold"/>
                <a:cs typeface="나눔고딕 ExtraBold"/>
              </a:rPr>
              <a:t>유니콘</a:t>
            </a:r>
            <a:r>
              <a:rPr lang="ko-KR" altLang="en-US" sz="900" b="1" spc="5" dirty="0">
                <a:latin typeface="나눔고딕 ExtraBold"/>
                <a:cs typeface="나눔고딕 ExtraBold"/>
              </a:rPr>
              <a:t> 기업</a:t>
            </a:r>
            <a:r>
              <a:rPr lang="en-US" altLang="ko-KR" sz="900" b="1" spc="5" dirty="0">
                <a:latin typeface="나눔고딕 ExtraBold"/>
                <a:cs typeface="나눔고딕 ExtraBold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캐쉬노트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4AB68159-365B-1C29-286E-60250F9E0B3F}"/>
              </a:ext>
            </a:extLst>
          </p:cNvPr>
          <p:cNvSpPr txBox="1"/>
          <p:nvPr/>
        </p:nvSpPr>
        <p:spPr>
          <a:xfrm>
            <a:off x="466307" y="1169072"/>
            <a:ext cx="2329790" cy="2160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우슴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1" name="object 36">
            <a:extLst>
              <a:ext uri="{FF2B5EF4-FFF2-40B4-BE49-F238E27FC236}">
                <a16:creationId xmlns:a16="http://schemas.microsoft.com/office/drawing/2014/main" id="{F11C85E5-E88A-B1E4-6077-DD13C8B6A207}"/>
              </a:ext>
            </a:extLst>
          </p:cNvPr>
          <p:cNvSpPr txBox="1"/>
          <p:nvPr/>
        </p:nvSpPr>
        <p:spPr>
          <a:xfrm>
            <a:off x="4858795" y="3108898"/>
            <a:ext cx="2329790" cy="21608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ko-KR" altLang="en-US" sz="900" b="1" spc="5" dirty="0" err="1">
                <a:latin typeface="나눔고딕 ExtraBold"/>
                <a:cs typeface="나눔고딕 ExtraBold"/>
              </a:rPr>
              <a:t>웰킵스그룹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00E394E-FEB5-5469-F687-80A6A65B746E}"/>
              </a:ext>
            </a:extLst>
          </p:cNvPr>
          <p:cNvSpPr/>
          <p:nvPr/>
        </p:nvSpPr>
        <p:spPr>
          <a:xfrm>
            <a:off x="253998" y="2688254"/>
            <a:ext cx="4276090" cy="3767172"/>
          </a:xfrm>
          <a:custGeom>
            <a:avLst/>
            <a:gdLst/>
            <a:ahLst/>
            <a:cxnLst/>
            <a:rect l="l" t="t" r="r" b="b"/>
            <a:pathLst>
              <a:path w="4276090" h="1723389">
                <a:moveTo>
                  <a:pt x="0" y="1723136"/>
                </a:moveTo>
                <a:lnTo>
                  <a:pt x="4276090" y="1723136"/>
                </a:lnTo>
                <a:lnTo>
                  <a:pt x="4276090" y="0"/>
                </a:lnTo>
                <a:lnTo>
                  <a:pt x="0" y="0"/>
                </a:lnTo>
                <a:lnTo>
                  <a:pt x="0" y="1723136"/>
                </a:lnTo>
                <a:close/>
              </a:path>
            </a:pathLst>
          </a:custGeom>
          <a:ln w="28955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A1A886F-0C2F-E967-ACAA-EC1138A4D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692" y="2906519"/>
            <a:ext cx="1261694" cy="986633"/>
          </a:xfrm>
          <a:prstGeom prst="rect">
            <a:avLst/>
          </a:prstGeom>
        </p:spPr>
      </p:pic>
      <p:sp>
        <p:nvSpPr>
          <p:cNvPr id="11" name="object 27">
            <a:extLst>
              <a:ext uri="{FF2B5EF4-FFF2-40B4-BE49-F238E27FC236}">
                <a16:creationId xmlns:a16="http://schemas.microsoft.com/office/drawing/2014/main" id="{9604716D-6A45-46A3-120F-9ADDEBAC2DB5}"/>
              </a:ext>
            </a:extLst>
          </p:cNvPr>
          <p:cNvSpPr txBox="1"/>
          <p:nvPr/>
        </p:nvSpPr>
        <p:spPr>
          <a:xfrm>
            <a:off x="464971" y="2970765"/>
            <a:ext cx="126169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latin typeface="나눔고딕 ExtraBold"/>
                <a:cs typeface="나눔고딕 ExtraBold"/>
              </a:rPr>
              <a:t>202</a:t>
            </a:r>
            <a:r>
              <a:rPr lang="en-US" sz="900" b="1" spc="-25" dirty="0">
                <a:latin typeface="나눔고딕 ExtraBold"/>
                <a:cs typeface="나눔고딕 ExtraBold"/>
              </a:rPr>
              <a:t>4</a:t>
            </a:r>
            <a:r>
              <a:rPr sz="900" b="1" dirty="0">
                <a:latin typeface="나눔고딕 ExtraBold"/>
                <a:cs typeface="나눔고딕 ExtraBold"/>
              </a:rPr>
              <a:t>년</a:t>
            </a:r>
            <a:r>
              <a:rPr lang="en-US" sz="900" b="1" dirty="0">
                <a:latin typeface="나눔고딕 ExtraBold"/>
                <a:cs typeface="나눔고딕 ExtraBold"/>
              </a:rPr>
              <a:t> 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3C71625C-EF21-26F8-8139-2F8B80765C72}"/>
              </a:ext>
            </a:extLst>
          </p:cNvPr>
          <p:cNvSpPr txBox="1"/>
          <p:nvPr/>
        </p:nvSpPr>
        <p:spPr>
          <a:xfrm>
            <a:off x="423608" y="3274144"/>
            <a:ext cx="2426589" cy="64376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6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내용</a:t>
            </a:r>
            <a:endParaRPr sz="900" dirty="0">
              <a:latin typeface="나눔고딕 ExtraBold"/>
              <a:cs typeface="나눔고딕 ExtraBold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lang="en-US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850" b="1" dirty="0">
                <a:latin typeface="나눔고딕 ExtraBold"/>
                <a:cs typeface="나눔고딕 ExtraBold"/>
              </a:rPr>
              <a:t>진성 민속촌 </a:t>
            </a:r>
            <a:r>
              <a:rPr lang="ko-KR" altLang="en-US" sz="850" b="1" dirty="0" err="1">
                <a:latin typeface="나눔고딕 ExtraBold"/>
                <a:cs typeface="나눔고딕 ExtraBold"/>
              </a:rPr>
              <a:t>김치감자탕</a:t>
            </a:r>
            <a:r>
              <a:rPr lang="ko-KR" altLang="en-US" sz="850" b="1" dirty="0">
                <a:latin typeface="나눔고딕 ExtraBold"/>
                <a:cs typeface="나눔고딕 ExtraBold"/>
              </a:rPr>
              <a:t> 프랜차이즈 브랜드 런칭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사업전략컨설팅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&amp;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시스템구축 </a:t>
            </a:r>
            <a:br>
              <a:rPr lang="en-US" altLang="ko-KR" sz="900" b="1" dirty="0">
                <a:latin typeface="나눔고딕 ExtraBold"/>
                <a:cs typeface="나눔고딕 ExtraBold"/>
              </a:rPr>
            </a:br>
            <a:r>
              <a:rPr lang="en-US" altLang="ko-KR" sz="900" b="1" dirty="0">
                <a:latin typeface="나눔고딕 ExtraBold"/>
                <a:cs typeface="나눔고딕 ExtraBold"/>
              </a:rPr>
              <a:t>- 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본사 </a:t>
            </a:r>
            <a:r>
              <a:rPr lang="en-US" altLang="ko-KR" sz="900" b="1" dirty="0">
                <a:latin typeface="나눔고딕 ExtraBold"/>
                <a:cs typeface="나눔고딕 ExtraBold"/>
              </a:rPr>
              <a:t> </a:t>
            </a:r>
            <a:r>
              <a:rPr lang="ko-KR" altLang="en-US" sz="900" b="1" dirty="0" err="1">
                <a:latin typeface="나눔고딕 ExtraBold"/>
                <a:cs typeface="나눔고딕 ExtraBold"/>
              </a:rPr>
              <a:t>인큐베이팅</a:t>
            </a:r>
            <a:r>
              <a:rPr lang="ko-KR" altLang="en-US" sz="900" b="1" dirty="0">
                <a:latin typeface="나눔고딕 ExtraBold"/>
                <a:cs typeface="나눔고딕 ExtraBold"/>
              </a:rPr>
              <a:t> </a:t>
            </a:r>
            <a:endParaRPr lang="en-US" altLang="ko-KR" sz="900" b="1" dirty="0">
              <a:latin typeface="나눔고딕 ExtraBold"/>
              <a:cs typeface="나눔고딕 ExtraBold"/>
            </a:endParaRPr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72E021FE-381B-7603-319D-8925B5C39474}"/>
              </a:ext>
            </a:extLst>
          </p:cNvPr>
          <p:cNvSpPr txBox="1"/>
          <p:nvPr/>
        </p:nvSpPr>
        <p:spPr>
          <a:xfrm>
            <a:off x="2906295" y="3933056"/>
            <a:ext cx="1641728" cy="4286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900" b="1" spc="5" dirty="0">
                <a:latin typeface="나눔고딕 ExtraBold"/>
                <a:cs typeface="나눔고딕 ExtraBold"/>
              </a:rPr>
              <a:t>컨설</a:t>
            </a:r>
            <a:r>
              <a:rPr sz="900" b="1" dirty="0">
                <a:latin typeface="나눔고딕 ExtraBold"/>
                <a:cs typeface="나눔고딕 ExtraBold"/>
              </a:rPr>
              <a:t>팅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프로젝</a:t>
            </a:r>
            <a:r>
              <a:rPr sz="900" b="1" dirty="0">
                <a:latin typeface="나눔고딕 ExtraBold"/>
                <a:cs typeface="나눔고딕 ExtraBold"/>
              </a:rPr>
              <a:t>트</a:t>
            </a:r>
            <a:r>
              <a:rPr sz="900" b="1" spc="-45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총</a:t>
            </a:r>
            <a:r>
              <a:rPr sz="900" b="1" dirty="0">
                <a:latin typeface="나눔고딕 ExtraBold"/>
                <a:cs typeface="나눔고딕 ExtraBold"/>
              </a:rPr>
              <a:t>괄</a:t>
            </a:r>
            <a:r>
              <a:rPr sz="900" b="1" spc="-2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매니저</a:t>
            </a:r>
            <a:endParaRPr sz="900" dirty="0">
              <a:latin typeface="나눔고딕 ExtraBold"/>
              <a:cs typeface="나눔고딕 ExtraBold"/>
            </a:endParaRPr>
          </a:p>
          <a:p>
            <a:pPr marL="76200">
              <a:lnSpc>
                <a:spcPct val="100000"/>
              </a:lnSpc>
              <a:spcBef>
                <a:spcPts val="505"/>
              </a:spcBef>
            </a:pPr>
            <a:r>
              <a:rPr sz="900" b="1" dirty="0">
                <a:latin typeface="나눔고딕 ExtraBold"/>
                <a:cs typeface="나눔고딕 ExtraBold"/>
              </a:rPr>
              <a:t>-</a:t>
            </a:r>
            <a:r>
              <a:rPr sz="900" b="1" spc="-40" dirty="0">
                <a:latin typeface="나눔고딕 ExtraBold"/>
                <a:cs typeface="나눔고딕 ExtraBold"/>
              </a:rPr>
              <a:t> </a:t>
            </a:r>
            <a:r>
              <a:rPr sz="900" b="1" spc="5" dirty="0">
                <a:latin typeface="나눔고딕 ExtraBold"/>
                <a:cs typeface="나눔고딕 ExtraBold"/>
              </a:rPr>
              <a:t>유재</a:t>
            </a:r>
            <a:r>
              <a:rPr sz="900" b="1" dirty="0">
                <a:latin typeface="나눔고딕 ExtraBold"/>
                <a:cs typeface="나눔고딕 ExtraBold"/>
              </a:rPr>
              <a:t>은</a:t>
            </a:r>
            <a:r>
              <a:rPr sz="900" b="1" spc="-30" dirty="0">
                <a:latin typeface="나눔고딕 ExtraBold"/>
                <a:cs typeface="나눔고딕 ExtraBold"/>
              </a:rPr>
              <a:t> </a:t>
            </a:r>
            <a:r>
              <a:rPr sz="900" b="1" spc="-5" dirty="0">
                <a:latin typeface="나눔고딕 ExtraBold"/>
                <a:cs typeface="나눔고딕 ExtraBold"/>
              </a:rPr>
              <a:t>C</a:t>
            </a:r>
            <a:r>
              <a:rPr sz="900" b="1" dirty="0">
                <a:latin typeface="나눔고딕 ExtraBold"/>
                <a:cs typeface="나눔고딕 ExtraBold"/>
              </a:rPr>
              <a:t>EO</a:t>
            </a:r>
            <a:endParaRPr sz="900" dirty="0">
              <a:latin typeface="나눔고딕 ExtraBold"/>
              <a:cs typeface="나눔고딕 ExtraBold"/>
            </a:endParaRPr>
          </a:p>
        </p:txBody>
      </p:sp>
      <p:sp>
        <p:nvSpPr>
          <p:cNvPr id="27" name="모서리가 둥근 직사각형 12">
            <a:extLst>
              <a:ext uri="{FF2B5EF4-FFF2-40B4-BE49-F238E27FC236}">
                <a16:creationId xmlns:a16="http://schemas.microsoft.com/office/drawing/2014/main" id="{693B9B34-515A-4075-92DB-C741699528C2}"/>
              </a:ext>
            </a:extLst>
          </p:cNvPr>
          <p:cNvSpPr/>
          <p:nvPr/>
        </p:nvSpPr>
        <p:spPr>
          <a:xfrm>
            <a:off x="423608" y="4428547"/>
            <a:ext cx="3478540" cy="1899653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60BB0C4-26DF-4ABE-9A7F-C33A0C1668B4}"/>
              </a:ext>
            </a:extLst>
          </p:cNvPr>
          <p:cNvSpPr/>
          <p:nvPr/>
        </p:nvSpPr>
        <p:spPr>
          <a:xfrm>
            <a:off x="1691267" y="4509120"/>
            <a:ext cx="2303303" cy="199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나눔고딕 ExtraBold"/>
                <a:cs typeface="맑은 고딕"/>
              </a:rPr>
              <a:t>2024</a:t>
            </a:r>
            <a:r>
              <a:rPr lang="ko-KR" altLang="en-US" sz="800" b="1" dirty="0">
                <a:latin typeface="나눔고딕 ExtraBold"/>
                <a:cs typeface="맑은 고딕"/>
              </a:rPr>
              <a:t>년 현재 </a:t>
            </a:r>
            <a:endParaRPr lang="en-US" altLang="ko-KR" sz="8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lang="ko-KR" altLang="en-US" sz="800" b="1" dirty="0">
              <a:latin typeface="나눔고딕 ExtraBold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맑은 고딕"/>
                <a:cs typeface="맑은 고딕"/>
              </a:rPr>
              <a:t>7</a:t>
            </a:r>
            <a:r>
              <a:rPr lang="ko-KR" altLang="en-US" sz="800" b="1" dirty="0">
                <a:latin typeface="맑은 고딕"/>
                <a:cs typeface="맑은 고딕"/>
              </a:rPr>
              <a:t>월 </a:t>
            </a:r>
            <a:r>
              <a:rPr lang="ko-KR" altLang="en-US" sz="800" b="1" dirty="0" err="1">
                <a:latin typeface="맑은 고딕"/>
                <a:cs typeface="맑은 고딕"/>
              </a:rPr>
              <a:t>광주점</a:t>
            </a:r>
            <a:r>
              <a:rPr lang="ko-KR" altLang="en-US" sz="800" b="1" dirty="0">
                <a:latin typeface="맑은 고딕"/>
                <a:cs typeface="맑은 고딕"/>
              </a:rPr>
              <a:t> 오픈 </a:t>
            </a:r>
            <a:r>
              <a:rPr lang="ko-KR" altLang="en-US" sz="800" b="1" dirty="0" err="1">
                <a:latin typeface="맑은 고딕"/>
                <a:cs typeface="맑은 고딕"/>
              </a:rPr>
              <a:t>운영중</a:t>
            </a:r>
            <a:r>
              <a:rPr lang="ko-KR" altLang="en-US" sz="800" b="1" dirty="0">
                <a:latin typeface="맑은 고딕"/>
                <a:cs typeface="맑은 고딕"/>
              </a:rPr>
              <a:t>  </a:t>
            </a:r>
            <a:r>
              <a:rPr lang="en-US" altLang="ko-KR" sz="800" b="1" dirty="0">
                <a:latin typeface="맑은 고딕"/>
                <a:cs typeface="맑은 고딕"/>
              </a:rPr>
              <a:t>( </a:t>
            </a:r>
            <a:r>
              <a:rPr lang="ko-KR" altLang="en-US" sz="800" b="1" dirty="0" err="1">
                <a:latin typeface="맑은 고딕"/>
                <a:cs typeface="맑은 고딕"/>
              </a:rPr>
              <a:t>웨이팅</a:t>
            </a:r>
            <a:r>
              <a:rPr lang="ko-KR" altLang="en-US" sz="800" b="1" dirty="0">
                <a:latin typeface="맑은 고딕"/>
                <a:cs typeface="맑은 고딕"/>
              </a:rPr>
              <a:t> 매장</a:t>
            </a:r>
            <a:r>
              <a:rPr lang="en-US" altLang="ko-KR" sz="800" b="1" dirty="0">
                <a:latin typeface="맑은 고딕"/>
                <a:cs typeface="맑은 고딕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altLang="ko-KR" sz="800" b="1" dirty="0">
                <a:latin typeface="맑은 고딕"/>
                <a:cs typeface="맑은 고딕"/>
              </a:rPr>
              <a:t>30</a:t>
            </a:r>
            <a:r>
              <a:rPr lang="ko-KR" altLang="en-US" sz="800" b="1" dirty="0">
                <a:latin typeface="맑은 고딕"/>
                <a:cs typeface="맑은 고딕"/>
              </a:rPr>
              <a:t>평 매장  일 매출 </a:t>
            </a:r>
            <a:r>
              <a:rPr lang="en-US" altLang="ko-KR" sz="800" b="1" dirty="0">
                <a:latin typeface="맑은 고딕"/>
                <a:cs typeface="맑은 고딕"/>
              </a:rPr>
              <a:t>300</a:t>
            </a:r>
            <a:r>
              <a:rPr lang="ko-KR" altLang="en-US" sz="800" b="1" dirty="0">
                <a:latin typeface="맑은 고딕"/>
                <a:cs typeface="맑은 고딕"/>
              </a:rPr>
              <a:t>만원 </a:t>
            </a:r>
            <a:r>
              <a:rPr lang="ko-KR" altLang="en-US" sz="800" b="1" dirty="0" err="1">
                <a:latin typeface="맑은 고딕"/>
                <a:cs typeface="맑은 고딕"/>
              </a:rPr>
              <a:t>기록중</a:t>
            </a:r>
            <a:r>
              <a:rPr lang="ko-KR" altLang="en-US" sz="800" b="1" dirty="0">
                <a:latin typeface="맑은 고딕"/>
                <a:cs typeface="맑은 고딕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대전둔산점</a:t>
            </a:r>
            <a:r>
              <a:rPr lang="ko-KR" altLang="en-US" sz="800" b="1" dirty="0">
                <a:latin typeface="맑은 고딕"/>
                <a:cs typeface="맑은 고딕"/>
              </a:rPr>
              <a:t> 오픈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대구점</a:t>
            </a:r>
            <a:r>
              <a:rPr lang="ko-KR" altLang="en-US" sz="800" b="1" dirty="0">
                <a:latin typeface="맑은 고딕"/>
                <a:cs typeface="맑은 고딕"/>
              </a:rPr>
              <a:t> 오픈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청주점</a:t>
            </a:r>
            <a:r>
              <a:rPr lang="ko-KR" altLang="en-US" sz="800" b="1" dirty="0">
                <a:latin typeface="맑은 고딕"/>
                <a:cs typeface="맑은 고딕"/>
              </a:rPr>
              <a:t> 오픈 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동대구점 오픈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충북혁신점 오픈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 err="1">
                <a:latin typeface="맑은 고딕"/>
                <a:cs typeface="맑은 고딕"/>
              </a:rPr>
              <a:t>대전점</a:t>
            </a:r>
            <a:r>
              <a:rPr lang="ko-KR" altLang="en-US" sz="800" b="1" dirty="0">
                <a:latin typeface="맑은 고딕"/>
                <a:cs typeface="맑은 고딕"/>
              </a:rPr>
              <a:t> 직영점 오픈 준비중</a:t>
            </a:r>
            <a:endParaRPr lang="en-US" altLang="ko-KR" sz="800" b="1" dirty="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ko-KR" altLang="en-US" sz="800" b="1" dirty="0">
                <a:latin typeface="맑은 고딕"/>
                <a:cs typeface="맑은 고딕"/>
              </a:rPr>
              <a:t>대전 가맹점 오픈 준비중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ko-KR" altLang="en-US" sz="8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0B5243-C7B5-09FC-7289-B35163E6E093}"/>
              </a:ext>
            </a:extLst>
          </p:cNvPr>
          <p:cNvGrpSpPr/>
          <p:nvPr/>
        </p:nvGrpSpPr>
        <p:grpSpPr>
          <a:xfrm>
            <a:off x="503268" y="5179317"/>
            <a:ext cx="1133634" cy="179062"/>
            <a:chOff x="462120" y="2883281"/>
            <a:chExt cx="1133634" cy="179062"/>
          </a:xfrm>
        </p:grpSpPr>
        <p:pic>
          <p:nvPicPr>
            <p:cNvPr id="3" name="object 11">
              <a:extLst>
                <a:ext uri="{FF2B5EF4-FFF2-40B4-BE49-F238E27FC236}">
                  <a16:creationId xmlns:a16="http://schemas.microsoft.com/office/drawing/2014/main" id="{BA143434-182A-838D-DA7A-41DEE91E6B6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155" y="2888237"/>
              <a:ext cx="248599" cy="169150"/>
            </a:xfrm>
            <a:prstGeom prst="rect">
              <a:avLst/>
            </a:prstGeom>
          </p:spPr>
        </p:pic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69FDFFA-BA29-3232-3E30-155B92E2B758}"/>
                </a:ext>
              </a:extLst>
            </p:cNvPr>
            <p:cNvSpPr/>
            <p:nvPr/>
          </p:nvSpPr>
          <p:spPr>
            <a:xfrm>
              <a:off x="462120" y="2883281"/>
              <a:ext cx="746932" cy="179062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>
                  <a:solidFill>
                    <a:srgbClr val="FF0000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우수 성과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85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3" name="object 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51628" y="1001395"/>
            <a:ext cx="301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2020년</a:t>
            </a:r>
            <a:r>
              <a:rPr sz="1200" b="1" spc="-7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한국경제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4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전문가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칼럼</a:t>
            </a:r>
            <a:r>
              <a:rPr sz="1200" b="1" spc="-25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기재</a:t>
            </a:r>
            <a:endParaRPr sz="1200">
              <a:latin typeface="나눔고딕 ExtraBold"/>
              <a:cs typeface="나눔고딕 Extra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3084" y="1577339"/>
            <a:ext cx="3401567" cy="45628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1459" y="260648"/>
            <a:ext cx="52467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유재은</a:t>
            </a:r>
            <a:r>
              <a:rPr sz="1800" b="1" spc="-4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CEO	/	프랜차이즈</a:t>
            </a:r>
            <a:r>
              <a:rPr sz="1800" b="1" spc="-9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칼럼</a:t>
            </a:r>
            <a:r>
              <a:rPr sz="1800" b="1" spc="-7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8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기고</a:t>
            </a:r>
            <a:endParaRPr sz="1800" dirty="0">
              <a:latin typeface="나눔고딕 ExtraBold"/>
              <a:cs typeface="나눔고딕 Extra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4276" y="1534667"/>
            <a:ext cx="2962910" cy="4729480"/>
            <a:chOff x="684276" y="1534667"/>
            <a:chExt cx="2962910" cy="4729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808" y="1534667"/>
              <a:ext cx="2897124" cy="4728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276" y="4652772"/>
              <a:ext cx="1271016" cy="1584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128" y="4652772"/>
              <a:ext cx="685799" cy="86410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616" y="1068324"/>
            <a:ext cx="1389887" cy="33375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317242" y="1125092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맑은 고딕"/>
                <a:cs typeface="맑은 고딕"/>
              </a:rPr>
              <a:t>2</a:t>
            </a:r>
            <a:r>
              <a:rPr sz="1600" spc="-20" dirty="0">
                <a:latin typeface="맑은 고딕"/>
                <a:cs typeface="맑은 고딕"/>
              </a:rPr>
              <a:t>0</a:t>
            </a:r>
            <a:r>
              <a:rPr sz="1600" spc="-10" dirty="0">
                <a:latin typeface="맑은 고딕"/>
                <a:cs typeface="맑은 고딕"/>
              </a:rPr>
              <a:t>2</a:t>
            </a:r>
            <a:r>
              <a:rPr sz="1600" spc="-20" dirty="0">
                <a:latin typeface="맑은 고딕"/>
                <a:cs typeface="맑은 고딕"/>
              </a:rPr>
              <a:t>0</a:t>
            </a:r>
            <a:r>
              <a:rPr sz="1600" spc="-10" dirty="0">
                <a:latin typeface="맑은 고딕"/>
                <a:cs typeface="맑은 고딕"/>
              </a:rPr>
              <a:t>.0</a:t>
            </a:r>
            <a:r>
              <a:rPr sz="1600" spc="-5" dirty="0">
                <a:latin typeface="맑은 고딕"/>
                <a:cs typeface="맑은 고딕"/>
              </a:rPr>
              <a:t>6</a:t>
            </a:r>
            <a:endParaRPr sz="16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5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5842" y="1370838"/>
            <a:ext cx="4038600" cy="335280"/>
          </a:xfrm>
          <a:prstGeom prst="rect">
            <a:avLst/>
          </a:prstGeom>
          <a:ln w="19811">
            <a:solidFill>
              <a:srgbClr val="A6A6A6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259840">
              <a:lnSpc>
                <a:spcPct val="100000"/>
              </a:lnSpc>
              <a:spcBef>
                <a:spcPts val="500"/>
              </a:spcBef>
            </a:pPr>
            <a:r>
              <a:rPr sz="1200" b="1" dirty="0">
                <a:latin typeface="나눔고딕 ExtraBold"/>
                <a:cs typeface="나눔고딕 ExtraBold"/>
              </a:rPr>
              <a:t>다양한</a:t>
            </a:r>
            <a:r>
              <a:rPr sz="1200" b="1" spc="-6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프랜차이즈</a:t>
            </a:r>
            <a:r>
              <a:rPr sz="1200" b="1" spc="-50" dirty="0">
                <a:latin typeface="나눔고딕 ExtraBold"/>
                <a:cs typeface="나눔고딕 ExtraBold"/>
              </a:rPr>
              <a:t> </a:t>
            </a:r>
            <a:r>
              <a:rPr sz="1200" b="1" dirty="0">
                <a:latin typeface="나눔고딕 ExtraBold"/>
                <a:cs typeface="나눔고딕 ExtraBold"/>
              </a:rPr>
              <a:t>업종</a:t>
            </a:r>
            <a:endParaRPr sz="1200">
              <a:latin typeface="나눔고딕 ExtraBold"/>
              <a:cs typeface="나눔고딕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2104" y="1267460"/>
            <a:ext cx="8481060" cy="5285740"/>
            <a:chOff x="332104" y="1255649"/>
            <a:chExt cx="8481060" cy="5285740"/>
          </a:xfrm>
        </p:grpSpPr>
        <p:sp>
          <p:nvSpPr>
            <p:cNvPr id="4" name="object 4"/>
            <p:cNvSpPr/>
            <p:nvPr/>
          </p:nvSpPr>
          <p:spPr>
            <a:xfrm>
              <a:off x="346709" y="1270254"/>
              <a:ext cx="8451850" cy="5256530"/>
            </a:xfrm>
            <a:custGeom>
              <a:avLst/>
              <a:gdLst/>
              <a:ahLst/>
              <a:cxnLst/>
              <a:rect l="l" t="t" r="r" b="b"/>
              <a:pathLst>
                <a:path w="8451850" h="5256530">
                  <a:moveTo>
                    <a:pt x="0" y="5256276"/>
                  </a:moveTo>
                  <a:lnTo>
                    <a:pt x="8451723" y="5256276"/>
                  </a:lnTo>
                  <a:lnTo>
                    <a:pt x="8451723" y="0"/>
                  </a:lnTo>
                  <a:lnTo>
                    <a:pt x="0" y="0"/>
                  </a:lnTo>
                  <a:lnTo>
                    <a:pt x="0" y="5256276"/>
                  </a:lnTo>
                  <a:close/>
                </a:path>
              </a:pathLst>
            </a:custGeom>
            <a:ln w="28956">
              <a:solidFill>
                <a:srgbClr val="E6E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60" y="2257044"/>
              <a:ext cx="7574280" cy="4109085"/>
            </a:xfrm>
            <a:custGeom>
              <a:avLst/>
              <a:gdLst/>
              <a:ahLst/>
              <a:cxnLst/>
              <a:rect l="l" t="t" r="r" b="b"/>
              <a:pathLst>
                <a:path w="7574280" h="4109085">
                  <a:moveTo>
                    <a:pt x="0" y="99694"/>
                  </a:moveTo>
                  <a:lnTo>
                    <a:pt x="7835" y="60959"/>
                  </a:lnTo>
                  <a:lnTo>
                    <a:pt x="29209" y="29209"/>
                  </a:lnTo>
                  <a:lnTo>
                    <a:pt x="60909" y="7873"/>
                  </a:lnTo>
                  <a:lnTo>
                    <a:pt x="99733" y="0"/>
                  </a:lnTo>
                  <a:lnTo>
                    <a:pt x="3572382" y="0"/>
                  </a:lnTo>
                  <a:lnTo>
                    <a:pt x="3611244" y="7873"/>
                  </a:lnTo>
                  <a:lnTo>
                    <a:pt x="3642867" y="29209"/>
                  </a:lnTo>
                  <a:lnTo>
                    <a:pt x="3664204" y="60959"/>
                  </a:lnTo>
                  <a:lnTo>
                    <a:pt x="3672078" y="99694"/>
                  </a:lnTo>
                  <a:lnTo>
                    <a:pt x="3672078" y="4008793"/>
                  </a:lnTo>
                  <a:lnTo>
                    <a:pt x="3664204" y="4047629"/>
                  </a:lnTo>
                  <a:lnTo>
                    <a:pt x="3642867" y="4079341"/>
                  </a:lnTo>
                  <a:lnTo>
                    <a:pt x="3611244" y="4100728"/>
                  </a:lnTo>
                  <a:lnTo>
                    <a:pt x="3572382" y="4108564"/>
                  </a:lnTo>
                  <a:lnTo>
                    <a:pt x="99733" y="4108564"/>
                  </a:lnTo>
                  <a:lnTo>
                    <a:pt x="60909" y="4100728"/>
                  </a:lnTo>
                  <a:lnTo>
                    <a:pt x="29209" y="4079341"/>
                  </a:lnTo>
                  <a:lnTo>
                    <a:pt x="7835" y="4047629"/>
                  </a:lnTo>
                  <a:lnTo>
                    <a:pt x="0" y="4008793"/>
                  </a:lnTo>
                  <a:lnTo>
                    <a:pt x="0" y="99694"/>
                  </a:lnTo>
                  <a:close/>
                </a:path>
                <a:path w="7574280" h="4109085">
                  <a:moveTo>
                    <a:pt x="3901948" y="99694"/>
                  </a:moveTo>
                  <a:lnTo>
                    <a:pt x="3909822" y="60959"/>
                  </a:lnTo>
                  <a:lnTo>
                    <a:pt x="3931157" y="29209"/>
                  </a:lnTo>
                  <a:lnTo>
                    <a:pt x="3962907" y="7873"/>
                  </a:lnTo>
                  <a:lnTo>
                    <a:pt x="4001642" y="0"/>
                  </a:lnTo>
                  <a:lnTo>
                    <a:pt x="7474331" y="0"/>
                  </a:lnTo>
                  <a:lnTo>
                    <a:pt x="7513193" y="7873"/>
                  </a:lnTo>
                  <a:lnTo>
                    <a:pt x="7544816" y="29209"/>
                  </a:lnTo>
                  <a:lnTo>
                    <a:pt x="7566279" y="60959"/>
                  </a:lnTo>
                  <a:lnTo>
                    <a:pt x="7574153" y="99694"/>
                  </a:lnTo>
                  <a:lnTo>
                    <a:pt x="7574153" y="4008793"/>
                  </a:lnTo>
                  <a:lnTo>
                    <a:pt x="7566279" y="4047629"/>
                  </a:lnTo>
                  <a:lnTo>
                    <a:pt x="7544816" y="4079341"/>
                  </a:lnTo>
                  <a:lnTo>
                    <a:pt x="7513193" y="4100728"/>
                  </a:lnTo>
                  <a:lnTo>
                    <a:pt x="7474331" y="4108564"/>
                  </a:lnTo>
                  <a:lnTo>
                    <a:pt x="4001642" y="4108564"/>
                  </a:lnTo>
                  <a:lnTo>
                    <a:pt x="3962907" y="4100728"/>
                  </a:lnTo>
                  <a:lnTo>
                    <a:pt x="3931157" y="4079341"/>
                  </a:lnTo>
                  <a:lnTo>
                    <a:pt x="3909822" y="4047629"/>
                  </a:lnTo>
                  <a:lnTo>
                    <a:pt x="3901948" y="4008793"/>
                  </a:lnTo>
                  <a:lnTo>
                    <a:pt x="3901948" y="99694"/>
                  </a:lnTo>
                  <a:close/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8168" y="260648"/>
            <a:ext cx="56277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프랜차이즈</a:t>
            </a:r>
            <a:r>
              <a:rPr spc="-95" dirty="0"/>
              <a:t> </a:t>
            </a:r>
            <a:r>
              <a:rPr dirty="0"/>
              <a:t>전략컨설팅</a:t>
            </a:r>
            <a:r>
              <a:rPr spc="-100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8" name="object 8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6492" y="837692"/>
            <a:ext cx="5110683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 </a:t>
            </a:r>
            <a:r>
              <a:rPr sz="1300" b="1" spc="-20" dirty="0" err="1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1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프랜차이즈</a:t>
            </a:r>
            <a:r>
              <a:rPr sz="1300" b="1" spc="-1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2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3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1060" y="1807464"/>
            <a:ext cx="3520440" cy="26161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76200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외식업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부문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81728" y="2257044"/>
            <a:ext cx="3672840" cy="4109085"/>
          </a:xfrm>
          <a:custGeom>
            <a:avLst/>
            <a:gdLst/>
            <a:ahLst/>
            <a:cxnLst/>
            <a:rect l="l" t="t" r="r" b="b"/>
            <a:pathLst>
              <a:path w="3672840" h="4109085">
                <a:moveTo>
                  <a:pt x="0" y="99694"/>
                </a:moveTo>
                <a:lnTo>
                  <a:pt x="7874" y="60959"/>
                </a:lnTo>
                <a:lnTo>
                  <a:pt x="29210" y="29209"/>
                </a:lnTo>
                <a:lnTo>
                  <a:pt x="60833" y="7873"/>
                </a:lnTo>
                <a:lnTo>
                  <a:pt x="99695" y="0"/>
                </a:lnTo>
                <a:lnTo>
                  <a:pt x="3572637" y="0"/>
                </a:lnTo>
                <a:lnTo>
                  <a:pt x="3611499" y="7873"/>
                </a:lnTo>
                <a:lnTo>
                  <a:pt x="3643122" y="29209"/>
                </a:lnTo>
                <a:lnTo>
                  <a:pt x="3664457" y="60959"/>
                </a:lnTo>
                <a:lnTo>
                  <a:pt x="3672331" y="99694"/>
                </a:lnTo>
                <a:lnTo>
                  <a:pt x="3672331" y="4008793"/>
                </a:lnTo>
                <a:lnTo>
                  <a:pt x="3664457" y="4047629"/>
                </a:lnTo>
                <a:lnTo>
                  <a:pt x="3643122" y="4079341"/>
                </a:lnTo>
                <a:lnTo>
                  <a:pt x="3611499" y="4100728"/>
                </a:lnTo>
                <a:lnTo>
                  <a:pt x="3572637" y="4108564"/>
                </a:lnTo>
                <a:lnTo>
                  <a:pt x="99695" y="4108564"/>
                </a:lnTo>
                <a:lnTo>
                  <a:pt x="60833" y="4100728"/>
                </a:lnTo>
                <a:lnTo>
                  <a:pt x="29210" y="4079341"/>
                </a:lnTo>
                <a:lnTo>
                  <a:pt x="7874" y="4047629"/>
                </a:lnTo>
                <a:lnTo>
                  <a:pt x="0" y="4008793"/>
                </a:lnTo>
                <a:lnTo>
                  <a:pt x="0" y="99694"/>
                </a:lnTo>
                <a:close/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7928" y="1807464"/>
            <a:ext cx="3520440" cy="261610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762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판매업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/</a:t>
            </a:r>
            <a:r>
              <a:rPr sz="1200" b="1" spc="-4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서비스업</a:t>
            </a:r>
            <a:r>
              <a:rPr sz="1200" b="1" spc="-7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프랜차이즈</a:t>
            </a:r>
            <a:r>
              <a:rPr sz="1200" b="1" spc="-6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전략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컨설팅</a:t>
            </a:r>
            <a:r>
              <a:rPr 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나눔고딕 ExtraBold"/>
              </a:rPr>
              <a:t>부문</a:t>
            </a:r>
            <a:endParaRPr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나눔고딕 ExtraBol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6</a:t>
            </a:fld>
            <a:endParaRPr sz="800">
              <a:latin typeface="나눔고딕 ExtraBold"/>
              <a:cs typeface="나눔고딕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3689" y="2413762"/>
            <a:ext cx="1257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7029" y="2694177"/>
            <a:ext cx="1150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온야사이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효성그룹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7029" y="3252596"/>
            <a:ext cx="1150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디초콜릿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인터파크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3689" y="3531489"/>
            <a:ext cx="12579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39973" y="3809746"/>
            <a:ext cx="12852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2009 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59785" y="4090161"/>
            <a:ext cx="12484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2009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보리네생고깃간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다담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07029" y="4369689"/>
            <a:ext cx="1147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스패뉴키친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01517" y="4648580"/>
            <a:ext cx="9601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홍초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대상그룹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1957" y="4927472"/>
            <a:ext cx="15455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나눔고딕"/>
                <a:cs typeface="나눔고딕"/>
              </a:rPr>
              <a:t>200</a:t>
            </a:r>
            <a:r>
              <a:rPr sz="800" dirty="0">
                <a:latin typeface="나눔고딕"/>
                <a:cs typeface="나눔고딕"/>
              </a:rPr>
              <a:t>6</a:t>
            </a:r>
            <a:r>
              <a:rPr sz="800" spc="-125" dirty="0">
                <a:latin typeface="나눔고딕"/>
                <a:cs typeface="나눔고딕"/>
              </a:rPr>
              <a:t> </a:t>
            </a:r>
            <a:r>
              <a:rPr sz="800" spc="-50" dirty="0">
                <a:latin typeface="나눔고딕"/>
                <a:cs typeface="나눔고딕"/>
              </a:rPr>
              <a:t>코코이찌</a:t>
            </a:r>
            <a:r>
              <a:rPr sz="800" spc="-60" dirty="0">
                <a:latin typeface="나눔고딕"/>
                <a:cs typeface="나눔고딕"/>
              </a:rPr>
              <a:t>방</a:t>
            </a:r>
            <a:r>
              <a:rPr sz="800" dirty="0">
                <a:latin typeface="나눔고딕"/>
                <a:cs typeface="나눔고딕"/>
              </a:rPr>
              <a:t>야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60" dirty="0">
                <a:latin typeface="나눔고딕"/>
                <a:cs typeface="나눔고딕"/>
              </a:rPr>
              <a:t> </a:t>
            </a:r>
            <a:r>
              <a:rPr sz="800" spc="-50" dirty="0">
                <a:latin typeface="나눔고딕"/>
                <a:cs typeface="나눔고딕"/>
              </a:rPr>
              <a:t>삼정인터내</a:t>
            </a:r>
            <a:r>
              <a:rPr sz="800" spc="-60" dirty="0">
                <a:latin typeface="나눔고딕"/>
                <a:cs typeface="나눔고딕"/>
              </a:rPr>
              <a:t>셔</a:t>
            </a:r>
            <a:r>
              <a:rPr sz="800" dirty="0">
                <a:latin typeface="나눔고딕"/>
                <a:cs typeface="나눔고딕"/>
              </a:rPr>
              <a:t>널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4273" y="5207889"/>
            <a:ext cx="1054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본가스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인터링크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8261" y="5486806"/>
            <a:ext cx="12477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8261" y="5766612"/>
            <a:ext cx="1244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11017" y="6045200"/>
            <a:ext cx="13411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1999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시집가는날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시집가는날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0091" y="2387854"/>
            <a:ext cx="16046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</a:t>
            </a:r>
            <a:r>
              <a:rPr lang="en-US" sz="800" dirty="0">
                <a:latin typeface="나눔고딕"/>
                <a:cs typeface="나눔고딕"/>
              </a:rPr>
              <a:t>2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오므토토마토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주</a:t>
            </a:r>
            <a:r>
              <a:rPr sz="800" spc="-5" dirty="0">
                <a:latin typeface="나눔고딕"/>
                <a:cs typeface="나눔고딕"/>
              </a:rPr>
              <a:t>)</a:t>
            </a:r>
            <a:r>
              <a:rPr sz="800" dirty="0">
                <a:latin typeface="나눔고딕"/>
                <a:cs typeface="나눔고딕"/>
              </a:rPr>
              <a:t>아모제푸드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36167" y="2631694"/>
            <a:ext cx="19126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앵커에쿼티파트</a:t>
            </a:r>
            <a:r>
              <a:rPr sz="800" spc="-15" dirty="0">
                <a:latin typeface="나눔고딕"/>
                <a:cs typeface="나눔고딕"/>
              </a:rPr>
              <a:t>너</a:t>
            </a:r>
            <a:r>
              <a:rPr sz="800" dirty="0">
                <a:latin typeface="나눔고딕"/>
                <a:cs typeface="나눔고딕"/>
              </a:rPr>
              <a:t>스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홍콩계사모펀드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5832" y="2875914"/>
            <a:ext cx="119634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2020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경복궁HMR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1136" y="2947772"/>
            <a:ext cx="3093720" cy="3213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58975">
              <a:lnSpc>
                <a:spcPct val="100000"/>
              </a:lnSpc>
              <a:spcBef>
                <a:spcPts val="300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백세주마을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국순당</a:t>
            </a:r>
            <a:endParaRPr sz="800">
              <a:latin typeface="나눔고딕"/>
              <a:cs typeface="나눔고딕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latin typeface="나눔고딕"/>
                <a:cs typeface="나눔고딕"/>
              </a:rPr>
              <a:t>2020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오늘,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와인한잔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주</a:t>
            </a:r>
            <a:r>
              <a:rPr sz="800" spc="-5" dirty="0">
                <a:latin typeface="나눔고딕"/>
                <a:cs typeface="나눔고딕"/>
              </a:rPr>
              <a:t>)</a:t>
            </a:r>
            <a:r>
              <a:rPr sz="800" dirty="0">
                <a:latin typeface="나눔고딕"/>
                <a:cs typeface="나눔고딕"/>
              </a:rPr>
              <a:t>오늘연구소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6667" y="3363848"/>
            <a:ext cx="15328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마산이천갈비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마산이천갈비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44600" y="3607053"/>
            <a:ext cx="10966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2019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미식가마을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HMR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65936" y="3850894"/>
            <a:ext cx="10541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풀잎채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㈜풀잎채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2680" y="4120641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국민반점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더도이종가집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1927" y="4401692"/>
            <a:ext cx="11836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어니스틴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BK바이오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2680" y="4680584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고구려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2680" y="4959477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경복궁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5352" y="5238369"/>
            <a:ext cx="12573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2015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와라와라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F&amp;D파트너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69924" y="5517286"/>
            <a:ext cx="12465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2014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헌터스문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농협목우촌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8691" y="5798311"/>
            <a:ext cx="11506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토마틸로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토마틸로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18691" y="6077203"/>
            <a:ext cx="11474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스패뉴키친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스패뉴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22109" y="2479294"/>
            <a:ext cx="1440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2012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22109" y="2844749"/>
            <a:ext cx="144018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2011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</a:t>
            </a:r>
            <a:r>
              <a:rPr sz="800" spc="5" dirty="0">
                <a:latin typeface="나눔고딕"/>
                <a:cs typeface="나눔고딕"/>
              </a:rPr>
              <a:t>장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spc="5" dirty="0">
                <a:latin typeface="나눔고딕"/>
                <a:cs typeface="나눔고딕"/>
              </a:rPr>
              <a:t>한</a:t>
            </a:r>
            <a:r>
              <a:rPr sz="800" dirty="0">
                <a:latin typeface="나눔고딕"/>
                <a:cs typeface="나눔고딕"/>
              </a:rPr>
              <a:t>국</a:t>
            </a:r>
            <a:r>
              <a:rPr sz="800" spc="5" dirty="0">
                <a:latin typeface="나눔고딕"/>
                <a:cs typeface="나눔고딕"/>
              </a:rPr>
              <a:t>인</a:t>
            </a:r>
            <a:r>
              <a:rPr sz="800" dirty="0">
                <a:latin typeface="나눔고딕"/>
                <a:cs typeface="나눔고딕"/>
              </a:rPr>
              <a:t>삼</a:t>
            </a:r>
            <a:r>
              <a:rPr sz="800" spc="5" dirty="0">
                <a:latin typeface="나눔고딕"/>
                <a:cs typeface="나눔고딕"/>
              </a:rPr>
              <a:t>공</a:t>
            </a:r>
            <a:r>
              <a:rPr sz="800" dirty="0">
                <a:latin typeface="나눔고딕"/>
                <a:cs typeface="나눔고딕"/>
              </a:rPr>
              <a:t>사</a:t>
            </a:r>
            <a:r>
              <a:rPr sz="800" spc="-10" dirty="0">
                <a:latin typeface="나눔고딕"/>
                <a:cs typeface="나눔고딕"/>
              </a:rPr>
              <a:t>그</a:t>
            </a:r>
            <a:r>
              <a:rPr sz="800" spc="5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22109" y="3211195"/>
            <a:ext cx="144018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2010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73342" y="3577209"/>
            <a:ext cx="153416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아리따움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아모레퍼시픽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76415" y="3942334"/>
            <a:ext cx="1135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2006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O</a:t>
            </a:r>
            <a:r>
              <a:rPr sz="800" spc="-15" dirty="0">
                <a:latin typeface="나눔고딕"/>
                <a:cs typeface="나눔고딕"/>
              </a:rPr>
              <a:t>K</a:t>
            </a:r>
            <a:r>
              <a:rPr sz="800" dirty="0">
                <a:latin typeface="나눔고딕"/>
                <a:cs typeface="나눔고딕"/>
              </a:rPr>
              <a:t>캐쉬백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</a:t>
            </a:r>
            <a:r>
              <a:rPr sz="800" spc="5" dirty="0">
                <a:latin typeface="나눔고딕"/>
                <a:cs typeface="나눔고딕"/>
              </a:rPr>
              <a:t>S</a:t>
            </a:r>
            <a:r>
              <a:rPr sz="800" dirty="0">
                <a:latin typeface="나눔고딕"/>
                <a:cs typeface="나눔고딕"/>
              </a:rPr>
              <a:t>K그룹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68210" y="4308094"/>
            <a:ext cx="134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중보도시가스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68210" y="4674489"/>
            <a:ext cx="1348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중보도시가스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69734" y="5040248"/>
            <a:ext cx="13468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2001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한스플라워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한스플라워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65746" y="5405704"/>
            <a:ext cx="115062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2000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지오랏</a:t>
            </a:r>
            <a:r>
              <a:rPr sz="800" spc="5" dirty="0">
                <a:latin typeface="나눔고딕"/>
                <a:cs typeface="나눔고딕"/>
              </a:rPr>
              <a:t>지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신라호텔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59502" y="2479294"/>
            <a:ext cx="9988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2019 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이티고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Ea</a:t>
            </a:r>
            <a:r>
              <a:rPr sz="800" spc="-5" dirty="0">
                <a:latin typeface="나눔고딕"/>
                <a:cs typeface="나눔고딕"/>
              </a:rPr>
              <a:t>ti</a:t>
            </a:r>
            <a:r>
              <a:rPr sz="800" dirty="0">
                <a:latin typeface="나눔고딕"/>
                <a:cs typeface="나눔고딕"/>
              </a:rPr>
              <a:t>go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4365" y="2844749"/>
            <a:ext cx="89281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이</a:t>
            </a:r>
            <a:r>
              <a:rPr sz="800" spc="5" dirty="0">
                <a:latin typeface="나눔고딕"/>
                <a:cs typeface="나눔고딕"/>
              </a:rPr>
              <a:t>도</a:t>
            </a:r>
            <a:r>
              <a:rPr sz="800" dirty="0">
                <a:latin typeface="나눔고딕"/>
                <a:cs typeface="나눔고딕"/>
              </a:rPr>
              <a:t> 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㈜이도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770882" y="3211195"/>
            <a:ext cx="17811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미르마로</a:t>
            </a:r>
            <a:r>
              <a:rPr sz="800" spc="1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미르마로푸드시스템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08626" y="3577209"/>
            <a:ext cx="13011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앤틱프라</a:t>
            </a:r>
            <a:r>
              <a:rPr sz="800" spc="1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앤틱프라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18353" y="3942334"/>
            <a:ext cx="1083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2018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체리쉬 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㈜체리쉬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88814" y="4308094"/>
            <a:ext cx="13436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2017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클럽엠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㈜씨엔에스테크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23282" y="4674489"/>
            <a:ext cx="14859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2016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식자재왕도매</a:t>
            </a:r>
            <a:r>
              <a:rPr sz="800" spc="-15" dirty="0">
                <a:latin typeface="나눔고딕"/>
                <a:cs typeface="나눔고딕"/>
              </a:rPr>
              <a:t>마</a:t>
            </a:r>
            <a:r>
              <a:rPr sz="800" dirty="0">
                <a:latin typeface="나눔고딕"/>
                <a:cs typeface="나눔고딕"/>
              </a:rPr>
              <a:t>트</a:t>
            </a:r>
            <a:r>
              <a:rPr sz="800" spc="-15" dirty="0">
                <a:latin typeface="나눔고딕"/>
                <a:cs typeface="나눔고딕"/>
              </a:rPr>
              <a:t>/</a:t>
            </a:r>
            <a:r>
              <a:rPr sz="800" dirty="0">
                <a:latin typeface="나눔고딕"/>
                <a:cs typeface="나눔고딕"/>
              </a:rPr>
              <a:t>윈</a:t>
            </a:r>
            <a:r>
              <a:rPr sz="800" spc="-15" dirty="0">
                <a:latin typeface="나눔고딕"/>
                <a:cs typeface="나눔고딕"/>
              </a:rPr>
              <a:t>플</a:t>
            </a:r>
            <a:r>
              <a:rPr sz="800" dirty="0">
                <a:latin typeface="나눔고딕"/>
                <a:cs typeface="나눔고딕"/>
              </a:rPr>
              <a:t>러스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78146" y="5040248"/>
            <a:ext cx="13652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2015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부동산FC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㈜베스트엘씨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4326" y="5405704"/>
            <a:ext cx="1534160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키즈앤키</a:t>
            </a:r>
            <a:r>
              <a:rPr sz="800" spc="5" dirty="0">
                <a:latin typeface="나눔고딕"/>
                <a:cs typeface="나눔고딕"/>
              </a:rPr>
              <a:t>즈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엔타스외식그룹</a:t>
            </a:r>
            <a:endParaRPr sz="800">
              <a:latin typeface="나눔고딕"/>
              <a:cs typeface="나눔고딕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84826" y="5772708"/>
            <a:ext cx="11518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나눔고딕"/>
                <a:cs typeface="나눔고딕"/>
              </a:rPr>
              <a:t>2013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루벤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㈜허브패밀리</a:t>
            </a:r>
            <a:endParaRPr sz="800">
              <a:latin typeface="나눔고딕"/>
              <a:cs typeface="나눔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709" y="1270253"/>
            <a:ext cx="8451850" cy="4968240"/>
          </a:xfrm>
          <a:custGeom>
            <a:avLst/>
            <a:gdLst/>
            <a:ahLst/>
            <a:cxnLst/>
            <a:rect l="l" t="t" r="r" b="b"/>
            <a:pathLst>
              <a:path w="8451850" h="4968240">
                <a:moveTo>
                  <a:pt x="0" y="4967986"/>
                </a:moveTo>
                <a:lnTo>
                  <a:pt x="8451723" y="4967986"/>
                </a:lnTo>
                <a:lnTo>
                  <a:pt x="8451723" y="0"/>
                </a:lnTo>
                <a:lnTo>
                  <a:pt x="0" y="0"/>
                </a:lnTo>
                <a:lnTo>
                  <a:pt x="0" y="4967986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67744" y="1852264"/>
            <a:ext cx="251936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2000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지오랏지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신라호텔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전략자문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</a:t>
            </a:r>
            <a:r>
              <a:rPr sz="800" spc="-5" dirty="0">
                <a:latin typeface="나눔고딕"/>
                <a:cs typeface="나눔고딕"/>
              </a:rPr>
              <a:t>팅</a:t>
            </a:r>
            <a:r>
              <a:rPr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7744" y="2359465"/>
            <a:ext cx="2345924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2003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</a:p>
          <a:p>
            <a:pPr marL="384175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7744" y="3079545"/>
            <a:ext cx="2345924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본가스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인터링크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384175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7744" y="3872275"/>
            <a:ext cx="234592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중부도시가스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67744" y="4653136"/>
            <a:ext cx="242666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2004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신규외식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 모빌리</a:t>
            </a:r>
            <a:r>
              <a:rPr sz="800" spc="-15" dirty="0">
                <a:latin typeface="나눔고딕"/>
                <a:cs typeface="나눔고딕"/>
              </a:rPr>
              <a:t>언스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spc="-15" dirty="0">
                <a:latin typeface="나눔고딕"/>
                <a:cs typeface="나눔고딕"/>
              </a:rPr>
              <a:t>코스닥상장</a:t>
            </a:r>
            <a:r>
              <a:rPr sz="800" spc="-10" dirty="0">
                <a:latin typeface="나눔고딕"/>
                <a:cs typeface="나눔고딕"/>
              </a:rPr>
              <a:t>사</a:t>
            </a:r>
            <a:r>
              <a:rPr sz="800" dirty="0">
                <a:latin typeface="나눔고딕"/>
                <a:cs typeface="나눔고딕"/>
              </a:rPr>
              <a:t>)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67744" y="5384443"/>
            <a:ext cx="2647201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J</a:t>
            </a:r>
            <a:r>
              <a:rPr sz="800" dirty="0">
                <a:latin typeface="나눔고딕"/>
                <a:cs typeface="나눔고딕"/>
              </a:rPr>
              <a:t>B카운티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중부도시가스</a:t>
            </a:r>
          </a:p>
          <a:p>
            <a:pPr marL="355600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6개월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시스템구축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</a:t>
            </a:r>
            <a:r>
              <a:rPr sz="800" spc="-5" dirty="0">
                <a:latin typeface="나눔고딕"/>
                <a:cs typeface="나눔고딕"/>
              </a:rPr>
              <a:t>팅</a:t>
            </a:r>
            <a:r>
              <a:rPr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674" y="260648"/>
            <a:ext cx="794814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1" name="object 11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09331" y="1795813"/>
            <a:ext cx="2428159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신규외식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5" dirty="0">
                <a:latin typeface="나눔고딕"/>
                <a:cs typeface="나눔고딕"/>
              </a:rPr>
              <a:t> </a:t>
            </a:r>
            <a:r>
              <a:rPr sz="800" spc="-10" dirty="0">
                <a:latin typeface="나눔고딕"/>
                <a:cs typeface="나눔고딕"/>
              </a:rPr>
              <a:t>모빌리언스(코스닥상장사)</a:t>
            </a:r>
            <a:endParaRPr sz="800" dirty="0">
              <a:latin typeface="나눔고딕"/>
              <a:cs typeface="나눔고딕"/>
            </a:endParaRPr>
          </a:p>
          <a:p>
            <a:pPr marL="44069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5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10911" y="2417604"/>
            <a:ext cx="2453577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2005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미요젠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현대종합상사</a:t>
            </a:r>
          </a:p>
          <a:p>
            <a:pPr marL="41148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(M&amp;A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16216" y="3068960"/>
            <a:ext cx="2270418" cy="349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2006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OK캐쉬백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spc="5" dirty="0">
                <a:latin typeface="나눔고딕"/>
                <a:cs typeface="나눔고딕"/>
              </a:rPr>
              <a:t>S</a:t>
            </a:r>
            <a:r>
              <a:rPr sz="800" dirty="0">
                <a:latin typeface="나눔고딕"/>
                <a:cs typeface="나눔고딕"/>
              </a:rPr>
              <a:t>K그룹</a:t>
            </a:r>
          </a:p>
          <a:p>
            <a:pPr marL="411480">
              <a:lnSpc>
                <a:spcPct val="100000"/>
              </a:lnSpc>
              <a:spcBef>
                <a:spcPts val="695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제휴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자문)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09176" y="4005064"/>
            <a:ext cx="2383304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13360" algn="l"/>
                <a:tab pos="213995" algn="l"/>
              </a:tabLst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홍초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대상그룹</a:t>
            </a:r>
          </a:p>
          <a:p>
            <a:pPr marL="411480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(전략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09176" y="4627873"/>
            <a:ext cx="2351157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dirty="0">
                <a:latin typeface="나눔고딕"/>
                <a:cs typeface="나눔고딕"/>
              </a:rPr>
              <a:t>2007</a:t>
            </a:r>
            <a:r>
              <a:rPr sz="800" spc="-5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아리따움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아모레퍼시픽</a:t>
            </a:r>
            <a:r>
              <a:rPr sz="800" spc="-15" dirty="0">
                <a:latin typeface="나눔고딕"/>
                <a:cs typeface="나눔고딕"/>
              </a:rPr>
              <a:t>그</a:t>
            </a:r>
            <a:r>
              <a:rPr sz="800" dirty="0">
                <a:latin typeface="나눔고딕"/>
                <a:cs typeface="나눔고딕"/>
              </a:rPr>
              <a:t>룹</a:t>
            </a:r>
          </a:p>
          <a:p>
            <a:pPr marL="384175">
              <a:lnSpc>
                <a:spcPct val="100000"/>
              </a:lnSpc>
              <a:spcBef>
                <a:spcPts val="700"/>
              </a:spcBef>
            </a:pPr>
            <a:r>
              <a:rPr sz="800" dirty="0">
                <a:latin typeface="나눔고딕"/>
                <a:cs typeface="나눔고딕"/>
              </a:rPr>
              <a:t>-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2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컨설팅)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534" y="1774730"/>
            <a:ext cx="1673995" cy="23683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604" y="2336317"/>
            <a:ext cx="1281063" cy="40549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906" y="3111413"/>
            <a:ext cx="1031669" cy="31936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308" y="3786034"/>
            <a:ext cx="1318742" cy="3642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543" y="4550365"/>
            <a:ext cx="1367185" cy="26554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308" y="5228575"/>
            <a:ext cx="1318742" cy="36242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7147" y="3789040"/>
            <a:ext cx="1351038" cy="39472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78945" y="4653137"/>
            <a:ext cx="1593255" cy="29066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032" y="1772815"/>
            <a:ext cx="1367185" cy="26554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3006" y="2348880"/>
            <a:ext cx="1279269" cy="40549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21039" y="2924944"/>
            <a:ext cx="636943" cy="49699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996492" y="837692"/>
            <a:ext cx="4337508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7</a:t>
            </a:fld>
            <a:endParaRPr sz="800">
              <a:latin typeface="나눔고딕 ExtraBold"/>
              <a:cs typeface="나눔고딕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709" y="1211357"/>
            <a:ext cx="8451850" cy="5219700"/>
          </a:xfrm>
          <a:custGeom>
            <a:avLst/>
            <a:gdLst/>
            <a:ahLst/>
            <a:cxnLst/>
            <a:rect l="l" t="t" r="r" b="b"/>
            <a:pathLst>
              <a:path w="8451850" h="5219700">
                <a:moveTo>
                  <a:pt x="0" y="5219192"/>
                </a:moveTo>
                <a:lnTo>
                  <a:pt x="8451723" y="5219192"/>
                </a:lnTo>
                <a:lnTo>
                  <a:pt x="8451723" y="0"/>
                </a:lnTo>
                <a:lnTo>
                  <a:pt x="0" y="0"/>
                </a:lnTo>
                <a:lnTo>
                  <a:pt x="0" y="521919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505" y="2168996"/>
            <a:ext cx="1245108" cy="33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731" y="2793983"/>
            <a:ext cx="1245108" cy="3352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45" y="3543385"/>
            <a:ext cx="1187195" cy="3261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797" y="4273549"/>
            <a:ext cx="758952" cy="368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393" y="4954790"/>
            <a:ext cx="1245108" cy="33528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78375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6492" y="837692"/>
            <a:ext cx="510725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6177" y="2134255"/>
            <a:ext cx="2583815" cy="338297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0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자문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디초콜릿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인터파크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9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1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백세주마을</a:t>
            </a:r>
            <a:r>
              <a:rPr sz="800" spc="-7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국순당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코스닥</a:t>
            </a:r>
            <a:r>
              <a:rPr sz="800" spc="-8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상장사)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2개월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800" spc="5" dirty="0">
                <a:latin typeface="나눔고딕"/>
                <a:cs typeface="나눔고딕"/>
              </a:rPr>
              <a:t>201</a:t>
            </a:r>
            <a:r>
              <a:rPr sz="800" dirty="0">
                <a:latin typeface="나눔고딕"/>
                <a:cs typeface="나눔고딕"/>
              </a:rPr>
              <a:t>2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정관장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/</a:t>
            </a:r>
            <a:r>
              <a:rPr sz="800" spc="-1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한국인삼공사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sz="800" dirty="0">
                <a:latin typeface="나눔고딕"/>
                <a:cs typeface="나눔고딕"/>
              </a:rPr>
              <a:t>프로젝트</a:t>
            </a:r>
            <a:r>
              <a:rPr sz="800" spc="-60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기간</a:t>
            </a:r>
            <a:r>
              <a:rPr sz="800" spc="-3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:</a:t>
            </a:r>
            <a:r>
              <a:rPr sz="800" spc="-25" dirty="0">
                <a:latin typeface="나눔고딕"/>
                <a:cs typeface="나눔고딕"/>
              </a:rPr>
              <a:t> </a:t>
            </a:r>
            <a:r>
              <a:rPr sz="800" dirty="0">
                <a:latin typeface="나눔고딕"/>
                <a:cs typeface="나눔고딕"/>
              </a:rPr>
              <a:t>3개월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spc="-5" dirty="0">
                <a:latin typeface="나눔고딕"/>
                <a:cs typeface="나눔고딕"/>
              </a:rPr>
              <a:t>(</a:t>
            </a:r>
            <a:r>
              <a:rPr sz="800" dirty="0">
                <a:latin typeface="나눔고딕"/>
                <a:cs typeface="나눔고딕"/>
              </a:rPr>
              <a:t>전략</a:t>
            </a:r>
            <a:r>
              <a:rPr sz="800" spc="-45" dirty="0">
                <a:latin typeface="나눔고딕"/>
                <a:cs typeface="나눔고딕"/>
              </a:rPr>
              <a:t> </a:t>
            </a:r>
            <a:r>
              <a:rPr sz="800" dirty="0" err="1">
                <a:latin typeface="나눔고딕"/>
                <a:cs typeface="나눔고딕"/>
              </a:rPr>
              <a:t>컨설팅</a:t>
            </a:r>
            <a:r>
              <a:rPr sz="800" dirty="0">
                <a:latin typeface="나눔고딕"/>
                <a:cs typeface="나눔고딕"/>
              </a:rPr>
              <a:t>)</a:t>
            </a:r>
            <a:endParaRPr lang="en-US" sz="800" dirty="0">
              <a:latin typeface="나눔고딕"/>
              <a:cs typeface="나눔고딕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9536" y="4674359"/>
            <a:ext cx="1170432" cy="2590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87574" y="4156310"/>
            <a:ext cx="1088136" cy="18288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8</a:t>
            </a:fld>
            <a:endParaRPr sz="800">
              <a:latin typeface="나눔고딕 ExtraBold"/>
              <a:cs typeface="나눔고딕 Extra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A685F1-3023-3326-C66D-8862C9250408}"/>
              </a:ext>
            </a:extLst>
          </p:cNvPr>
          <p:cNvSpPr txBox="1"/>
          <p:nvPr/>
        </p:nvSpPr>
        <p:spPr>
          <a:xfrm>
            <a:off x="5994499" y="4129397"/>
            <a:ext cx="2382335" cy="108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4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헌터스문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농협목우촌</a:t>
            </a:r>
            <a:endParaRPr lang="ko-KR" altLang="en-US" sz="800" dirty="0">
              <a:latin typeface="나눔고딕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6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/>
                <a:cs typeface="나눔고딕"/>
              </a:rPr>
              <a:t>마</a:t>
            </a:r>
            <a:r>
              <a:rPr lang="ko-KR" altLang="en-US" sz="800" dirty="0" err="1">
                <a:latin typeface="나눔고딕"/>
                <a:cs typeface="나눔고딕"/>
              </a:rPr>
              <a:t>트</a:t>
            </a:r>
            <a:r>
              <a:rPr lang="ko-KR" altLang="en-US" sz="800" spc="-9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 </a:t>
            </a:r>
            <a:r>
              <a:rPr lang="ko-KR" altLang="en-US" sz="800" dirty="0" err="1">
                <a:latin typeface="나눔고딕"/>
                <a:cs typeface="나눔고딕"/>
              </a:rPr>
              <a:t>윈플러스</a:t>
            </a:r>
            <a:br>
              <a:rPr lang="ko-KR" altLang="en-US" sz="800" dirty="0">
                <a:latin typeface="나눔고딕"/>
                <a:cs typeface="나눔고딕"/>
              </a:rPr>
            </a:b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코스</a:t>
            </a:r>
            <a:r>
              <a:rPr lang="ko-KR" altLang="en-US" sz="800" spc="-15" dirty="0">
                <a:latin typeface="나눔고딕"/>
                <a:cs typeface="나눔고딕"/>
              </a:rPr>
              <a:t>닥</a:t>
            </a:r>
            <a:r>
              <a:rPr lang="ko-KR" altLang="en-US" sz="800" dirty="0">
                <a:latin typeface="나눔고딕"/>
                <a:cs typeface="나눔고딕"/>
              </a:rPr>
              <a:t>상장</a:t>
            </a:r>
            <a:r>
              <a:rPr lang="ko-KR" altLang="en-US" sz="800" spc="-9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예정사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02314E-66C0-03A2-E672-1B5A92A67B13}"/>
              </a:ext>
            </a:extLst>
          </p:cNvPr>
          <p:cNvSpPr txBox="1"/>
          <p:nvPr/>
        </p:nvSpPr>
        <p:spPr>
          <a:xfrm>
            <a:off x="5994499" y="2708920"/>
            <a:ext cx="2250529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2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온야사이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1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효성그룹</a:t>
            </a:r>
          </a:p>
          <a:p>
            <a:pPr marL="477520" lvl="1" indent="-66040">
              <a:lnSpc>
                <a:spcPct val="100000"/>
              </a:lnSpc>
              <a:spcBef>
                <a:spcPts val="49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  <a:endParaRPr lang="ko-KR" altLang="en-US" sz="800" dirty="0">
              <a:latin typeface="나눔고딕"/>
              <a:cs typeface="나눔고딕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1DC7B-692A-A080-44D3-3BD399F0AAF8}"/>
              </a:ext>
            </a:extLst>
          </p:cNvPr>
          <p:cNvSpPr txBox="1"/>
          <p:nvPr/>
        </p:nvSpPr>
        <p:spPr>
          <a:xfrm>
            <a:off x="5993569" y="3367064"/>
            <a:ext cx="2843783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/>
                <a:cs typeface="나눔고딕"/>
              </a:rPr>
              <a:t>201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spc="-45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키즈앤키즈</a:t>
            </a:r>
            <a:r>
              <a:rPr lang="ko-KR" altLang="en-US" sz="800" spc="-70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/</a:t>
            </a:r>
            <a:r>
              <a:rPr lang="ko-KR" altLang="en-US" sz="800" spc="-10" dirty="0">
                <a:latin typeface="나눔고딕"/>
                <a:cs typeface="나눔고딕"/>
              </a:rPr>
              <a:t> </a:t>
            </a:r>
            <a:r>
              <a:rPr lang="ko-KR" altLang="en-US" sz="800" dirty="0" err="1">
                <a:latin typeface="나눔고딕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spc="-15" dirty="0" err="1">
                <a:latin typeface="나눔고딕"/>
                <a:cs typeface="나눔고딕"/>
              </a:rPr>
              <a:t>연</a:t>
            </a:r>
            <a:r>
              <a:rPr lang="ko-KR" altLang="en-US" sz="800" dirty="0" err="1">
                <a:latin typeface="나눔고딕"/>
                <a:cs typeface="나눔고딕"/>
              </a:rPr>
              <a:t>매출</a:t>
            </a:r>
            <a:r>
              <a:rPr lang="ko-KR" altLang="en-US" sz="800" spc="-9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약</a:t>
            </a:r>
            <a:r>
              <a:rPr lang="ko-KR" altLang="en-US" sz="800" spc="-20" dirty="0">
                <a:latin typeface="나눔고딕"/>
                <a:cs typeface="나눔고딕"/>
              </a:rPr>
              <a:t> </a:t>
            </a:r>
            <a:r>
              <a:rPr lang="en-US" altLang="ko-KR" sz="800" spc="5" dirty="0">
                <a:latin typeface="나눔고딕"/>
                <a:cs typeface="나눔고딕"/>
              </a:rPr>
              <a:t>4</a:t>
            </a:r>
            <a:r>
              <a:rPr lang="en-US" altLang="ko-KR" sz="800" spc="-5" dirty="0">
                <a:latin typeface="나눔고딕"/>
                <a:cs typeface="나눔고딕"/>
              </a:rPr>
              <a:t>,</a:t>
            </a:r>
            <a:r>
              <a:rPr lang="en-US" altLang="ko-KR" sz="800" spc="5" dirty="0">
                <a:latin typeface="나눔고딕"/>
                <a:cs typeface="나눔고딕"/>
              </a:rPr>
              <a:t>00</a:t>
            </a:r>
            <a:r>
              <a:rPr lang="en-US" altLang="ko-KR" sz="800" dirty="0">
                <a:latin typeface="나눔고딕"/>
                <a:cs typeface="나눔고딕"/>
              </a:rPr>
              <a:t>0</a:t>
            </a:r>
            <a:r>
              <a:rPr lang="ko-KR" altLang="en-US" sz="800" dirty="0">
                <a:latin typeface="나눔고딕"/>
                <a:cs typeface="나눔고딕"/>
              </a:rPr>
              <a:t>억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/>
                <a:cs typeface="나눔고딕"/>
              </a:rPr>
              <a:t>프로젝트</a:t>
            </a:r>
            <a:r>
              <a:rPr lang="ko-KR" altLang="en-US" sz="800" spc="-60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기간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:</a:t>
            </a:r>
            <a:r>
              <a:rPr lang="ko-KR" altLang="en-US" sz="800" spc="-25" dirty="0">
                <a:latin typeface="나눔고딕"/>
                <a:cs typeface="나눔고딕"/>
              </a:rPr>
              <a:t> </a:t>
            </a:r>
            <a:r>
              <a:rPr lang="en-US" altLang="ko-KR" sz="800" dirty="0">
                <a:latin typeface="나눔고딕"/>
                <a:cs typeface="나눔고딕"/>
              </a:rPr>
              <a:t>3</a:t>
            </a:r>
            <a:r>
              <a:rPr lang="ko-KR" altLang="en-US" sz="800" dirty="0">
                <a:latin typeface="나눔고딕"/>
                <a:cs typeface="나눔고딕"/>
              </a:rPr>
              <a:t>개월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en-US" altLang="ko-KR" sz="800" spc="-5" dirty="0">
                <a:latin typeface="나눔고딕"/>
                <a:cs typeface="나눔고딕"/>
              </a:rPr>
              <a:t>(</a:t>
            </a:r>
            <a:r>
              <a:rPr lang="ko-KR" altLang="en-US" sz="800" dirty="0">
                <a:latin typeface="나눔고딕"/>
                <a:cs typeface="나눔고딕"/>
              </a:rPr>
              <a:t>전략</a:t>
            </a:r>
            <a:r>
              <a:rPr lang="ko-KR" altLang="en-US" sz="800" spc="-35" dirty="0">
                <a:latin typeface="나눔고딕"/>
                <a:cs typeface="나눔고딕"/>
              </a:rPr>
              <a:t> </a:t>
            </a:r>
            <a:r>
              <a:rPr lang="ko-KR" altLang="en-US" sz="800" dirty="0">
                <a:latin typeface="나눔고딕"/>
                <a:cs typeface="나눔고딕"/>
              </a:rPr>
              <a:t>컨설팅</a:t>
            </a:r>
            <a:r>
              <a:rPr lang="en-US" altLang="ko-KR" sz="800" dirty="0">
                <a:latin typeface="나눔고딕"/>
                <a:cs typeface="나눔고딕"/>
              </a:rPr>
              <a:t>)</a:t>
            </a:r>
            <a:endParaRPr lang="ko-KR" altLang="en-US" sz="800" dirty="0">
              <a:latin typeface="나눔고딕"/>
              <a:cs typeface="나눔고딕"/>
            </a:endParaRPr>
          </a:p>
        </p:txBody>
      </p:sp>
      <p:pic>
        <p:nvPicPr>
          <p:cNvPr id="39" name="object 9">
            <a:extLst>
              <a:ext uri="{FF2B5EF4-FFF2-40B4-BE49-F238E27FC236}">
                <a16:creationId xmlns:a16="http://schemas.microsoft.com/office/drawing/2014/main" id="{F9118C64-6103-17F8-8945-7D3B96AF80E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17344" y="2708920"/>
            <a:ext cx="1194816" cy="260604"/>
          </a:xfrm>
          <a:prstGeom prst="rect">
            <a:avLst/>
          </a:prstGeom>
        </p:spPr>
      </p:pic>
      <p:pic>
        <p:nvPicPr>
          <p:cNvPr id="40" name="object 10">
            <a:extLst>
              <a:ext uri="{FF2B5EF4-FFF2-40B4-BE49-F238E27FC236}">
                <a16:creationId xmlns:a16="http://schemas.microsoft.com/office/drawing/2014/main" id="{3DE284D8-6CBF-D05C-414C-F44C2C9E710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2604" y="3262248"/>
            <a:ext cx="844296" cy="4511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6709" y="1211357"/>
            <a:ext cx="8451850" cy="5219700"/>
          </a:xfrm>
          <a:custGeom>
            <a:avLst/>
            <a:gdLst/>
            <a:ahLst/>
            <a:cxnLst/>
            <a:rect l="l" t="t" r="r" b="b"/>
            <a:pathLst>
              <a:path w="8451850" h="5219700">
                <a:moveTo>
                  <a:pt x="0" y="5219192"/>
                </a:moveTo>
                <a:lnTo>
                  <a:pt x="8451723" y="5219192"/>
                </a:lnTo>
                <a:lnTo>
                  <a:pt x="8451723" y="0"/>
                </a:lnTo>
                <a:lnTo>
                  <a:pt x="0" y="0"/>
                </a:lnTo>
                <a:lnTo>
                  <a:pt x="0" y="5219192"/>
                </a:lnTo>
                <a:close/>
              </a:path>
            </a:pathLst>
          </a:custGeom>
          <a:ln w="28956">
            <a:solidFill>
              <a:srgbClr val="E6EB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459" y="260648"/>
            <a:ext cx="7837526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1651000" algn="l"/>
              </a:tabLst>
            </a:pPr>
            <a:r>
              <a:rPr dirty="0"/>
              <a:t>유재은</a:t>
            </a:r>
            <a:r>
              <a:rPr spc="-40" dirty="0"/>
              <a:t> </a:t>
            </a:r>
            <a:r>
              <a:rPr dirty="0"/>
              <a:t>CEO	/	대기업</a:t>
            </a:r>
            <a:r>
              <a:rPr spc="-70" dirty="0"/>
              <a:t> </a:t>
            </a:r>
            <a:r>
              <a:rPr dirty="0"/>
              <a:t>&amp;</a:t>
            </a:r>
            <a:r>
              <a:rPr spc="-40" dirty="0"/>
              <a:t> </a:t>
            </a:r>
            <a:r>
              <a:rPr dirty="0"/>
              <a:t>코스닥</a:t>
            </a:r>
            <a:r>
              <a:rPr spc="-75" dirty="0"/>
              <a:t> </a:t>
            </a:r>
            <a:r>
              <a:rPr dirty="0"/>
              <a:t>상장사</a:t>
            </a:r>
            <a:r>
              <a:rPr spc="-70" dirty="0"/>
              <a:t> </a:t>
            </a:r>
            <a:r>
              <a:rPr dirty="0"/>
              <a:t>프랜차이즈</a:t>
            </a:r>
            <a:r>
              <a:rPr spc="-100" dirty="0"/>
              <a:t> </a:t>
            </a:r>
            <a:r>
              <a:rPr dirty="0"/>
              <a:t>전략컨설팅</a:t>
            </a:r>
            <a:r>
              <a:rPr spc="-75" dirty="0"/>
              <a:t> </a:t>
            </a:r>
            <a:r>
              <a:rPr dirty="0"/>
              <a:t>수행실적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251459" y="650763"/>
            <a:ext cx="8327390" cy="42545"/>
            <a:chOff x="251459" y="650763"/>
            <a:chExt cx="8327390" cy="42545"/>
          </a:xfrm>
        </p:grpSpPr>
        <p:sp>
          <p:nvSpPr>
            <p:cNvPr id="13" name="object 13"/>
            <p:cNvSpPr/>
            <p:nvPr/>
          </p:nvSpPr>
          <p:spPr>
            <a:xfrm>
              <a:off x="2816352" y="650763"/>
              <a:ext cx="5762625" cy="42545"/>
            </a:xfrm>
            <a:custGeom>
              <a:avLst/>
              <a:gdLst/>
              <a:ahLst/>
              <a:cxnLst/>
              <a:rect l="l" t="t" r="r" b="b"/>
              <a:pathLst>
                <a:path w="5762625" h="42545">
                  <a:moveTo>
                    <a:pt x="5762244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5762244" y="42402"/>
                  </a:lnTo>
                  <a:lnTo>
                    <a:pt x="5762244" y="0"/>
                  </a:lnTo>
                  <a:close/>
                </a:path>
              </a:pathLst>
            </a:custGeom>
            <a:solidFill>
              <a:srgbClr val="E6EB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650763"/>
              <a:ext cx="2688590" cy="42545"/>
            </a:xfrm>
            <a:custGeom>
              <a:avLst/>
              <a:gdLst/>
              <a:ahLst/>
              <a:cxnLst/>
              <a:rect l="l" t="t" r="r" b="b"/>
              <a:pathLst>
                <a:path w="2688590" h="42545">
                  <a:moveTo>
                    <a:pt x="2688082" y="0"/>
                  </a:moveTo>
                  <a:lnTo>
                    <a:pt x="0" y="0"/>
                  </a:lnTo>
                  <a:lnTo>
                    <a:pt x="0" y="42402"/>
                  </a:lnTo>
                  <a:lnTo>
                    <a:pt x="2688082" y="42402"/>
                  </a:lnTo>
                  <a:lnTo>
                    <a:pt x="2688082" y="0"/>
                  </a:lnTo>
                  <a:close/>
                </a:path>
              </a:pathLst>
            </a:custGeom>
            <a:solidFill>
              <a:srgbClr val="93B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6492" y="837692"/>
            <a:ext cx="510725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2</a:t>
            </a:r>
            <a:r>
              <a:rPr lang="en-US"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7</a:t>
            </a:r>
            <a:r>
              <a:rPr sz="1300" b="1" spc="-20" dirty="0">
                <a:solidFill>
                  <a:srgbClr val="090950"/>
                </a:solidFill>
                <a:latin typeface="나눔고딕 ExtraBold"/>
                <a:cs typeface="나눔고딕 ExtraBold"/>
              </a:rPr>
              <a:t>년간</a:t>
            </a:r>
            <a:r>
              <a:rPr sz="1300" b="1" spc="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spc="-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컨설팅</a:t>
            </a:r>
            <a:r>
              <a:rPr sz="1300" b="1" spc="-3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프로젝트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총괄매니저</a:t>
            </a:r>
            <a:r>
              <a:rPr sz="1300" b="1" spc="-15" dirty="0">
                <a:solidFill>
                  <a:srgbClr val="090950"/>
                </a:solidFill>
                <a:latin typeface="나눔고딕 ExtraBold"/>
                <a:cs typeface="나눔고딕 ExtraBold"/>
              </a:rPr>
              <a:t> </a:t>
            </a:r>
            <a:r>
              <a:rPr sz="1300" b="1" dirty="0">
                <a:solidFill>
                  <a:srgbClr val="090950"/>
                </a:solidFill>
                <a:latin typeface="나눔고딕 ExtraBold"/>
                <a:cs typeface="나눔고딕 ExtraBold"/>
              </a:rPr>
              <a:t>직접수행</a:t>
            </a:r>
            <a:endParaRPr sz="1300" dirty="0">
              <a:latin typeface="나눔고딕 ExtraBold"/>
              <a:cs typeface="나눔고딕 ExtraBold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957986"/>
            <a:ext cx="1170432" cy="2590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194" y="2389263"/>
            <a:ext cx="752856" cy="38709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rcRect t="12922"/>
          <a:stretch/>
        </p:blipFill>
        <p:spPr>
          <a:xfrm>
            <a:off x="4842795" y="3642969"/>
            <a:ext cx="1220724" cy="35034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72297" y="4380411"/>
            <a:ext cx="754379" cy="43738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6376" y="2754810"/>
            <a:ext cx="845819" cy="4495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519" y="905255"/>
            <a:ext cx="147828" cy="10058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504054" y="6594998"/>
            <a:ext cx="151130" cy="1428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800" b="1" dirty="0">
                <a:latin typeface="나눔고딕 ExtraBold"/>
                <a:cs typeface="나눔고딕 ExtraBold"/>
              </a:rPr>
              <a:pPr marL="38100">
                <a:lnSpc>
                  <a:spcPct val="100000"/>
                </a:lnSpc>
                <a:spcBef>
                  <a:spcPts val="40"/>
                </a:spcBef>
              </a:pPr>
              <a:t>9</a:t>
            </a:fld>
            <a:endParaRPr sz="800">
              <a:latin typeface="나눔고딕 ExtraBold"/>
              <a:cs typeface="나눔고딕 ExtraBold"/>
            </a:endParaRPr>
          </a:p>
        </p:txBody>
      </p:sp>
      <p:pic>
        <p:nvPicPr>
          <p:cNvPr id="30" name="object 10">
            <a:extLst>
              <a:ext uri="{FF2B5EF4-FFF2-40B4-BE49-F238E27FC236}">
                <a16:creationId xmlns:a16="http://schemas.microsoft.com/office/drawing/2014/main" id="{3CE13C33-E40D-0DA9-2D99-D300B58F06A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474" y="3175170"/>
            <a:ext cx="844296" cy="451104"/>
          </a:xfrm>
          <a:prstGeom prst="rect">
            <a:avLst/>
          </a:prstGeom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49BE3A67-5EC5-E461-9520-9E14FFFD39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426" y="5541153"/>
            <a:ext cx="1170432" cy="259079"/>
          </a:xfrm>
          <a:prstGeom prst="rect">
            <a:avLst/>
          </a:prstGeom>
        </p:spPr>
      </p:pic>
      <p:pic>
        <p:nvPicPr>
          <p:cNvPr id="32" name="object 19">
            <a:extLst>
              <a:ext uri="{FF2B5EF4-FFF2-40B4-BE49-F238E27FC236}">
                <a16:creationId xmlns:a16="http://schemas.microsoft.com/office/drawing/2014/main" id="{7A345E12-A6F9-96E7-C909-F4A1BC0FF6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541" y="4852065"/>
            <a:ext cx="1170432" cy="259079"/>
          </a:xfrm>
          <a:prstGeom prst="rect">
            <a:avLst/>
          </a:prstGeom>
        </p:spPr>
      </p:pic>
      <p:pic>
        <p:nvPicPr>
          <p:cNvPr id="34" name="object 21">
            <a:extLst>
              <a:ext uri="{FF2B5EF4-FFF2-40B4-BE49-F238E27FC236}">
                <a16:creationId xmlns:a16="http://schemas.microsoft.com/office/drawing/2014/main" id="{5B9EF6C5-BF17-FD2F-6B86-1D4DCB841F1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5762" y="4109636"/>
            <a:ext cx="1088136" cy="1828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2F1F756-5C53-9718-05CF-2A0EEECFFB10}"/>
              </a:ext>
            </a:extLst>
          </p:cNvPr>
          <p:cNvSpPr txBox="1"/>
          <p:nvPr/>
        </p:nvSpPr>
        <p:spPr>
          <a:xfrm>
            <a:off x="1789026" y="1686768"/>
            <a:ext cx="2841155" cy="4334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1480" lvl="1">
              <a:lnSpc>
                <a:spcPct val="100000"/>
              </a:lnSpc>
              <a:spcBef>
                <a:spcPts val="495"/>
              </a:spcBef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1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상권분석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spc="5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spc="5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키즈앤키즈</a:t>
            </a:r>
            <a:r>
              <a:rPr lang="ko-KR" altLang="en-US" sz="800" spc="-7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헌터스문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농협목우촌</a:t>
            </a:r>
            <a:endParaRPr lang="ko-KR" altLang="en-US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477520" lvl="1" indent="-66040">
              <a:lnSpc>
                <a:spcPct val="100000"/>
              </a:lnSpc>
              <a:spcBef>
                <a:spcPts val="495"/>
              </a:spcBef>
              <a:buChar char="-"/>
              <a:tabLst>
                <a:tab pos="478155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식자재왕도매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마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윈플러스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코스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닥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상장</a:t>
            </a:r>
            <a:r>
              <a:rPr lang="ko-KR" altLang="en-US" sz="800" spc="-9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예정사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9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1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상권분석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1CBA2F-1BF5-242D-86AA-882CA749CB77}"/>
              </a:ext>
            </a:extLst>
          </p:cNvPr>
          <p:cNvSpPr txBox="1"/>
          <p:nvPr/>
        </p:nvSpPr>
        <p:spPr>
          <a:xfrm>
            <a:off x="6004742" y="3717563"/>
            <a:ext cx="4572000" cy="1151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2020</a:t>
            </a:r>
            <a:r>
              <a:rPr lang="ko-KR" altLang="en-US" sz="800" spc="-4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2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HM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R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사업컨설팅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50673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506730" algn="l"/>
              </a:tabLst>
            </a:pPr>
            <a:endParaRPr lang="en-US" altLang="ko-KR" sz="800" dirty="0">
              <a:latin typeface="나눔고딕" panose="020D0604000000000000" pitchFamily="50" charset="-127"/>
              <a:ea typeface="나눔고딕" panose="020D0604000000000000" pitchFamily="50" charset="-127"/>
              <a:cs typeface="나눔고딕"/>
            </a:endParaRPr>
          </a:p>
          <a:p>
            <a:pPr marL="184785" indent="-17272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2021</a:t>
            </a:r>
            <a:r>
              <a:rPr lang="ko-KR" altLang="en-US" sz="800" spc="-3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앵커에쿼티파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트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너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스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2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홍콩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계</a:t>
            </a:r>
            <a:r>
              <a:rPr lang="ko-KR" altLang="en-US" sz="800" spc="-10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사모펀드사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506730" lvl="1" indent="-66040">
              <a:lnSpc>
                <a:spcPct val="100000"/>
              </a:lnSpc>
              <a:spcBef>
                <a:spcPts val="500"/>
              </a:spcBef>
              <a:buChar char="-"/>
              <a:tabLst>
                <a:tab pos="506730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1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M&amp;A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관련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6950A5-C183-0FDA-C416-307DD7CB3C1E}"/>
              </a:ext>
            </a:extLst>
          </p:cNvPr>
          <p:cNvSpPr txBox="1"/>
          <p:nvPr/>
        </p:nvSpPr>
        <p:spPr>
          <a:xfrm>
            <a:off x="6003045" y="2936199"/>
            <a:ext cx="2575932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201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6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경복궁</a:t>
            </a:r>
            <a:r>
              <a:rPr lang="ko-KR" altLang="en-US" sz="800" spc="-4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/</a:t>
            </a:r>
            <a:r>
              <a:rPr lang="ko-KR" altLang="en-US" sz="800" spc="-1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엔타스외식그룹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spc="-15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연</a:t>
            </a:r>
            <a:r>
              <a:rPr lang="ko-KR" altLang="en-US" sz="800" dirty="0" err="1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매출</a:t>
            </a:r>
            <a:r>
              <a:rPr lang="ko-KR" altLang="en-US" sz="800" spc="-9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약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4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,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00</a:t>
            </a:r>
            <a:r>
              <a:rPr lang="en-US" altLang="ko-KR" sz="800" spc="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0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억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  <a:p>
            <a:pPr marL="477520" lvl="1" indent="-66040">
              <a:lnSpc>
                <a:spcPct val="100000"/>
              </a:lnSpc>
              <a:spcBef>
                <a:spcPts val="505"/>
              </a:spcBef>
              <a:buChar char="-"/>
              <a:tabLst>
                <a:tab pos="478155" algn="l"/>
              </a:tabLst>
            </a:pP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프로젝트</a:t>
            </a:r>
            <a:r>
              <a:rPr lang="ko-KR" altLang="en-US" sz="800" spc="-6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기간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:</a:t>
            </a:r>
            <a:r>
              <a:rPr lang="ko-KR" altLang="en-US" sz="800" spc="-2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3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개월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en-US" altLang="ko-KR" sz="800" spc="-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(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전략</a:t>
            </a:r>
            <a:r>
              <a:rPr lang="ko-KR" altLang="en-US" sz="800" spc="-35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 </a:t>
            </a:r>
            <a:r>
              <a:rPr lang="ko-KR" altLang="en-US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컨설팅</a:t>
            </a:r>
            <a:r>
              <a:rPr lang="en-US" altLang="ko-KR" sz="800" dirty="0">
                <a:latin typeface="나눔고딕" panose="020D0604000000000000" pitchFamily="50" charset="-127"/>
                <a:ea typeface="나눔고딕" panose="020D0604000000000000" pitchFamily="50" charset="-127"/>
                <a:cs typeface="나눔고딕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337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4116</Words>
  <Application>Microsoft Office PowerPoint</Application>
  <PresentationFormat>화면 슬라이드 쇼(4:3)</PresentationFormat>
  <Paragraphs>911</Paragraphs>
  <Slides>41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1" baseType="lpstr">
      <vt:lpstr>나눔고딕 ExtraBold</vt:lpstr>
      <vt:lpstr>가는으뜸체</vt:lpstr>
      <vt:lpstr>나눔고딕</vt:lpstr>
      <vt:lpstr>Symbol</vt:lpstr>
      <vt:lpstr>Arial Unicode MS</vt:lpstr>
      <vt:lpstr>맑은 고딕</vt:lpstr>
      <vt:lpstr>Times New Roman</vt:lpstr>
      <vt:lpstr>Arial</vt:lpstr>
      <vt:lpstr>Calibri</vt:lpstr>
      <vt:lpstr>Office Theme</vt:lpstr>
      <vt:lpstr>“유재은 프랜차이즈 연구소” 를  소개합니다  </vt:lpstr>
      <vt:lpstr>  CONTENTS</vt:lpstr>
      <vt:lpstr>PowerPoint 프레젠테이션</vt:lpstr>
      <vt:lpstr>유재은 CEO / 프랜차이즈 본사 실무경력</vt:lpstr>
      <vt:lpstr>PowerPoint 프레젠테이션</vt:lpstr>
      <vt:lpstr>유재은 CEO / 프랜차이즈 전략컨설팅 수행실적</vt:lpstr>
      <vt:lpstr>유재은 CEO / 대기업 &amp; 코스닥 상장사 프랜차이즈 전략컨설팅 수행실적</vt:lpstr>
      <vt:lpstr>유재은 CEO / 대기업 &amp; 코스닥 상장사 프랜차이즈 전략컨설팅 수행실적</vt:lpstr>
      <vt:lpstr>유재은 CEO / 대기업 &amp; 코스닥 상장사 프랜차이즈 전략컨설팅 수행실적</vt:lpstr>
      <vt:lpstr>유재은 CEO / 프랜차이즈 전문 강의 경력</vt:lpstr>
      <vt:lpstr>PowerPoint 프레젠테이션</vt:lpstr>
      <vt:lpstr>국내 프랜차이즈 CEO 과정의 효시</vt:lpstr>
      <vt:lpstr>2000년 국내 최초 우수 프랜차이즈 분석 시리즈 게재 (총 5회)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유재은 프랜차이즈 연구소 컨설팅 3 가지 방식  </vt:lpstr>
      <vt:lpstr>컨설팅 안내 </vt:lpstr>
      <vt:lpstr>컨설팅 안내 </vt:lpstr>
      <vt:lpstr>컨설팅 안내 </vt:lpstr>
      <vt:lpstr>PowerPoint 프레젠테이션</vt:lpstr>
      <vt:lpstr>  프랜차이즈 기업 컨설팅 주요실적</vt:lpstr>
      <vt:lpstr>프랜차이즈 기업 컨설팅 주요실적</vt:lpstr>
      <vt:lpstr>프랜차이즈 기업 컨설팅 주요실적</vt:lpstr>
      <vt:lpstr>PowerPoint 프레젠테이션</vt:lpstr>
      <vt:lpstr>PowerPoint 프레젠테이션</vt:lpstr>
      <vt:lpstr>프랜차이즈 기업 컨설팅 주요실적</vt:lpstr>
      <vt:lpstr>PowerPoint 프레젠테이션</vt:lpstr>
      <vt:lpstr>PowerPoint 프레젠테이션</vt:lpstr>
      <vt:lpstr>PowerPoint 프레젠테이션</vt:lpstr>
      <vt:lpstr>프랜차이즈 기업 컨설팅 주요실적</vt:lpstr>
      <vt:lpstr>프랜차이즈 기업 컨설팅 주요실적</vt:lpstr>
      <vt:lpstr>PowerPoint 프레젠테이션</vt:lpstr>
      <vt:lpstr>프랜차이즈 기업 컨설팅 주요실적</vt:lpstr>
      <vt:lpstr>프랜차이즈 기업 컨설팅 주요실적</vt:lpstr>
      <vt:lpstr>프랜차이즈 기업 컨설팅 주요실적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성민 김</cp:lastModifiedBy>
  <cp:revision>53</cp:revision>
  <cp:lastPrinted>2025-01-16T01:40:56Z</cp:lastPrinted>
  <dcterms:created xsi:type="dcterms:W3CDTF">2023-01-06T01:07:53Z</dcterms:created>
  <dcterms:modified xsi:type="dcterms:W3CDTF">2025-01-16T01:43:21Z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2023-01-06T00:00:00Z</vt:filetime>
  </property>
</Properties>
</file>